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73" r:id="rId6"/>
    <p:sldId id="274" r:id="rId7"/>
    <p:sldId id="275" r:id="rId8"/>
    <p:sldId id="276" r:id="rId9"/>
    <p:sldId id="277" r:id="rId10"/>
    <p:sldId id="266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84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vrnclpdo.ru/cdo/stati/79-obuchenie-detej-s-ogranichennymi-vozmozhnostyami-zdorovya-s-pomoshhyu-sovremennyx-kompyuternyx-texnologij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484784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«Инновационные технологии в работе с детьми с умственной отсталостью»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653136"/>
            <a:ext cx="4352528" cy="1752600"/>
          </a:xfrm>
        </p:spPr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2223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19256" cy="5865515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Иппотерапия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анималтерапии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сущности,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иппотерапия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— есть не что иное, как форма лечебной физкультуры (ЛФК), где в качестве инструментов реабилитации выступает лошадь, процесс верховой езды и физические упражнения, выполняемые человеком во время верховой езды.</a:t>
            </a:r>
          </a:p>
        </p:txBody>
      </p:sp>
      <p:sp>
        <p:nvSpPr>
          <p:cNvPr id="4" name="AutoShape 2" descr="Картинки по запросу Иппотерапия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Картинки по запросу Иппотерапия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0320" y="3429000"/>
            <a:ext cx="427368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27766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Инновационные технологии в воспитании детей с умственной отсталостью: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lvl="0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Технология «Снежный ком»</a:t>
            </a:r>
          </a:p>
          <a:p>
            <a:pPr marL="0" lv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основе этого метода лежит совместная деятельность, поиск разнообразных видов взаимодействия: работа в парах, малых группах, бригадах. </a:t>
            </a:r>
          </a:p>
          <a:p>
            <a:pPr marL="0" lv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Цель 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каждому ребенку эмоциональную поддержку, без которой многие дети не могут добровольно включиться в общую работу класса;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возможность утвердиться в себе, попробовать свои силы в микроспорах.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6068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19256" cy="586551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«Проникающая технология»-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сотрудничество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совместная развивающая деятельность взрослых и детей, скрепленная взаимопониманием, совместным анализом ее хода и результата.</a:t>
            </a:r>
          </a:p>
          <a:p>
            <a:pPr marL="0" lv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Основные принципы педагогики сотрудничества: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учение без принуждения;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право на свою точку зрения;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право на ошибку;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успешность;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мажорность;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сочетание индивидуального и коллективного воспитания.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22614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19256" cy="5865515"/>
          </a:xfrm>
        </p:spPr>
        <p:txBody>
          <a:bodyPr>
            <a:noAutofit/>
          </a:bodyPr>
          <a:lstStyle/>
          <a:p>
            <a:pPr marL="0" indent="0" algn="just">
              <a:spcAft>
                <a:spcPts val="0"/>
              </a:spcAft>
              <a:buFontTx/>
              <a:buNone/>
              <a:defRPr/>
            </a:pPr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Пестование.</a:t>
            </a:r>
          </a:p>
          <a:p>
            <a:pPr marL="0" indent="0" algn="just">
              <a:spcAft>
                <a:spcPts val="0"/>
              </a:spcAft>
              <a:buFontTx/>
              <a:buNone/>
              <a:defRPr/>
            </a:pP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Слова «</a:t>
            </a:r>
            <a:r>
              <a:rPr lang="ru-RU" sz="2400" dirty="0" err="1">
                <a:latin typeface="Times New Roman" pitchFamily="18" charset="0"/>
                <a:ea typeface="Calibri"/>
                <a:cs typeface="Times New Roman" pitchFamily="18" charset="0"/>
              </a:rPr>
              <a:t>пестушка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» , «пестовать» - это значит  нянчить, заботливо растить, воспитывать, носить на руках.</a:t>
            </a:r>
          </a:p>
          <a:p>
            <a:pPr marL="0" indent="0" algn="just"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Для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решения данной задачи в народной педагогике использовались различные средства. Основными средствами народной педагогики являются: </a:t>
            </a:r>
          </a:p>
          <a:p>
            <a:pPr algn="just"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устное народное творчество; </a:t>
            </a:r>
          </a:p>
          <a:p>
            <a:pPr algn="just"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народные песни и музыка; </a:t>
            </a:r>
          </a:p>
          <a:p>
            <a:pPr algn="just"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народные танцы; </a:t>
            </a:r>
          </a:p>
          <a:p>
            <a:pPr algn="just"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народные промыслы и декоративно-прикладное творчество; </a:t>
            </a:r>
          </a:p>
          <a:p>
            <a:pPr algn="just"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народные игры и состязания; </a:t>
            </a:r>
          </a:p>
          <a:p>
            <a:pPr algn="just"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народный театр; </a:t>
            </a:r>
          </a:p>
          <a:p>
            <a:pPr algn="just"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национальная пища и технология ее приготовления;</a:t>
            </a:r>
          </a:p>
          <a:p>
            <a:pPr algn="just"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праздники.</a:t>
            </a:r>
          </a:p>
          <a:p>
            <a:pPr marL="0" indent="0" algn="just">
              <a:spcAft>
                <a:spcPts val="0"/>
              </a:spcAft>
              <a:buNone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0702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19256" cy="5865515"/>
          </a:xfrm>
        </p:spPr>
        <p:txBody>
          <a:bodyPr/>
          <a:lstStyle/>
          <a:p>
            <a:pPr indent="0" algn="just" defTabSz="449263" eaLnBrk="0" hangingPunct="0">
              <a:lnSpc>
                <a:spcPct val="150000"/>
              </a:lnSpc>
              <a:buClr>
                <a:srgbClr val="000000"/>
              </a:buClr>
              <a:buSzPct val="100000"/>
              <a:buNone/>
              <a:defRPr/>
            </a:pPr>
            <a:r>
              <a:rPr lang="ru-RU" b="1" kern="0" dirty="0">
                <a:latin typeface="Times New Roman" pitchFamily="18" charset="0"/>
                <a:ea typeface="MS Gothic"/>
                <a:cs typeface="Times New Roman" pitchFamily="18" charset="0"/>
              </a:rPr>
              <a:t>Технология «Я – высказывание»</a:t>
            </a:r>
          </a:p>
          <a:p>
            <a:pPr indent="0" algn="just" defTabSz="449263" eaLnBrk="0" hangingPunct="0">
              <a:buClr>
                <a:srgbClr val="000000"/>
              </a:buClr>
              <a:buSzPct val="100000"/>
              <a:buNone/>
              <a:defRPr/>
            </a:pPr>
            <a:r>
              <a:rPr lang="ru-RU" sz="2800" kern="0" dirty="0">
                <a:latin typeface="Times New Roman" pitchFamily="18" charset="0"/>
                <a:ea typeface="MS Gothic"/>
                <a:cs typeface="Times New Roman" pitchFamily="18" charset="0"/>
              </a:rPr>
              <a:t>Формировать умение детей высказывать своё мнение. Развивать связную речь, умение слушать и слышать других.</a:t>
            </a:r>
          </a:p>
          <a:p>
            <a:pPr indent="0" algn="just" defTabSz="449263" eaLnBrk="0" hangingPunct="0">
              <a:buClr>
                <a:srgbClr val="000000"/>
              </a:buClr>
              <a:buSzPct val="100000"/>
              <a:buNone/>
              <a:defRPr/>
            </a:pPr>
            <a:r>
              <a:rPr lang="ru-RU" sz="2800" dirty="0">
                <a:latin typeface="Times New Roman" pitchFamily="18" charset="0"/>
                <a:ea typeface="MS Gothic" charset="-128"/>
                <a:cs typeface="Times New Roman" pitchFamily="18" charset="0"/>
              </a:rPr>
              <a:t>Когда я ....(действие другого)….,я чувствую …., я хочу (считаю, понимаю, предлагаю и т.п.)….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4" name="Picture 4" descr="http://s003.radikal.ru/i203/1305/ba/bd2cb63f0d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3" y="3425723"/>
            <a:ext cx="4181995" cy="3440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618802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19256" cy="586551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600" b="1" dirty="0">
                <a:latin typeface="Times New Roman" pitchFamily="18" charset="0"/>
                <a:ea typeface="MS Gothic" charset="-128"/>
                <a:cs typeface="Times New Roman" pitchFamily="18" charset="0"/>
              </a:rPr>
              <a:t>Технология </a:t>
            </a:r>
            <a:br>
              <a:rPr lang="ru-RU" sz="3600" b="1" dirty="0">
                <a:latin typeface="Times New Roman" pitchFamily="18" charset="0"/>
                <a:ea typeface="MS Gothic" charset="-128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ea typeface="MS Gothic" charset="-128"/>
                <a:cs typeface="Times New Roman" pitchFamily="18" charset="0"/>
              </a:rPr>
              <a:t>«Информационное зеркало»</a:t>
            </a:r>
          </a:p>
          <a:p>
            <a:pPr marL="0" indent="0" algn="just" hangingPunct="0">
              <a:lnSpc>
                <a:spcPct val="93000"/>
              </a:lnSpc>
              <a:buClr>
                <a:srgbClr val="000000"/>
              </a:buClr>
              <a:buSzPct val="100000"/>
              <a:buNone/>
            </a:pPr>
            <a:r>
              <a:rPr lang="ru-RU" dirty="0">
                <a:latin typeface="Times New Roman" pitchFamily="18" charset="0"/>
                <a:ea typeface="MS Gothic" charset="-128"/>
                <a:cs typeface="Times New Roman" pitchFamily="18" charset="0"/>
              </a:rPr>
              <a:t>Графическая информация обрабатывается и определяется ее тема: производится анализ информации, находятся связи, выделяются самые важные термины. </a:t>
            </a:r>
          </a:p>
          <a:p>
            <a:pPr marL="0" indent="0" algn="just" eaLnBrk="0" hangingPunct="0">
              <a:lnSpc>
                <a:spcPct val="93000"/>
              </a:lnSpc>
              <a:buClr>
                <a:srgbClr val="000000"/>
              </a:buClr>
              <a:buSzPct val="100000"/>
              <a:buNone/>
            </a:pPr>
            <a:r>
              <a:rPr lang="ru-RU" b="1" dirty="0">
                <a:latin typeface="Times New Roman" pitchFamily="18" charset="0"/>
                <a:ea typeface="MS Gothic" charset="-128"/>
                <a:cs typeface="Times New Roman" pitchFamily="18" charset="0"/>
              </a:rPr>
              <a:t>Основные звенья:</a:t>
            </a:r>
          </a:p>
          <a:p>
            <a:pPr marL="0" indent="0" algn="just" eaLnBrk="0" hangingPunct="0">
              <a:buNone/>
            </a:pPr>
            <a:r>
              <a:rPr lang="ru-RU" dirty="0">
                <a:latin typeface="Times New Roman" pitchFamily="18" charset="0"/>
                <a:ea typeface="MS Gothic" charset="-128"/>
                <a:cs typeface="Times New Roman" pitchFamily="18" charset="0"/>
              </a:rPr>
              <a:t>Включение памяти и восприятия;</a:t>
            </a:r>
            <a:endParaRPr lang="ru-RU" b="1" i="1" dirty="0">
              <a:latin typeface="Times New Roman" pitchFamily="18" charset="0"/>
              <a:ea typeface="MS Gothic" charset="-128"/>
              <a:cs typeface="Times New Roman" pitchFamily="18" charset="0"/>
            </a:endParaRPr>
          </a:p>
          <a:p>
            <a:pPr marL="0" indent="0" algn="just" eaLnBrk="0" hangingPunct="0">
              <a:buNone/>
            </a:pPr>
            <a:r>
              <a:rPr lang="ru-RU" dirty="0">
                <a:latin typeface="Times New Roman" pitchFamily="18" charset="0"/>
                <a:ea typeface="MS Gothic" charset="-128"/>
                <a:cs typeface="Times New Roman" pitchFamily="18" charset="0"/>
              </a:rPr>
              <a:t>Удержание – понимание информации;</a:t>
            </a:r>
            <a:endParaRPr lang="ru-RU" b="1" i="1" dirty="0">
              <a:latin typeface="Times New Roman" pitchFamily="18" charset="0"/>
              <a:ea typeface="MS Gothic" charset="-128"/>
              <a:cs typeface="Times New Roman" pitchFamily="18" charset="0"/>
            </a:endParaRPr>
          </a:p>
          <a:p>
            <a:pPr marL="0" indent="0" algn="just" eaLnBrk="0" hangingPunct="0">
              <a:buNone/>
            </a:pPr>
            <a:r>
              <a:rPr lang="ru-RU" dirty="0">
                <a:latin typeface="Times New Roman" pitchFamily="18" charset="0"/>
                <a:ea typeface="MS Gothic" charset="-128"/>
                <a:cs typeface="Times New Roman" pitchFamily="18" charset="0"/>
              </a:rPr>
              <a:t>Возникновение отношения к информации – действие в отношении к информации.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120701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19256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Технология «Шоу-технологии»</a:t>
            </a:r>
          </a:p>
          <a:p>
            <a:pPr marL="0" indent="0" defTabSz="449263" hangingPunct="0">
              <a:lnSpc>
                <a:spcPct val="93000"/>
              </a:lnSpc>
              <a:buClr>
                <a:srgbClr val="000000"/>
              </a:buClr>
              <a:buSzPct val="100000"/>
              <a:buNone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MS Gothic" charset="-128"/>
                <a:cs typeface="Times New Roman" pitchFamily="18" charset="0"/>
              </a:rPr>
              <a:t>Три особенности: </a:t>
            </a:r>
          </a:p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MS Gothic" charset="-128"/>
                <a:cs typeface="Times New Roman" pitchFamily="18" charset="0"/>
              </a:rPr>
              <a:t>деление участников на выступающих (сцена) и зрителей (зал), </a:t>
            </a:r>
          </a:p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MS Gothic" charset="-128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ea typeface="MS Gothic" charset="-128"/>
                <a:cs typeface="Times New Roman" pitchFamily="18" charset="0"/>
              </a:rPr>
              <a:t>соревновательность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MS Gothic" charset="-128"/>
                <a:cs typeface="Times New Roman" pitchFamily="18" charset="0"/>
              </a:rPr>
              <a:t> на сцене, </a:t>
            </a:r>
          </a:p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MS Gothic" charset="-128"/>
                <a:cs typeface="Times New Roman" pitchFamily="18" charset="0"/>
              </a:rPr>
              <a:t> заготовленный организаторами сценарий.</a:t>
            </a:r>
          </a:p>
          <a:p>
            <a:pPr marL="0" indent="0" defTabSz="449263" hangingPunct="0">
              <a:lnSpc>
                <a:spcPct val="93000"/>
              </a:lnSpc>
              <a:buClr>
                <a:srgbClr val="000000"/>
              </a:buClr>
              <a:buSzPct val="100000"/>
              <a:buNone/>
            </a:pPr>
            <a:endParaRPr lang="ru-RU" dirty="0">
              <a:solidFill>
                <a:srgbClr val="000000"/>
              </a:solidFill>
              <a:latin typeface="Times New Roman" pitchFamily="18" charset="0"/>
              <a:ea typeface="MS Gothic" charset="-128"/>
              <a:cs typeface="Times New Roman" pitchFamily="18" charset="0"/>
            </a:endParaRPr>
          </a:p>
          <a:p>
            <a:pPr marL="0" indent="0"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None/>
            </a:pP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ea typeface="MS Gothic" charset="-128"/>
                <a:cs typeface="Times New Roman" pitchFamily="18" charset="0"/>
              </a:rPr>
              <a:t>«Звездный час», </a:t>
            </a:r>
          </a:p>
          <a:p>
            <a:pPr marL="0" indent="0"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None/>
            </a:pP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ea typeface="MS Gothic" charset="-128"/>
                <a:cs typeface="Times New Roman" pitchFamily="18" charset="0"/>
              </a:rPr>
              <a:t>«Музыкальный ринг», </a:t>
            </a:r>
          </a:p>
          <a:p>
            <a:pPr marL="0" indent="0"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None/>
            </a:pP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ea typeface="MS Gothic" charset="-128"/>
                <a:cs typeface="Times New Roman" pitchFamily="18" charset="0"/>
              </a:rPr>
              <a:t>«Счастливый случай», «КВН» 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196548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91264" cy="586551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Кейс-технология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(метод конкретных ситуаций)</a:t>
            </a:r>
            <a:endParaRPr lang="ru-RU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 algn="just" hangingPunct="0">
              <a:lnSpc>
                <a:spcPct val="93000"/>
              </a:lnSpc>
              <a:buClr>
                <a:srgbClr val="000000"/>
              </a:buClr>
              <a:buSzPct val="100000"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Кейс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(ситуация) – это соответствующая реальности совокупность взаимосвязанных факторов и явлений, размышлений и действий персонажей, характеризующая определенный период или событие и требующая разрешения путем анализа и принятия решения.</a:t>
            </a:r>
          </a:p>
          <a:p>
            <a:pPr marL="0" indent="0" algn="just" hangingPunct="0">
              <a:lnSpc>
                <a:spcPct val="93000"/>
              </a:lnSpc>
              <a:buClr>
                <a:srgbClr val="000000"/>
              </a:buClr>
              <a:buSzPct val="100000"/>
              <a:buNone/>
            </a:pPr>
            <a:endParaRPr lang="ru-RU" dirty="0">
              <a:latin typeface="Times New Roman" pitchFamily="18" charset="0"/>
              <a:ea typeface="MS Gothic" charset="-128"/>
              <a:cs typeface="Times New Roman" pitchFamily="18" charset="0"/>
            </a:endParaRPr>
          </a:p>
          <a:p>
            <a:pPr marL="0" indent="0" algn="just" hangingPunct="0">
              <a:lnSpc>
                <a:spcPct val="93000"/>
              </a:lnSpc>
              <a:buClr>
                <a:srgbClr val="000000"/>
              </a:buClr>
              <a:buSzPct val="100000"/>
              <a:buNone/>
            </a:pPr>
            <a:r>
              <a:rPr lang="ru-RU" dirty="0">
                <a:latin typeface="Times New Roman" pitchFamily="18" charset="0"/>
                <a:ea typeface="MS Gothic" charset="-128"/>
                <a:cs typeface="Times New Roman" pitchFamily="18" charset="0"/>
              </a:rPr>
              <a:t> Приключенческая игра—требующих решения умственных задач для продвижения по сюжету. Сюжет игры может быть предопределённым или же давать множество исходов, выбор которых зависит от действий игрока.</a:t>
            </a:r>
          </a:p>
        </p:txBody>
      </p:sp>
    </p:spTree>
    <p:extLst>
      <p:ext uri="{BB962C8B-B14F-4D97-AF65-F5344CB8AC3E}">
        <p14:creationId xmlns:p14="http://schemas.microsoft.com/office/powerpoint/2010/main" xmlns="" val="2034650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Список литературы: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Домашкевич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А.Д. ИСПОЛЬЗОВАНИЕ ТЕАТРОТЕРАПИИ В РАБОТЕ С ДЕТЬМИ С УМСТВЕННОЙ ОТСТАЛОСТЬЮ // Научное сообщество студентов XXI столетия. ГУМАНИТАРНЫЕ НАУКИ: сб. ст. по мат. LIV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междунар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студ. науч.-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практ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конф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№ 6(54). </a:t>
            </a:r>
          </a:p>
          <a:p>
            <a:pPr marL="514350" indent="-514350"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Кормильчикова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И. В. Игра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игротерапия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её роль в организации психотерапевтической помощи детям // Практический психолог и логопед в школе и ДОУ. – 2011. – № 4. – С.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15–20.</a:t>
            </a:r>
          </a:p>
          <a:p>
            <a:pPr marL="514350" indent="-514350"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Крутских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Н.А. Обучение детей с ограниченными возможностями здоровья с помощью современных компьютерных технологий //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http://vrnclpdo.ru/cdo/stati/79-obuchenie-detej-s-ogranichennymi-vozmozhnostyami-zdorovya-s-pomoshhyu-sovremennyx-kompyuternyx-texnologij.html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Никольская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И.А. Информационные технологии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специальном образовании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М.: Коррекционная педагогика,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2004.</a:t>
            </a:r>
          </a:p>
          <a:p>
            <a:pPr marL="514350" indent="-514350"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Пузанова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Б.П. Обучение детей с нарушением интеллектуального развития. Олигофренопедагогика. Издание 3 под редакцией  Издательский центр "Академия". Москва 2008 г. </a:t>
            </a:r>
          </a:p>
          <a:p>
            <a:endParaRPr lang="ru-RU" dirty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18869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19256" cy="586551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Инновационные технологии существуют в двух формах: в виде программ и документов и как реально развивающиеся социальные процессы. </a:t>
            </a:r>
          </a:p>
        </p:txBody>
      </p:sp>
      <p:pic>
        <p:nvPicPr>
          <p:cNvPr id="4" name="Picture 4" descr="http://babyzzz.ru/wp-content/uploads/2014/06/nynlturb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12749" y="2780928"/>
            <a:ext cx="4830763" cy="322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35303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579350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 сегодняшний день методов нетрадиционного воздействия известно достаточно много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игро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сказко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смехо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-, изо-, глина-,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воско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библио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хорео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-, имаго- (рисование под музыку),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кристаллотерапия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др.), но хочется остановиться на тех, которые являются наиболее целесообразными и эффективными: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арома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музыко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хромотерапия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су-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терапия, песочная терапия,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водотерапия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Все эти методы направлены на нормализацию мышечного тонуса и улучшение психоэмоционального состояния детей.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09758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19256" cy="58655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Метод проектов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это способы организации самостоятельной деятельности обучающихся по достижению определенного результата.</a:t>
            </a:r>
          </a:p>
          <a:p>
            <a:pPr marL="0" indent="0" algn="just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Однако как технология обучения детей со сложной структурой дефекта, в том числе с умеренной умственной отсталостью, к сожалению, проектная деятельность, не применима в полной мере в образовательном процессе, т.к. самостоятельная деятельность, без помощи педагога, детям данной категории недоступна.</a:t>
            </a:r>
          </a:p>
        </p:txBody>
      </p:sp>
    </p:spTree>
    <p:extLst>
      <p:ext uri="{BB962C8B-B14F-4D97-AF65-F5344CB8AC3E}">
        <p14:creationId xmlns:p14="http://schemas.microsoft.com/office/powerpoint/2010/main" xmlns="" val="3550905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19256" cy="58655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Театротерапия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позволяет детям не только разыгрывать сценки, но также работать с эмоциями и своими личностными особенностями, развиваясь в группе. Театральная терапия тесно связана 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танцедвигательной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терапией, что позволяет сделать занятия интереснее и увлекательнее для 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99131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Картинки по запросу Театротерап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476"/>
            <a:ext cx="5680889" cy="31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Картинки по запросу Театротерап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40714" y="2780928"/>
            <a:ext cx="5436096" cy="407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48859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19256" cy="586551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«+» для умственно отсталых детей: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могут посещать музеи, выставки, театральные постановки и кинотеатры;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Требует минимальное количество материала и реквизита;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 проводятся в группе, и успех финальной постановки зависит от каждого члена группы;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корректировать высокую самооценку в рамках занятий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театротерапией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создавать своего собственного героя, прорабатывать их с помощью психолога;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Читая и анализируя простейшие сценарии, дети учатся определять качества героев, последовательность событий и понимать общую картину и сюжет.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38760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19256" cy="5865515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Сложности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театротерапии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Длительность образования коллектива и возможности взаимодействия в нем;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Сложность в различении эмоций и последующий их отыгрыш, задача непростая;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Склонность 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стереотипизации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подражанию.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7356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19256" cy="586551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Анималтерапия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Термином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анималтерапия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называют терапию с помощью животных. Основными целями применения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анималтерапии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практике реабилитационных мероприятий для лиц с ограниченными умственными возможностями являются: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адаптация и реабилитация инвалидов;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психологическая поддержка инвалидов;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содействие всестороннему гармоничному развитию лиц с ограниченными возможностями;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коррекция и развитие моторной, познавательной, эмоционально-волевой и личностной сфер;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повышение социального статуса инвалида путем включения его в общественно-полезную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06935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919</Words>
  <Application>Microsoft Office PowerPoint</Application>
  <PresentationFormat>Экран (4:3)</PresentationFormat>
  <Paragraphs>78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«Инновационные технологии в работе с детьми с умственной отсталостью»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Инновационные технологии в воспитании детей с умственной отсталостью:</vt:lpstr>
      <vt:lpstr>Слайд 12</vt:lpstr>
      <vt:lpstr>Слайд 13</vt:lpstr>
      <vt:lpstr>Слайд 14</vt:lpstr>
      <vt:lpstr>Слайд 15</vt:lpstr>
      <vt:lpstr>Слайд 16</vt:lpstr>
      <vt:lpstr>Слайд 17</vt:lpstr>
      <vt:lpstr>Список литературы: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«Инновационные технологии в работе с детьми с умственной отсталостью»</dc:title>
  <dc:creator>User</dc:creator>
  <cp:lastModifiedBy>User</cp:lastModifiedBy>
  <cp:revision>13</cp:revision>
  <dcterms:created xsi:type="dcterms:W3CDTF">2017-10-12T15:47:35Z</dcterms:created>
  <dcterms:modified xsi:type="dcterms:W3CDTF">2023-05-19T14:25:40Z</dcterms:modified>
</cp:coreProperties>
</file>