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70" r:id="rId13"/>
    <p:sldId id="271" r:id="rId14"/>
    <p:sldId id="269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DC94-84FA-42A3-BE8E-38787FAC78FA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C672-02C5-4538-9B96-1B16FB65D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426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DC94-84FA-42A3-BE8E-38787FAC78FA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C672-02C5-4538-9B96-1B16FB65D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345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DC94-84FA-42A3-BE8E-38787FAC78FA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C672-02C5-4538-9B96-1B16FB65D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845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DC94-84FA-42A3-BE8E-38787FAC78FA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C672-02C5-4538-9B96-1B16FB65D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075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DC94-84FA-42A3-BE8E-38787FAC78FA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C672-02C5-4538-9B96-1B16FB65D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308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DC94-84FA-42A3-BE8E-38787FAC78FA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C672-02C5-4538-9B96-1B16FB65D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773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DC94-84FA-42A3-BE8E-38787FAC78FA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C672-02C5-4538-9B96-1B16FB65D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680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DC94-84FA-42A3-BE8E-38787FAC78FA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C672-02C5-4538-9B96-1B16FB65D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736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DC94-84FA-42A3-BE8E-38787FAC78FA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C672-02C5-4538-9B96-1B16FB65D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937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DC94-84FA-42A3-BE8E-38787FAC78FA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C672-02C5-4538-9B96-1B16FB65D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696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DC94-84FA-42A3-BE8E-38787FAC78FA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C672-02C5-4538-9B96-1B16FB65D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785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9DC94-84FA-42A3-BE8E-38787FAC78FA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9C672-02C5-4538-9B96-1B16FB65D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158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Каким должен быть современный урок в условиях реализации ФГОС?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461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Приём «</a:t>
            </a:r>
            <a:r>
              <a:rPr lang="ru-RU" sz="6000" b="1" dirty="0" err="1" smtClean="0">
                <a:solidFill>
                  <a:srgbClr val="C00000"/>
                </a:solidFill>
              </a:rPr>
              <a:t>Акрослово</a:t>
            </a:r>
            <a:r>
              <a:rPr lang="ru-RU" sz="6000" b="1" dirty="0" smtClean="0">
                <a:solidFill>
                  <a:srgbClr val="C00000"/>
                </a:solidFill>
              </a:rPr>
              <a:t>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84784"/>
            <a:ext cx="8964488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У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– </a:t>
            </a:r>
            <a:endParaRPr lang="ru-RU" sz="3600" dirty="0"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Р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– </a:t>
            </a:r>
            <a:endParaRPr lang="ru-RU" sz="36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О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–</a:t>
            </a: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К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– </a:t>
            </a:r>
            <a:endParaRPr lang="ru-RU" sz="3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85220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Приём «</a:t>
            </a:r>
            <a:r>
              <a:rPr lang="ru-RU" sz="6000" b="1" dirty="0" err="1" smtClean="0">
                <a:solidFill>
                  <a:srgbClr val="C00000"/>
                </a:solidFill>
              </a:rPr>
              <a:t>Акрослово</a:t>
            </a:r>
            <a:r>
              <a:rPr lang="ru-RU" sz="6000" b="1" dirty="0" smtClean="0">
                <a:solidFill>
                  <a:srgbClr val="C00000"/>
                </a:solidFill>
              </a:rPr>
              <a:t>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84784"/>
            <a:ext cx="8964488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У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– умными, успешными</a:t>
            </a:r>
            <a:endParaRPr lang="ru-RU" sz="3600" dirty="0"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Р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– работящими, рассудительными</a:t>
            </a:r>
            <a:endParaRPr lang="ru-RU" sz="36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О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– общительными</a:t>
            </a:r>
            <a:endParaRPr lang="ru-RU" sz="36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К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– культурными, креативными</a:t>
            </a:r>
            <a:endParaRPr lang="ru-RU" sz="3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8678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Приём «</a:t>
            </a:r>
            <a:r>
              <a:rPr lang="ru-RU" sz="6000" b="1" dirty="0" err="1" smtClean="0">
                <a:solidFill>
                  <a:srgbClr val="C00000"/>
                </a:solidFill>
              </a:rPr>
              <a:t>Акрослово</a:t>
            </a:r>
            <a:r>
              <a:rPr lang="ru-RU" sz="6000" b="1" dirty="0" smtClean="0">
                <a:solidFill>
                  <a:srgbClr val="C00000"/>
                </a:solidFill>
              </a:rPr>
              <a:t>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84784"/>
            <a:ext cx="8964488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У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– удивление</a:t>
            </a:r>
            <a:endParaRPr lang="ru-RU" sz="3600" dirty="0"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Р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– работа</a:t>
            </a:r>
            <a:endParaRPr lang="ru-RU" sz="36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О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– общение</a:t>
            </a:r>
            <a:endParaRPr lang="ru-RU" sz="36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К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– ключ к знаниям</a:t>
            </a:r>
            <a:endParaRPr lang="ru-RU" sz="3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94405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Приём «</a:t>
            </a:r>
            <a:r>
              <a:rPr lang="ru-RU" sz="6000" b="1" dirty="0" err="1" smtClean="0">
                <a:solidFill>
                  <a:srgbClr val="C00000"/>
                </a:solidFill>
              </a:rPr>
              <a:t>Акрослово</a:t>
            </a:r>
            <a:r>
              <a:rPr lang="ru-RU" sz="6000" b="1" dirty="0" smtClean="0">
                <a:solidFill>
                  <a:srgbClr val="C00000"/>
                </a:solidFill>
              </a:rPr>
              <a:t>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84784"/>
            <a:ext cx="8964488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И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– интересное</a:t>
            </a:r>
            <a:endParaRPr lang="ru-RU" sz="3600" dirty="0"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Т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– трудное</a:t>
            </a:r>
            <a:endParaRPr lang="ru-RU" sz="36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О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– особенное</a:t>
            </a:r>
            <a:endParaRPr lang="ru-RU" sz="36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Г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– главное</a:t>
            </a:r>
            <a:endParaRPr lang="ru-RU" sz="3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06151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Рефлексия</a:t>
            </a:r>
            <a:endParaRPr lang="ru-RU" sz="54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0907978"/>
              </p:ext>
            </p:extLst>
          </p:nvPr>
        </p:nvGraphicFramePr>
        <p:xfrm>
          <a:off x="395536" y="1628800"/>
          <a:ext cx="8136904" cy="4680520"/>
        </p:xfrm>
        <a:graphic>
          <a:graphicData uri="http://schemas.openxmlformats.org/drawingml/2006/table">
            <a:tbl>
              <a:tblPr firstRow="1" firstCol="1" bandRow="1"/>
              <a:tblGrid>
                <a:gridCol w="6853813"/>
                <a:gridCol w="1283091"/>
              </a:tblGrid>
              <a:tr h="11701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Урок полезен, все понятно.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1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Мне кое-что чуть-чуть неясно.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1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Еще придется потрудиться.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1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Да, трудно все-таки учиться!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1132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7835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Рефлексия «Афоризмы»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579296" cy="5472607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b="1" dirty="0"/>
              <a:t>каша в голове </a:t>
            </a:r>
          </a:p>
          <a:p>
            <a:pPr lvl="0">
              <a:spcBef>
                <a:spcPts val="0"/>
              </a:spcBef>
            </a:pPr>
            <a:r>
              <a:rPr lang="ru-RU" b="1" dirty="0"/>
              <a:t>светлая голова</a:t>
            </a:r>
          </a:p>
          <a:p>
            <a:pPr lvl="0">
              <a:spcBef>
                <a:spcPts val="0"/>
              </a:spcBef>
            </a:pPr>
            <a:r>
              <a:rPr lang="ru-RU" b="1" dirty="0"/>
              <a:t>возьму на заметку</a:t>
            </a:r>
          </a:p>
          <a:p>
            <a:pPr lvl="0">
              <a:spcBef>
                <a:spcPts val="0"/>
              </a:spcBef>
            </a:pPr>
            <a:r>
              <a:rPr lang="ru-RU" b="1" dirty="0"/>
              <a:t>голова соломой набита</a:t>
            </a:r>
          </a:p>
          <a:p>
            <a:pPr lvl="0">
              <a:spcBef>
                <a:spcPts val="0"/>
              </a:spcBef>
            </a:pPr>
            <a:r>
              <a:rPr lang="ru-RU" b="1" dirty="0" smtClean="0"/>
              <a:t>котелок </a:t>
            </a:r>
            <a:r>
              <a:rPr lang="ru-RU" b="1" dirty="0"/>
              <a:t>варит</a:t>
            </a:r>
          </a:p>
          <a:p>
            <a:pPr lvl="0">
              <a:spcBef>
                <a:spcPts val="0"/>
              </a:spcBef>
            </a:pPr>
            <a:r>
              <a:rPr lang="ru-RU" b="1" dirty="0"/>
              <a:t>Вот где собака зарыта!</a:t>
            </a:r>
          </a:p>
          <a:p>
            <a:pPr lvl="0">
              <a:spcBef>
                <a:spcPts val="0"/>
              </a:spcBef>
            </a:pPr>
            <a:r>
              <a:rPr lang="ru-RU" b="1" dirty="0"/>
              <a:t>уму непостижимо </a:t>
            </a:r>
          </a:p>
          <a:p>
            <a:pPr lvl="0">
              <a:spcBef>
                <a:spcPts val="0"/>
              </a:spcBef>
            </a:pPr>
            <a:r>
              <a:rPr lang="ru-RU" b="1" dirty="0"/>
              <a:t>и ежу понятно</a:t>
            </a:r>
          </a:p>
          <a:p>
            <a:pPr lvl="0">
              <a:spcBef>
                <a:spcPts val="0"/>
              </a:spcBef>
            </a:pPr>
            <a:r>
              <a:rPr lang="ru-RU" b="1" dirty="0"/>
              <a:t>зарублю себе на носу</a:t>
            </a:r>
          </a:p>
          <a:p>
            <a:pPr lvl="0">
              <a:spcBef>
                <a:spcPts val="0"/>
              </a:spcBef>
            </a:pPr>
            <a:r>
              <a:rPr lang="ru-RU" b="1" dirty="0" smtClean="0"/>
              <a:t>наступили </a:t>
            </a:r>
            <a:r>
              <a:rPr lang="ru-RU" b="1" dirty="0"/>
              <a:t>на любимую мозоль</a:t>
            </a:r>
          </a:p>
          <a:p>
            <a:pPr lvl="0">
              <a:spcBef>
                <a:spcPts val="0"/>
              </a:spcBef>
            </a:pPr>
            <a:r>
              <a:rPr lang="ru-RU" b="1" dirty="0"/>
              <a:t>поперек горла</a:t>
            </a:r>
          </a:p>
          <a:p>
            <a:pPr lvl="0">
              <a:spcBef>
                <a:spcPts val="0"/>
              </a:spcBef>
            </a:pPr>
            <a:r>
              <a:rPr lang="ru-RU" b="1" dirty="0"/>
              <a:t>ударили как обухом по голове</a:t>
            </a:r>
          </a:p>
          <a:p>
            <a:pPr marL="0" indent="0">
              <a:buNone/>
            </a:pPr>
            <a:endParaRPr lang="ru-RU" b="1" dirty="0"/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594881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7"/>
            <a:ext cx="8363272" cy="5793508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Форма проведения.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Формулирование темы, цели и задач урока.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Самостоятельная деятельность.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Проблемные ситуации.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Парная, групповая работа.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Формы контроля и самоконтроля.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Современные педагогические технологии.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Уровневые задания.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Учебная ситуация.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Мотивация и познавательный интерес.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28170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Главное правило: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b="1" dirty="0"/>
              <a:t>«Хорошо организованный урок  должен иметь мотивирующее начало и эффективное, значимое, содержательное завершение урока</a:t>
            </a:r>
            <a:r>
              <a:rPr lang="ru-RU" sz="4800" b="1" dirty="0" smtClean="0"/>
              <a:t>»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0831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Мотивирующее начало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Стихотворение</a:t>
            </a:r>
          </a:p>
          <a:p>
            <a:r>
              <a:rPr lang="ru-RU" sz="4000" dirty="0" smtClean="0"/>
              <a:t>Песня</a:t>
            </a:r>
          </a:p>
          <a:p>
            <a:r>
              <a:rPr lang="ru-RU" sz="4000" dirty="0" smtClean="0"/>
              <a:t>Музыка</a:t>
            </a:r>
          </a:p>
          <a:p>
            <a:r>
              <a:rPr lang="ru-RU" sz="4000" dirty="0" smtClean="0"/>
              <a:t>Видеофрагмент</a:t>
            </a:r>
          </a:p>
          <a:p>
            <a:r>
              <a:rPr lang="ru-RU" sz="4000" dirty="0" smtClean="0"/>
              <a:t>Фрагмент мультфильма</a:t>
            </a:r>
          </a:p>
          <a:p>
            <a:r>
              <a:rPr lang="ru-RU" sz="4000" dirty="0" smtClean="0"/>
              <a:t>Аутотренинг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832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Проблемная ситуация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84784"/>
            <a:ext cx="87849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Проблемные ситуации, возникшие с “удивлением”</a:t>
            </a:r>
          </a:p>
          <a:p>
            <a:r>
              <a:rPr lang="ru-RU" sz="3200" b="1" dirty="0"/>
              <a:t>Прием 1. </a:t>
            </a:r>
            <a:r>
              <a:rPr lang="ru-RU" sz="3200" dirty="0"/>
              <a:t>Одновременно предъявить противоречивые факты, теории.</a:t>
            </a:r>
          </a:p>
          <a:p>
            <a:r>
              <a:rPr lang="ru-RU" sz="3200" b="1" dirty="0"/>
              <a:t>Прием 2. </a:t>
            </a:r>
            <a:r>
              <a:rPr lang="ru-RU" sz="3200" dirty="0"/>
              <a:t>Столкнуть разные мнения учеников.</a:t>
            </a:r>
          </a:p>
          <a:p>
            <a:r>
              <a:rPr lang="ru-RU" sz="3200" b="1" dirty="0">
                <a:solidFill>
                  <a:srgbClr val="0070C0"/>
                </a:solidFill>
              </a:rPr>
              <a:t>Проблемные ситуации, возникшие «с затруднением»</a:t>
            </a:r>
            <a:endParaRPr lang="ru-RU" sz="3200" dirty="0">
              <a:solidFill>
                <a:srgbClr val="0070C0"/>
              </a:solidFill>
            </a:endParaRPr>
          </a:p>
          <a:p>
            <a:r>
              <a:rPr lang="ru-RU" sz="3200" b="1" dirty="0"/>
              <a:t>Приём 3. </a:t>
            </a:r>
            <a:r>
              <a:rPr lang="ru-RU" sz="3200" dirty="0"/>
              <a:t>Дать невыполнимое (на данном этапе</a:t>
            </a:r>
            <a:r>
              <a:rPr lang="ru-RU" sz="3200" dirty="0" smtClean="0"/>
              <a:t>) задание. </a:t>
            </a:r>
            <a:r>
              <a:rPr lang="ru-RU" sz="3200" dirty="0"/>
              <a:t>Доказать, что дети это задание ещё не могут выполнить без определённых знаний и умений.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383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Интрига «Яркое пятно»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b="1" dirty="0"/>
              <a:t>сказки и легенды</a:t>
            </a:r>
            <a:r>
              <a:rPr lang="ru-RU" sz="4000" b="1" dirty="0" smtClean="0"/>
              <a:t>,</a:t>
            </a:r>
          </a:p>
          <a:p>
            <a:r>
              <a:rPr lang="ru-RU" sz="4000" b="1" dirty="0" smtClean="0"/>
              <a:t>фрагменты </a:t>
            </a:r>
            <a:r>
              <a:rPr lang="ru-RU" sz="4000" b="1" dirty="0"/>
              <a:t>из художественной литературы, </a:t>
            </a:r>
            <a:endParaRPr lang="ru-RU" sz="4000" b="1" dirty="0" smtClean="0"/>
          </a:p>
          <a:p>
            <a:r>
              <a:rPr lang="ru-RU" sz="4000" b="1" dirty="0" smtClean="0"/>
              <a:t>случаи </a:t>
            </a:r>
            <a:r>
              <a:rPr lang="ru-RU" sz="4000" b="1" dirty="0"/>
              <a:t>из истории науки, культуры и повседневной жизни, </a:t>
            </a:r>
            <a:endParaRPr lang="ru-RU" sz="4000" b="1" dirty="0" smtClean="0"/>
          </a:p>
          <a:p>
            <a:r>
              <a:rPr lang="ru-RU" sz="4000" b="1" dirty="0" smtClean="0"/>
              <a:t>шутки,</a:t>
            </a:r>
          </a:p>
          <a:p>
            <a:r>
              <a:rPr lang="ru-RU" sz="4000" b="1" dirty="0" smtClean="0"/>
              <a:t>притчи и т.п.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670451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Приём «Досье»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6" t="29756" r="22319" b="14864"/>
          <a:stretch/>
        </p:blipFill>
        <p:spPr bwMode="auto">
          <a:xfrm>
            <a:off x="251520" y="1268760"/>
            <a:ext cx="8280920" cy="555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1308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Приём «Коллекция ошибок»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1" t="28427" r="3208" b="8302"/>
          <a:stretch/>
        </p:blipFill>
        <p:spPr bwMode="auto">
          <a:xfrm>
            <a:off x="107504" y="1340768"/>
            <a:ext cx="888017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0936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Приём «Магнит»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503829" cy="5130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014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307</Words>
  <Application>Microsoft Office PowerPoint</Application>
  <PresentationFormat>Экран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Каким должен быть современный урок в условиях реализации ФГОС?</vt:lpstr>
      <vt:lpstr>Презентация PowerPoint</vt:lpstr>
      <vt:lpstr>Главное правило:</vt:lpstr>
      <vt:lpstr>Мотивирующее начало</vt:lpstr>
      <vt:lpstr>Проблемная ситуация</vt:lpstr>
      <vt:lpstr>Интрига «Яркое пятно»</vt:lpstr>
      <vt:lpstr>Приём «Досье»</vt:lpstr>
      <vt:lpstr>Приём «Коллекция ошибок»</vt:lpstr>
      <vt:lpstr>Приём «Магнит»</vt:lpstr>
      <vt:lpstr>Приём «Акрослово»</vt:lpstr>
      <vt:lpstr>Приём «Акрослово»</vt:lpstr>
      <vt:lpstr>Приём «Акрослово»</vt:lpstr>
      <vt:lpstr>Приём «Акрослово»</vt:lpstr>
      <vt:lpstr>Рефлексия</vt:lpstr>
      <vt:lpstr>Рефлексия «Афоризмы»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Бунин Иван Алексеевич</dc:title>
  <dc:creator>Петр</dc:creator>
  <cp:lastModifiedBy>Петр</cp:lastModifiedBy>
  <cp:revision>7</cp:revision>
  <cp:lastPrinted>2023-05-11T16:28:45Z</cp:lastPrinted>
  <dcterms:created xsi:type="dcterms:W3CDTF">2023-05-11T14:14:23Z</dcterms:created>
  <dcterms:modified xsi:type="dcterms:W3CDTF">2023-05-21T17:47:18Z</dcterms:modified>
</cp:coreProperties>
</file>