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19"/>
  </p:notesMasterIdLst>
  <p:sldIdLst>
    <p:sldId id="256" r:id="rId2"/>
    <p:sldId id="277" r:id="rId3"/>
    <p:sldId id="264" r:id="rId4"/>
    <p:sldId id="259" r:id="rId5"/>
    <p:sldId id="261" r:id="rId6"/>
    <p:sldId id="262" r:id="rId7"/>
    <p:sldId id="274" r:id="rId8"/>
    <p:sldId id="260" r:id="rId9"/>
    <p:sldId id="272" r:id="rId10"/>
    <p:sldId id="275" r:id="rId11"/>
    <p:sldId id="270" r:id="rId12"/>
    <p:sldId id="276" r:id="rId13"/>
    <p:sldId id="278" r:id="rId14"/>
    <p:sldId id="279" r:id="rId15"/>
    <p:sldId id="281" r:id="rId16"/>
    <p:sldId id="280" r:id="rId17"/>
    <p:sldId id="265" r:id="rId18"/>
  </p:sldIdLst>
  <p:sldSz cx="9906000" cy="6858000" type="A4"/>
  <p:notesSz cx="67945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4" autoAdjust="0"/>
    <p:restoredTop sz="95782" autoAdjust="0"/>
  </p:normalViewPr>
  <p:slideViewPr>
    <p:cSldViewPr>
      <p:cViewPr varScale="1">
        <p:scale>
          <a:sx n="122" d="100"/>
          <a:sy n="122" d="100"/>
        </p:scale>
        <p:origin x="616" y="2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46" y="-11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effectLst/>
              </a:rPr>
              <a:t>Виды памяти учеников 3 «А» класса</a:t>
            </a:r>
            <a:endParaRPr lang="ru-RU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ПАМЯТЬ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BF19-4EBF-ACC5-9D20AB419C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F19-4EBF-ACC5-9D20AB419C6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BF19-4EBF-ACC5-9D20AB419C64}"/>
              </c:ext>
            </c:extLst>
          </c:dPt>
          <c:dLbls>
            <c:dLbl>
              <c:idx val="2"/>
              <c:layout>
                <c:manualLayout>
                  <c:x val="0.13334405356401241"/>
                  <c:y val="7.733505622841796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406513961060519"/>
                      <c:h val="0.14975490992164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BF19-4EBF-ACC5-9D20AB419C6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Зрительная</c:v>
                </c:pt>
                <c:pt idx="1">
                  <c:v>Слуховая</c:v>
                </c:pt>
                <c:pt idx="2">
                  <c:v>Зрительная+Слуховая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1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F19-4EBF-ACC5-9D20AB419C64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32895970431282"/>
          <c:y val="0.14464823253723288"/>
          <c:w val="0.3097236431451863"/>
          <c:h val="0.3096697978747885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832248526173289E-2"/>
          <c:y val="4.4541245555586667E-2"/>
          <c:w val="0.71905708446485062"/>
          <c:h val="0.4788113906464347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accent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Кратковременная память</c:v>
                </c:pt>
                <c:pt idx="1">
                  <c:v>Долговременная память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67</c:v>
                </c:pt>
                <c:pt idx="1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E3-4B0F-BF12-3AF44665939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Кратковременная память</c:v>
                </c:pt>
                <c:pt idx="1">
                  <c:v>Долговременная память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77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E3-4B0F-BF12-3AF446659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562496"/>
        <c:axId val="85564032"/>
        <c:axId val="0"/>
      </c:bar3DChart>
      <c:catAx>
        <c:axId val="85562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rgbClr val="FFFF00"/>
                </a:solidFill>
              </a:defRPr>
            </a:pPr>
            <a:endParaRPr lang="ru-RU"/>
          </a:p>
        </c:txPr>
        <c:crossAx val="85564032"/>
        <c:crosses val="autoZero"/>
        <c:auto val="1"/>
        <c:lblAlgn val="ctr"/>
        <c:lblOffset val="100"/>
        <c:noMultiLvlLbl val="0"/>
      </c:catAx>
      <c:valAx>
        <c:axId val="85564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5624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6E587-F1C2-44D9-8992-013F64C8C40E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742950"/>
            <a:ext cx="5365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7827B-2D95-4264-A1E7-B4296D9744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592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827B-2D95-4264-A1E7-B4296D97442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56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827B-2D95-4264-A1E7-B4296D97442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222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827B-2D95-4264-A1E7-B4296D974423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6" y="1447802"/>
            <a:ext cx="7172715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6" y="4777380"/>
            <a:ext cx="7172715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31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7" y="4800587"/>
            <a:ext cx="7172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6" y="685800"/>
            <a:ext cx="7172715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367325"/>
            <a:ext cx="7172713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931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6" y="1447800"/>
            <a:ext cx="7172715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6" y="3657600"/>
            <a:ext cx="7172715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976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861" y="1447800"/>
            <a:ext cx="6501136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568859" y="3771174"/>
            <a:ext cx="5916256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6" y="4350657"/>
            <a:ext cx="7172715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0055" y="971253"/>
            <a:ext cx="65172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82998" y="2613787"/>
            <a:ext cx="65172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9357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3124201"/>
            <a:ext cx="7172716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6" y="4777381"/>
            <a:ext cx="7172715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641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404" y="1981200"/>
            <a:ext cx="239495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0265" y="2667000"/>
            <a:ext cx="237909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6296" y="1981200"/>
            <a:ext cx="23863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47719" y="2667000"/>
            <a:ext cx="23948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90327" y="1981200"/>
            <a:ext cx="238296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790327" y="2667000"/>
            <a:ext cx="238296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28279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58283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826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65" y="4250949"/>
            <a:ext cx="23894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0265" y="2209800"/>
            <a:ext cx="23894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0265" y="4827213"/>
            <a:ext cx="2389413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60941" y="4250949"/>
            <a:ext cx="2381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60940" y="2209800"/>
            <a:ext cx="238167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59841" y="4827212"/>
            <a:ext cx="238482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90327" y="4250949"/>
            <a:ext cx="238296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790326" y="2209800"/>
            <a:ext cx="238296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790226" y="4827210"/>
            <a:ext cx="2386119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28279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58283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60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678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931" y="430215"/>
            <a:ext cx="1424359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0264" y="773205"/>
            <a:ext cx="6032880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93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20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7" y="2861735"/>
            <a:ext cx="7172714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6" y="4777381"/>
            <a:ext cx="7172715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33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6675" y="2060577"/>
            <a:ext cx="3572956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473" y="2056093"/>
            <a:ext cx="3572958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14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675" y="1905000"/>
            <a:ext cx="357295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6675" y="2514600"/>
            <a:ext cx="3572956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5474" y="1905000"/>
            <a:ext cx="357295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5474" y="2514600"/>
            <a:ext cx="3572956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0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249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47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76408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514" y="1447800"/>
            <a:ext cx="422284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129282"/>
            <a:ext cx="2764084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47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794" y="1854192"/>
            <a:ext cx="413906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7977" y="1143000"/>
            <a:ext cx="260100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657600"/>
            <a:ext cx="4132622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583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6163985" y="-45720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824385" y="60960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668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90977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5103" y="452718"/>
            <a:ext cx="7643328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675" y="2052925"/>
            <a:ext cx="7270959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8160847" y="1819244"/>
            <a:ext cx="990599" cy="24771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C0118B3-21C7-4BE8-A717-3FC8F13EE12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913605" y="3253844"/>
            <a:ext cx="3859795" cy="2477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13634" y="295737"/>
            <a:ext cx="681214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0FA5B-DE53-4B0E-8251-ECB9E8023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8741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9479" y="332656"/>
            <a:ext cx="8420100" cy="1224136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память?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25008" y="5517232"/>
            <a:ext cx="3764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Выполнил: ученик </a:t>
            </a:r>
            <a:r>
              <a:rPr lang="ru-RU" b="1" dirty="0">
                <a:solidFill>
                  <a:srgbClr val="FFFF00"/>
                </a:solidFill>
              </a:rPr>
              <a:t>3 «А»</a:t>
            </a:r>
            <a:r>
              <a:rPr lang="ru-RU" dirty="0">
                <a:solidFill>
                  <a:srgbClr val="FFFF00"/>
                </a:solidFill>
              </a:rPr>
              <a:t> класса</a:t>
            </a:r>
          </a:p>
          <a:p>
            <a:r>
              <a:rPr lang="ru-RU" dirty="0">
                <a:solidFill>
                  <a:srgbClr val="FFFF00"/>
                </a:solidFill>
              </a:rPr>
              <a:t>МАОУ СОШ №4</a:t>
            </a:r>
          </a:p>
          <a:p>
            <a:r>
              <a:rPr lang="ru-RU" dirty="0">
                <a:solidFill>
                  <a:srgbClr val="FFFF00"/>
                </a:solidFill>
              </a:rPr>
              <a:t>Калашников Андрей</a:t>
            </a:r>
          </a:p>
          <a:p>
            <a:r>
              <a:rPr lang="ru-RU" dirty="0">
                <a:solidFill>
                  <a:srgbClr val="FFFF00"/>
                </a:solidFill>
              </a:rPr>
              <a:t>Руководитель: Н.Н. </a:t>
            </a:r>
            <a:r>
              <a:rPr lang="ru-RU">
                <a:solidFill>
                  <a:srgbClr val="FFFF00"/>
                </a:solidFill>
              </a:rPr>
              <a:t>Бабенко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916832"/>
            <a:ext cx="4138042" cy="4608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537" y="1945298"/>
            <a:ext cx="4138042" cy="3371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59768" y="26868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FFFF00"/>
                </a:solidFill>
              </a:rPr>
              <a:t>Ухудшают память: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894" y="1268760"/>
            <a:ext cx="57606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altLang="ru-RU" sz="3200" dirty="0"/>
              <a:t>Курение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altLang="ru-RU" sz="3200" dirty="0"/>
              <a:t>Алкоголь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altLang="ru-RU" sz="3200" dirty="0"/>
              <a:t>Отрицательное психологическое состояние (волнение, стресс и т.д.);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altLang="ru-RU" sz="3200" dirty="0"/>
              <a:t>Химические вещества;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altLang="ru-RU" sz="3200" dirty="0"/>
              <a:t>Медицинские препараты</a:t>
            </a:r>
          </a:p>
          <a:p>
            <a:endParaRPr lang="ru-RU" altLang="ru-RU" sz="3200" dirty="0"/>
          </a:p>
        </p:txBody>
      </p:sp>
      <p:pic>
        <p:nvPicPr>
          <p:cNvPr id="4100" name="Picture 4" descr="http://im3-tub-ru.yandex.net/i?id=86285209-45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373" y="4607956"/>
            <a:ext cx="2640400" cy="151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830" y="520341"/>
            <a:ext cx="2720752" cy="14805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830" y="2420888"/>
            <a:ext cx="2720752" cy="175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5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7589" y="155171"/>
            <a:ext cx="9213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Определим какой вид памяти более развит у учеников       3 «А» класса - зрительный или слуховой</a:t>
            </a:r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0" y="1324796"/>
            <a:ext cx="5760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Ребятам диктуют 10 слов различных по смыслу. Они должны записать их по памяти.</a:t>
            </a:r>
          </a:p>
          <a:p>
            <a:pPr marL="342900" indent="-342900">
              <a:buAutoNum type="arabicPeriod"/>
            </a:pPr>
            <a:endParaRPr lang="ru-RU" dirty="0"/>
          </a:p>
          <a:p>
            <a:r>
              <a:rPr lang="ru-RU" dirty="0"/>
              <a:t>2.  На доске или на бумаге пишем 10 слов,    закрываем, и ребята по памяти записывают.</a:t>
            </a:r>
          </a:p>
          <a:p>
            <a:endParaRPr lang="ru-RU" dirty="0"/>
          </a:p>
          <a:p>
            <a:r>
              <a:rPr lang="ru-RU" dirty="0"/>
              <a:t>   </a:t>
            </a:r>
          </a:p>
        </p:txBody>
      </p:sp>
      <p:pic>
        <p:nvPicPr>
          <p:cNvPr id="6" name="Picture 2" descr="http://www.design-warez.ru/uploads/posts/2010-05/1274721396_sgulb7ziv5mtrd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56" y="3140968"/>
            <a:ext cx="3296816" cy="3312368"/>
          </a:xfrm>
          <a:prstGeom prst="rect">
            <a:avLst/>
          </a:prstGeom>
          <a:noFill/>
        </p:spPr>
      </p:pic>
      <p:pic>
        <p:nvPicPr>
          <p:cNvPr id="8" name="Picture 6" descr="http://goon.ru/news/uploads/posts/2013-09/1378224205_d0a5d0bed187d183_d0bcd0bdd0bed0b3d0be_d0b7d0bdd0b0d182d1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3080" y="1214755"/>
            <a:ext cx="3400028" cy="29683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448944" y="4394009"/>
            <a:ext cx="4953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Если в случае 1</a:t>
            </a:r>
            <a:r>
              <a:rPr lang="ru-RU" dirty="0"/>
              <a:t> - ученик запомнил больше слов, значит у него преобладает слуховая память.</a:t>
            </a:r>
          </a:p>
          <a:p>
            <a:endParaRPr lang="ru-RU" dirty="0"/>
          </a:p>
          <a:p>
            <a:r>
              <a:rPr lang="ru-RU" dirty="0">
                <a:solidFill>
                  <a:srgbClr val="FFFF00"/>
                </a:solidFill>
              </a:rPr>
              <a:t> Если в случае  2 - </a:t>
            </a:r>
            <a:r>
              <a:rPr lang="ru-RU" dirty="0"/>
              <a:t>ученик запомнил больше слов, значит у него преобладает    зрительная память.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65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260648"/>
            <a:ext cx="763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</a:rPr>
              <a:t>РЕЗУЛЬТАТ ДИАГНОСТИКИ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754819"/>
              </p:ext>
            </p:extLst>
          </p:nvPr>
        </p:nvGraphicFramePr>
        <p:xfrm>
          <a:off x="1280592" y="1700808"/>
          <a:ext cx="7416824" cy="326067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937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9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96400">
                <a:tc gridSpan="2"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Какая память лучше развита у учеников </a:t>
                      </a:r>
                      <a:r>
                        <a:rPr lang="en-US" sz="2400" dirty="0"/>
                        <a:t>          </a:t>
                      </a:r>
                      <a:r>
                        <a:rPr lang="ru-RU" sz="2400" dirty="0"/>
                        <a:t>3 «А» класса: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522">
                <a:tc>
                  <a:txBody>
                    <a:bodyPr/>
                    <a:lstStyle/>
                    <a:p>
                      <a:r>
                        <a:rPr lang="ru-RU" dirty="0"/>
                        <a:t>Зрительная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 чел.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522">
                <a:tc>
                  <a:txBody>
                    <a:bodyPr/>
                    <a:lstStyle/>
                    <a:p>
                      <a:r>
                        <a:rPr lang="ru-RU" dirty="0"/>
                        <a:t>Слуховая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/>
                        <a:t>1 </a:t>
                      </a:r>
                      <a:r>
                        <a:rPr lang="ru-RU" dirty="0"/>
                        <a:t>чел.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6909">
                <a:tc>
                  <a:txBody>
                    <a:bodyPr/>
                    <a:lstStyle/>
                    <a:p>
                      <a:r>
                        <a:rPr lang="ru-RU" dirty="0"/>
                        <a:t>Зрительная + слуховая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 чел.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800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42660490"/>
              </p:ext>
            </p:extLst>
          </p:nvPr>
        </p:nvGraphicFramePr>
        <p:xfrm>
          <a:off x="1280592" y="1628800"/>
          <a:ext cx="7108056" cy="440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50344" y="404664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ДИАГРАММА</a:t>
            </a:r>
          </a:p>
        </p:txBody>
      </p:sp>
    </p:spTree>
    <p:extLst>
      <p:ext uri="{BB962C8B-B14F-4D97-AF65-F5344CB8AC3E}">
        <p14:creationId xmlns:p14="http://schemas.microsoft.com/office/powerpoint/2010/main" val="260296962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38224" y="357166"/>
            <a:ext cx="7786742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Долговременная  и кратковременная память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9596" y="1071546"/>
            <a:ext cx="3929090" cy="437042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Долговременная память – служит для запоминания информации надолго, а кратковременная  - хранит информацию в среднем около 20 секунд.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Чтобы перевести информацию на хранение в долговременную память необходимо её осмысление и двух-трёх кратное повторение.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9596" y="5500702"/>
            <a:ext cx="8143932" cy="10772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/>
              <a:t>Например, человек, который узнал в справочной службе номер телефона, будет удерживать его именно в кратковременной памяти. Если номер не будет набран сразу же, или не будет мысленно повторяться , то примерно через 20 секунд он бесследно исчезнет из памяти.</a:t>
            </a:r>
          </a:p>
        </p:txBody>
      </p:sp>
      <p:pic>
        <p:nvPicPr>
          <p:cNvPr id="11" name="Рисунок 10" descr="cheerful-smiling-child-at-the-black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0124" y="1214422"/>
            <a:ext cx="4286280" cy="322269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910" y="285728"/>
            <a:ext cx="821537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Определим какая память - </a:t>
            </a:r>
          </a:p>
          <a:p>
            <a:pPr algn="ctr"/>
            <a:r>
              <a:rPr lang="ru-RU" sz="2000" b="1" u="sng" dirty="0">
                <a:solidFill>
                  <a:srgbClr val="FFFF00"/>
                </a:solidFill>
              </a:rPr>
              <a:t>кратковременная</a:t>
            </a:r>
            <a:r>
              <a:rPr lang="ru-RU" sz="2000" b="1" dirty="0">
                <a:solidFill>
                  <a:srgbClr val="FFFF00"/>
                </a:solidFill>
              </a:rPr>
              <a:t> или </a:t>
            </a:r>
            <a:r>
              <a:rPr lang="ru-RU" sz="2000" b="1" u="sng" dirty="0">
                <a:solidFill>
                  <a:srgbClr val="FFFF00"/>
                </a:solidFill>
              </a:rPr>
              <a:t>долговременная</a:t>
            </a:r>
            <a:r>
              <a:rPr lang="ru-RU" sz="2000" b="1" dirty="0">
                <a:solidFill>
                  <a:srgbClr val="FFFF00"/>
                </a:solidFill>
              </a:rPr>
              <a:t> лучше развита среди мальчиков и девочек 3 «А» класса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23910" y="1428736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течение 2-3 минут прочитайте текст. В нем выделены жирным шрифтом слова, которые необходимо запомнить надолго. Затем убрать листочки с текстом. Попытайтесь воспроизвести их. Через несколько часов необходимо повторно попытаться воспроизвести данные слова.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95348" y="3000372"/>
            <a:ext cx="8143932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b="1" dirty="0">
                <a:solidFill>
                  <a:schemeClr val="bg1"/>
                </a:solidFill>
              </a:rPr>
              <a:t> 1912</a:t>
            </a:r>
            <a:r>
              <a:rPr lang="ru-RU" dirty="0">
                <a:solidFill>
                  <a:schemeClr val="bg1"/>
                </a:solidFill>
              </a:rPr>
              <a:t> году в </a:t>
            </a:r>
            <a:r>
              <a:rPr lang="ru-RU" b="1" dirty="0">
                <a:solidFill>
                  <a:schemeClr val="bg1"/>
                </a:solidFill>
              </a:rPr>
              <a:t>Атлантическом океане</a:t>
            </a:r>
            <a:r>
              <a:rPr lang="ru-RU" dirty="0">
                <a:solidFill>
                  <a:schemeClr val="bg1"/>
                </a:solidFill>
              </a:rPr>
              <a:t> произошла катастрофа. Огромный пассажирский пароход</a:t>
            </a:r>
            <a:r>
              <a:rPr lang="ru-RU" b="1" dirty="0">
                <a:solidFill>
                  <a:schemeClr val="bg1"/>
                </a:solidFill>
              </a:rPr>
              <a:t> "Титаник", </a:t>
            </a:r>
            <a:r>
              <a:rPr lang="ru-RU" dirty="0">
                <a:solidFill>
                  <a:schemeClr val="bg1"/>
                </a:solidFill>
              </a:rPr>
              <a:t>шедший первым рейсом из Европы </a:t>
            </a:r>
            <a:r>
              <a:rPr lang="ru-RU" b="1" dirty="0">
                <a:solidFill>
                  <a:schemeClr val="bg1"/>
                </a:solidFill>
              </a:rPr>
              <a:t>в Америку</a:t>
            </a:r>
            <a:r>
              <a:rPr lang="ru-RU" dirty="0">
                <a:solidFill>
                  <a:schemeClr val="bg1"/>
                </a:solidFill>
              </a:rPr>
              <a:t>, столкнулся в тумане с плавающей ледяной горой – </a:t>
            </a:r>
            <a:r>
              <a:rPr lang="ru-RU" b="1" dirty="0">
                <a:solidFill>
                  <a:schemeClr val="bg1"/>
                </a:solidFill>
              </a:rPr>
              <a:t>айсбергом. </a:t>
            </a:r>
            <a:r>
              <a:rPr lang="ru-RU" dirty="0">
                <a:solidFill>
                  <a:schemeClr val="bg1"/>
                </a:solidFill>
              </a:rPr>
              <a:t>Получил пробоину и стал</a:t>
            </a:r>
            <a:r>
              <a:rPr lang="ru-RU" b="1" dirty="0">
                <a:solidFill>
                  <a:schemeClr val="bg1"/>
                </a:solidFill>
              </a:rPr>
              <a:t> тонуть.  </a:t>
            </a:r>
            <a:r>
              <a:rPr lang="ru-RU" dirty="0">
                <a:solidFill>
                  <a:schemeClr val="bg1"/>
                </a:solidFill>
              </a:rPr>
              <a:t>"Спустить </a:t>
            </a:r>
            <a:r>
              <a:rPr lang="ru-RU" b="1" dirty="0">
                <a:solidFill>
                  <a:schemeClr val="bg1"/>
                </a:solidFill>
              </a:rPr>
              <a:t>шлюпки</a:t>
            </a:r>
            <a:r>
              <a:rPr lang="ru-RU" dirty="0">
                <a:solidFill>
                  <a:schemeClr val="bg1"/>
                </a:solidFill>
              </a:rPr>
              <a:t>!" - скомандовал </a:t>
            </a:r>
            <a:r>
              <a:rPr lang="ru-RU" b="1" dirty="0">
                <a:solidFill>
                  <a:schemeClr val="bg1"/>
                </a:solidFill>
              </a:rPr>
              <a:t>капитан</a:t>
            </a:r>
            <a:r>
              <a:rPr lang="ru-RU" dirty="0">
                <a:solidFill>
                  <a:schemeClr val="bg1"/>
                </a:solidFill>
              </a:rPr>
              <a:t>. Но шлюпок оказалось недостаточно</a:t>
            </a:r>
            <a:r>
              <a:rPr lang="ru-RU" b="1" dirty="0">
                <a:solidFill>
                  <a:schemeClr val="bg1"/>
                </a:solidFill>
              </a:rPr>
              <a:t>. </a:t>
            </a:r>
            <a:r>
              <a:rPr lang="ru-RU" dirty="0">
                <a:solidFill>
                  <a:schemeClr val="bg1"/>
                </a:solidFill>
              </a:rPr>
              <a:t>Их хватило только на половину </a:t>
            </a:r>
            <a:r>
              <a:rPr lang="ru-RU" b="1" dirty="0">
                <a:solidFill>
                  <a:schemeClr val="bg1"/>
                </a:solidFill>
              </a:rPr>
              <a:t>пассажиров</a:t>
            </a:r>
            <a:r>
              <a:rPr lang="ru-RU" dirty="0">
                <a:solidFill>
                  <a:schemeClr val="bg1"/>
                </a:solidFill>
              </a:rPr>
              <a:t>. Женщины и дети – к сходням, мужчинам надеть</a:t>
            </a:r>
            <a:r>
              <a:rPr lang="ru-RU" b="1" dirty="0">
                <a:solidFill>
                  <a:schemeClr val="bg1"/>
                </a:solidFill>
              </a:rPr>
              <a:t> спасательные жилеты", - </a:t>
            </a:r>
            <a:r>
              <a:rPr lang="ru-RU" dirty="0">
                <a:solidFill>
                  <a:schemeClr val="bg1"/>
                </a:solidFill>
              </a:rPr>
              <a:t>раздалась вторая команда. Мужчины молча отошли от борта. Пароход медленно погружался в темную и  холодную воду. </a:t>
            </a: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472" y="500042"/>
            <a:ext cx="821537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Диаграмма исследования кратковременной и долговременной памяти у мальчиков и девочек 3 «А» класса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79915608"/>
              </p:ext>
            </p:extLst>
          </p:nvPr>
        </p:nvGraphicFramePr>
        <p:xfrm>
          <a:off x="1666852" y="1785926"/>
          <a:ext cx="6715172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464" y="73069"/>
            <a:ext cx="957706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     </a:t>
            </a:r>
            <a:r>
              <a:rPr lang="ru-RU" sz="2300" dirty="0"/>
              <a:t>В результате исследовательской работы выявлено: </a:t>
            </a:r>
            <a:r>
              <a:rPr lang="ru-RU" sz="2300" dirty="0">
                <a:solidFill>
                  <a:srgbClr val="FFFF00"/>
                </a:solidFill>
              </a:rPr>
              <a:t>Память у всех ребят разная. ГИПОТЕЗА –ОПРОВЕРГНУТА!</a:t>
            </a:r>
          </a:p>
          <a:p>
            <a:r>
              <a:rPr lang="ru-RU" sz="2300" dirty="0"/>
              <a:t>      Данные, полученные в ходе исследования, указывают на то, что у одних детей более развита слуховая память, а у других – зрительная. Таким образом, из данного исследования можно сделать вывод о том, в каком виде информация у учеников 3 «А» класса запоминается лучше.</a:t>
            </a:r>
          </a:p>
          <a:p>
            <a:r>
              <a:rPr lang="ru-RU" sz="2300" dirty="0"/>
              <a:t>      Благодаря изученным материалам, стало ясно, что во многих случаях наша память зависит от нас самих. Память необходимо тренировать ежедневно. Для того, чтобы улучшить память – нужно заучивать стихотворения, чаще читать. Именно так я тренировал свою собственную память. С раннего детства мы с мамой пели песенки про цвета, фигуры, буквы и цифры. Затем начали разучивать различные стихотворения, марки машин, известных футболистов и т. д. Можно заучивать любую информацию по интересующим темам. Ежедневные тренировки обязательно дадут результаты!</a:t>
            </a:r>
          </a:p>
          <a:p>
            <a:r>
              <a:rPr lang="ru-RU" sz="2300" dirty="0"/>
              <a:t>       Подводя итог своей работы, я могу сказать, что цели и задачи достигнуты.</a:t>
            </a:r>
          </a:p>
        </p:txBody>
      </p:sp>
    </p:spTree>
    <p:extLst>
      <p:ext uri="{BB962C8B-B14F-4D97-AF65-F5344CB8AC3E}">
        <p14:creationId xmlns:p14="http://schemas.microsoft.com/office/powerpoint/2010/main" val="2379748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512" y="476672"/>
            <a:ext cx="7643328" cy="74403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        Актуальность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576" y="1484784"/>
            <a:ext cx="7920880" cy="4763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     Данная тема вызвала у меня особый интерес, потому что я ежедневно слышу о проблеме плохой памяти школьников.</a:t>
            </a:r>
          </a:p>
          <a:p>
            <a:pPr marL="0" indent="0">
              <a:buNone/>
            </a:pPr>
            <a:r>
              <a:rPr lang="ru-RU" sz="2400" dirty="0"/>
              <a:t>      Многие мои одноклассники с радостью хотели бы хорошо учиться и они для этого прикладывают массу усилий, но, к сожалению, память их часто подводит.</a:t>
            </a:r>
          </a:p>
          <a:p>
            <a:pPr marL="0" indent="0">
              <a:buNone/>
            </a:pPr>
            <a:r>
              <a:rPr lang="ru-RU" sz="2400" dirty="0"/>
              <a:t>       Я решил выяснить – что такое память, а также разобраться почему же одни ученики запоминают учебную информацию легко и быстро, а другие испытывают трудности.</a:t>
            </a:r>
          </a:p>
        </p:txBody>
      </p:sp>
    </p:spTree>
    <p:extLst>
      <p:ext uri="{BB962C8B-B14F-4D97-AF65-F5344CB8AC3E}">
        <p14:creationId xmlns:p14="http://schemas.microsoft.com/office/powerpoint/2010/main" val="165644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906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Цель работы:</a:t>
            </a:r>
          </a:p>
          <a:p>
            <a:r>
              <a:rPr lang="ru-RU" sz="2800" dirty="0"/>
              <a:t>  Определить - что такое память. Какие виды и особенности памяти существуют. Изучение памяти у учеников 3 «А» класса.</a:t>
            </a:r>
          </a:p>
          <a:p>
            <a:r>
              <a:rPr lang="ru-RU" sz="4000" b="1" dirty="0">
                <a:solidFill>
                  <a:srgbClr val="FFFF00"/>
                </a:solidFill>
              </a:rPr>
              <a:t>Задачи: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Изучить виды и особенности памяти;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Изучить приёмы памяти;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Определить виды памяти у учащихся;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Провести диагностику по изучению памяти  у учащихся 3 «А» класса;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Проанализировать, оценить и сравнить память учащихся.</a:t>
            </a:r>
          </a:p>
          <a:p>
            <a:endParaRPr lang="ru-RU" sz="2400" dirty="0"/>
          </a:p>
          <a:p>
            <a:r>
              <a:rPr lang="ru-RU" sz="3600" b="1" dirty="0">
                <a:solidFill>
                  <a:srgbClr val="FFFF00"/>
                </a:solidFill>
              </a:rPr>
              <a:t>Гипотеза:</a:t>
            </a:r>
            <a:r>
              <a:rPr lang="ru-RU" sz="2800" b="1" dirty="0">
                <a:solidFill>
                  <a:srgbClr val="FFFF00"/>
                </a:solidFill>
              </a:rPr>
              <a:t> </a:t>
            </a:r>
            <a:endParaRPr lang="ru-RU" sz="2800" b="1" u="sng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/>
              <a:t>Предположим, что память у всех ребят одинаковая.</a:t>
            </a:r>
          </a:p>
        </p:txBody>
      </p:sp>
    </p:spTree>
    <p:extLst>
      <p:ext uri="{BB962C8B-B14F-4D97-AF65-F5344CB8AC3E}">
        <p14:creationId xmlns:p14="http://schemas.microsoft.com/office/powerpoint/2010/main" val="209730517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906000" cy="98072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464" y="116632"/>
            <a:ext cx="9044169" cy="72008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Понятие памяти. 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350208" y="1309074"/>
            <a:ext cx="3822425" cy="1831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Память</a:t>
            </a:r>
            <a:r>
              <a:rPr lang="ru-RU" sz="1600" dirty="0"/>
              <a:t> – </a:t>
            </a:r>
            <a:r>
              <a:rPr lang="ru-RU" sz="2000" dirty="0"/>
              <a:t>это способность человека сохранять свои знания и опыт.</a:t>
            </a:r>
          </a:p>
          <a:p>
            <a:endParaRPr lang="ru-RU" sz="2000" dirty="0"/>
          </a:p>
          <a:p>
            <a:r>
              <a:rPr lang="ru-RU" sz="2000" dirty="0"/>
              <a:t>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0" y="1340768"/>
            <a:ext cx="3517642" cy="3170290"/>
          </a:xfrm>
          <a:prstGeom prst="rect">
            <a:avLst/>
          </a:prstGeom>
        </p:spPr>
      </p:pic>
      <p:pic>
        <p:nvPicPr>
          <p:cNvPr id="7" name="Picture 6" descr="http://www.facepla.net/images/stories2/443/Restore_memory/restore_memory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1072" y="2996952"/>
            <a:ext cx="3571561" cy="35283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8504" y="5049180"/>
            <a:ext cx="4707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Память связана с мозгом человека. Мозг получает различную информацию, перерабатывает её и сохраняет.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906000" cy="98072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9418" y="59217"/>
            <a:ext cx="8420100" cy="72008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Виды памяти</a:t>
            </a:r>
            <a:endParaRPr lang="ru-RU" sz="4000" b="1" spc="50" dirty="0">
              <a:ln w="0"/>
              <a:solidFill>
                <a:srgbClr val="0070C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16496" y="1199928"/>
            <a:ext cx="8430937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dirty="0"/>
              <a:t>Человек получает информацию с помощью разных органов чувств: зрения, слуха, обоняния, осязания и вкуса. 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53973" y="5589240"/>
            <a:ext cx="891099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br>
              <a:rPr lang="ru-RU" sz="1600" dirty="0"/>
            </a:br>
            <a:endParaRPr lang="ru-RU" sz="1600" b="1" dirty="0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53973" y="1895760"/>
            <a:ext cx="9774536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ru-RU" sz="2000" dirty="0">
              <a:solidFill>
                <a:srgbClr val="FFFF00"/>
              </a:solidFill>
            </a:endParaRPr>
          </a:p>
          <a:p>
            <a:r>
              <a:rPr lang="ru-RU" sz="2000" dirty="0">
                <a:solidFill>
                  <a:srgbClr val="FFFF00"/>
                </a:solidFill>
              </a:rPr>
              <a:t>Поэтому выделяют память: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</a:p>
          <a:p>
            <a:endParaRPr lang="ru-RU" sz="16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FF00"/>
                </a:solidFill>
              </a:rPr>
              <a:t>зрительную    слуховую    обонятельную     осязательную        вкусовую</a:t>
            </a:r>
          </a:p>
        </p:txBody>
      </p:sp>
      <p:pic>
        <p:nvPicPr>
          <p:cNvPr id="7174" name="Picture 6" descr="http://www.tunturisusi.com/juhannus/juhannusku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4848" y="3408607"/>
            <a:ext cx="1800200" cy="2249466"/>
          </a:xfrm>
          <a:prstGeom prst="rect">
            <a:avLst/>
          </a:prstGeom>
          <a:noFill/>
        </p:spPr>
      </p:pic>
      <p:pic>
        <p:nvPicPr>
          <p:cNvPr id="7176" name="Picture 8" descr="http://img12.nnm.ru/imagez/gallery/1/d/d/7/9/1dd79df572dfefad607bc515709a918f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6" y="3408606"/>
            <a:ext cx="1848266" cy="2249466"/>
          </a:xfrm>
          <a:prstGeom prst="rect">
            <a:avLst/>
          </a:prstGeom>
          <a:noFill/>
        </p:spPr>
      </p:pic>
      <p:pic>
        <p:nvPicPr>
          <p:cNvPr id="7178" name="Picture 10" descr="http://www.fuersie.de/sites/fuersie/files/styles/1024x768/public/images/tinnitus_0.jpg"/>
          <p:cNvPicPr>
            <a:picLocks noChangeAspect="1" noChangeArrowheads="1"/>
          </p:cNvPicPr>
          <p:nvPr/>
        </p:nvPicPr>
        <p:blipFill>
          <a:blip r:embed="rId4" cstate="print"/>
          <a:srcRect b="15010"/>
          <a:stretch>
            <a:fillRect/>
          </a:stretch>
        </p:blipFill>
        <p:spPr bwMode="auto">
          <a:xfrm>
            <a:off x="2140092" y="3408606"/>
            <a:ext cx="1368152" cy="2249466"/>
          </a:xfrm>
          <a:prstGeom prst="rect">
            <a:avLst/>
          </a:prstGeom>
          <a:noFill/>
        </p:spPr>
      </p:pic>
      <p:pic>
        <p:nvPicPr>
          <p:cNvPr id="7180" name="Picture 12" descr="http://www.myjulia.ru/data/cache/2010/03/24/374660_9122-800x600.jpg"/>
          <p:cNvPicPr>
            <a:picLocks noChangeAspect="1" noChangeArrowheads="1"/>
          </p:cNvPicPr>
          <p:nvPr/>
        </p:nvPicPr>
        <p:blipFill>
          <a:blip r:embed="rId5" cstate="print"/>
          <a:srcRect l="26165" b="33756"/>
          <a:stretch>
            <a:fillRect/>
          </a:stretch>
        </p:blipFill>
        <p:spPr bwMode="auto">
          <a:xfrm>
            <a:off x="5529063" y="3408607"/>
            <a:ext cx="2032033" cy="2249465"/>
          </a:xfrm>
          <a:prstGeom prst="rect">
            <a:avLst/>
          </a:prstGeom>
          <a:noFill/>
        </p:spPr>
      </p:pic>
      <p:pic>
        <p:nvPicPr>
          <p:cNvPr id="7182" name="Picture 14" descr="http://static.kupiskidku.com/media/76/50/94932_529.jpg"/>
          <p:cNvPicPr>
            <a:picLocks noChangeAspect="1" noChangeArrowheads="1"/>
          </p:cNvPicPr>
          <p:nvPr/>
        </p:nvPicPr>
        <p:blipFill>
          <a:blip r:embed="rId6" cstate="print"/>
          <a:srcRect l="24316" t="5559" b="12913"/>
          <a:stretch>
            <a:fillRect/>
          </a:stretch>
        </p:blipFill>
        <p:spPr bwMode="auto">
          <a:xfrm>
            <a:off x="7689304" y="3408607"/>
            <a:ext cx="2129262" cy="22494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05" y="34273"/>
            <a:ext cx="9906000" cy="98072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626" y="38777"/>
            <a:ext cx="8420100" cy="72008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Особенность памяти человека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44030" y="1251935"/>
            <a:ext cx="8995913" cy="1465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1600" dirty="0"/>
              <a:t>Человеческая память многогранна. Только человеку свойственна память на слова </a:t>
            </a:r>
            <a:r>
              <a:rPr lang="ru-RU" sz="1600" dirty="0">
                <a:solidFill>
                  <a:srgbClr val="FFFF00"/>
                </a:solidFill>
              </a:rPr>
              <a:t>(словесная память)</a:t>
            </a:r>
            <a:r>
              <a:rPr lang="ru-RU" sz="1600" dirty="0"/>
              <a:t>. </a:t>
            </a:r>
          </a:p>
          <a:p>
            <a:endParaRPr lang="ru-RU" sz="16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577069" y="2924944"/>
            <a:ext cx="3978442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ru-RU" sz="16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00470" y="2018366"/>
            <a:ext cx="9283031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1600" dirty="0"/>
              <a:t>    </a:t>
            </a:r>
            <a:r>
              <a:rPr lang="ru-RU" sz="1600" dirty="0">
                <a:solidFill>
                  <a:srgbClr val="FFFF00"/>
                </a:solidFill>
              </a:rPr>
              <a:t>Память</a:t>
            </a:r>
            <a:r>
              <a:rPr lang="ru-RU" sz="1600" dirty="0"/>
              <a:t> – это мощное средство! Мы знаем ряд исторических личностей, которые прославились и достигли успеха благодаря своей незаурядной памяти.</a:t>
            </a:r>
          </a:p>
          <a:p>
            <a:endParaRPr lang="ru-RU" sz="1600" dirty="0"/>
          </a:p>
          <a:p>
            <a:r>
              <a:rPr lang="ru-RU" sz="1600" dirty="0"/>
              <a:t>   Например, полководцы </a:t>
            </a:r>
            <a:r>
              <a:rPr lang="ru-RU" sz="1600" dirty="0">
                <a:solidFill>
                  <a:srgbClr val="FFFF00"/>
                </a:solidFill>
              </a:rPr>
              <a:t>Юлий Цезарь</a:t>
            </a:r>
            <a:r>
              <a:rPr lang="ru-RU" sz="1600" dirty="0"/>
              <a:t> и </a:t>
            </a:r>
            <a:r>
              <a:rPr lang="ru-RU" sz="1600" dirty="0">
                <a:solidFill>
                  <a:srgbClr val="FFFF00"/>
                </a:solidFill>
              </a:rPr>
              <a:t>Александр Македонский</a:t>
            </a:r>
            <a:r>
              <a:rPr lang="ru-RU" sz="1600" dirty="0"/>
              <a:t> знали по имени всех своих солдат. А это около 30 тысяч человек! </a:t>
            </a:r>
            <a:r>
              <a:rPr lang="ru-RU" sz="1600" dirty="0">
                <a:solidFill>
                  <a:srgbClr val="FFFF00"/>
                </a:solidFill>
              </a:rPr>
              <a:t>Философ Сенека</a:t>
            </a:r>
            <a:r>
              <a:rPr lang="ru-RU" sz="1600" dirty="0"/>
              <a:t> был способен повторить 2 тысячи несвязанных между собой слов, услышанных лишь один раз. </a:t>
            </a:r>
          </a:p>
          <a:p>
            <a:endParaRPr lang="ru-RU" sz="1600" dirty="0"/>
          </a:p>
          <a:p>
            <a:endParaRPr lang="ru-RU" sz="1600" b="1" dirty="0"/>
          </a:p>
        </p:txBody>
      </p:sp>
      <p:pic>
        <p:nvPicPr>
          <p:cNvPr id="20" name="Picture 6" descr="images[26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710365" y="3932251"/>
            <a:ext cx="2520280" cy="2044099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6150" name="Picture 6" descr="http://thelib.ru/books/00/11/53/00115345/i_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536" y="3932253"/>
            <a:ext cx="1856766" cy="194502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3306345" y="6193403"/>
            <a:ext cx="3171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Александр Македонский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19985" y="6193403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Юлий Цезарь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940622" y="6167222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Философ Сенека </a:t>
            </a:r>
          </a:p>
        </p:txBody>
      </p:sp>
      <p:pic>
        <p:nvPicPr>
          <p:cNvPr id="6152" name="Picture 8" descr="http://www.softkey.ru/images/upload/0/5798e5772073b074d368f1ac545e3fc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3566" y="3950061"/>
            <a:ext cx="2287566" cy="20262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8" y="0"/>
            <a:ext cx="100655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FFFF00"/>
              </a:solidFill>
            </a:endParaRPr>
          </a:p>
          <a:p>
            <a:pPr algn="ctr"/>
            <a:r>
              <a:rPr lang="ru-RU" sz="2800" dirty="0">
                <a:solidFill>
                  <a:srgbClr val="FFFF00"/>
                </a:solidFill>
              </a:rPr>
              <a:t>Интересные факты!</a:t>
            </a:r>
          </a:p>
          <a:p>
            <a:pPr algn="ctr"/>
            <a:endParaRPr lang="ru-RU" sz="2200" dirty="0">
              <a:solidFill>
                <a:srgbClr val="FFFF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Южноафриканский политический деятель Ян Христиан </a:t>
            </a:r>
            <a:r>
              <a:rPr lang="ru-RU" sz="2200" dirty="0" err="1"/>
              <a:t>Смэтс</a:t>
            </a:r>
            <a:r>
              <a:rPr lang="ru-RU" sz="2200" dirty="0"/>
              <a:t> в преклонном возрасте выучил наизусть 5 тысяч книг.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Валерий Лавриненко запоминает 100 знаков за две с половиной минуты, а 200 - за три, делая при этом максимум две-три ошибки. Он воспроизводит числа в любом порядке и опишет внешность людей, предложивших эти числа.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Особенно полезна память на телефонные номера. Китаец </a:t>
            </a:r>
            <a:r>
              <a:rPr lang="ru-RU" sz="2200" dirty="0" err="1"/>
              <a:t>Гу</a:t>
            </a:r>
            <a:r>
              <a:rPr lang="ru-RU" sz="2200" dirty="0"/>
              <a:t> Ян Линь в свои 26 лет помнит 15 тысяч телефонных номеров.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 err="1"/>
              <a:t>Самвел</a:t>
            </a:r>
            <a:r>
              <a:rPr lang="ru-RU" sz="2200" dirty="0"/>
              <a:t> Гарибян безошибочно воспроизводит 1 тысячу продиктованных ему слов, произвольно выбранных из десяти языков.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3" name="Picture 12" descr="http://www.bugaga.ru/uploads/posts/2011-10/thumbs/1319113180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824" y="4869160"/>
            <a:ext cx="2714241" cy="16936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838024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906000" cy="98072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93433" y="1556792"/>
            <a:ext cx="4608512" cy="4099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dirty="0"/>
              <a:t>         Люди изобрели различные приемы для  быстрого запоминания информации: 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    Если хотим что-то выучить, необходимо время от времени повторять материал.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    Чтобы лучше запомнить текст – нужно составить план и использовать иллюстрации.  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Одним из эффективных приемов запоминания является обычная «шпаргалка». 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883383" y="116632"/>
            <a:ext cx="84201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Приёмы для памяти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</p:txBody>
      </p:sp>
      <p:pic>
        <p:nvPicPr>
          <p:cNvPr id="8" name="Picture 4" descr="http://im0-tub-ru.yandex.net/i?id=26424756-1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35" y="3924430"/>
            <a:ext cx="3850215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montessorischulegoettingen.files.wordpress.com/2012/01/kreativassisten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736" y="1324567"/>
            <a:ext cx="3850215" cy="22998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3-tub-ru.yandex.net/i?id=400341525-37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227556"/>
            <a:ext cx="2520280" cy="319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297" y="3497003"/>
            <a:ext cx="59318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Примером мнемотехники может служить известное выражение: </a:t>
            </a:r>
            <a:r>
              <a:rPr lang="ru-RU" sz="2400" dirty="0">
                <a:solidFill>
                  <a:srgbClr val="FFFF00"/>
                </a:solidFill>
              </a:rPr>
              <a:t>«</a:t>
            </a:r>
            <a:r>
              <a:rPr lang="ru-RU" sz="2400" i="1" dirty="0">
                <a:solidFill>
                  <a:srgbClr val="FFFF00"/>
                </a:solidFill>
              </a:rPr>
              <a:t>Каждый охотник желает знать, где  сидит фазан</a:t>
            </a:r>
            <a:r>
              <a:rPr lang="ru-RU" sz="2400" dirty="0">
                <a:solidFill>
                  <a:srgbClr val="FFFF00"/>
                </a:solidFill>
              </a:rPr>
              <a:t>».</a:t>
            </a:r>
            <a:r>
              <a:rPr lang="ru-RU" sz="2400" dirty="0"/>
              <a:t> Оно помогает нам запомнить порядок цветов в радуге.</a:t>
            </a:r>
          </a:p>
          <a:p>
            <a:r>
              <a:rPr lang="ru-RU" sz="2400" dirty="0"/>
              <a:t>   А также зарифмованное грамматическое правило: </a:t>
            </a:r>
            <a:r>
              <a:rPr lang="ru-RU" sz="2400" dirty="0">
                <a:solidFill>
                  <a:srgbClr val="FFFF00"/>
                </a:solidFill>
              </a:rPr>
              <a:t>«</a:t>
            </a:r>
            <a:r>
              <a:rPr lang="ru-RU" sz="2400" dirty="0" err="1">
                <a:solidFill>
                  <a:srgbClr val="FFFF00"/>
                </a:solidFill>
              </a:rPr>
              <a:t>Жи</a:t>
            </a:r>
            <a:r>
              <a:rPr lang="ru-RU" sz="2400" dirty="0">
                <a:solidFill>
                  <a:srgbClr val="FFFF00"/>
                </a:solidFill>
              </a:rPr>
              <a:t> -, ши- </a:t>
            </a:r>
          </a:p>
          <a:p>
            <a:r>
              <a:rPr lang="ru-RU" sz="2400" dirty="0">
                <a:solidFill>
                  <a:srgbClr val="FFFF00"/>
                </a:solidFill>
              </a:rPr>
              <a:t>пиши с буквой «и».</a:t>
            </a:r>
          </a:p>
        </p:txBody>
      </p:sp>
      <p:pic>
        <p:nvPicPr>
          <p:cNvPr id="7" name="Picture 8" descr="http://900igr.net/datas/stikhi/Raduga.files/0002-002-Sem-tsvetov-radug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9144" y="3497003"/>
            <a:ext cx="3540830" cy="30359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04928" y="200285"/>
            <a:ext cx="2937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Мнемоника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07632" y="883033"/>
            <a:ext cx="68105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dirty="0"/>
              <a:t>   В греческой мифологии была богиня – </a:t>
            </a:r>
            <a:r>
              <a:rPr lang="ru-RU" altLang="ru-RU" sz="2000" dirty="0">
                <a:solidFill>
                  <a:srgbClr val="FFFF00"/>
                </a:solidFill>
              </a:rPr>
              <a:t>Мнемозина</a:t>
            </a:r>
            <a:r>
              <a:rPr lang="ru-RU" altLang="ru-RU" sz="2000" dirty="0"/>
              <a:t>, жена Зевса. Греки почитали её, поэтому и искусство запоминания назвали её именем. </a:t>
            </a:r>
            <a:r>
              <a:rPr lang="ru-RU" sz="2000" dirty="0"/>
              <a:t>Искусство запоминания назвали </a:t>
            </a:r>
            <a:r>
              <a:rPr lang="ru-RU" sz="2000" dirty="0">
                <a:solidFill>
                  <a:srgbClr val="FFFF00"/>
                </a:solidFill>
              </a:rPr>
              <a:t>мнемотехника (или мнемоника).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15534637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2162</TotalTime>
  <Words>1129</Words>
  <Application>Microsoft Macintosh PowerPoint</Application>
  <PresentationFormat>Лист A4 (210x297 мм)</PresentationFormat>
  <Paragraphs>100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</vt:lpstr>
      <vt:lpstr>Wingdings 3</vt:lpstr>
      <vt:lpstr>Ион</vt:lpstr>
      <vt:lpstr>Что такое память?</vt:lpstr>
      <vt:lpstr>        Актуальность работы:</vt:lpstr>
      <vt:lpstr>Презентация PowerPoint</vt:lpstr>
      <vt:lpstr>Понятие памяти. </vt:lpstr>
      <vt:lpstr>Виды памяти</vt:lpstr>
      <vt:lpstr>Особенность памяти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Interfax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Grushevskaya.Anna</dc:creator>
  <cp:lastModifiedBy>365 Pro Plus</cp:lastModifiedBy>
  <cp:revision>287</cp:revision>
  <dcterms:created xsi:type="dcterms:W3CDTF">2013-05-14T12:19:12Z</dcterms:created>
  <dcterms:modified xsi:type="dcterms:W3CDTF">2023-05-21T15:16:17Z</dcterms:modified>
</cp:coreProperties>
</file>