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2" r:id="rId1"/>
    <p:sldMasterId id="2147483784" r:id="rId2"/>
    <p:sldMasterId id="2147483798" r:id="rId3"/>
  </p:sldMasterIdLst>
  <p:notesMasterIdLst>
    <p:notesMasterId r:id="rId19"/>
  </p:notesMasterIdLst>
  <p:sldIdLst>
    <p:sldId id="256" r:id="rId4"/>
    <p:sldId id="267" r:id="rId5"/>
    <p:sldId id="297" r:id="rId6"/>
    <p:sldId id="268" r:id="rId7"/>
    <p:sldId id="269" r:id="rId8"/>
    <p:sldId id="270" r:id="rId9"/>
    <p:sldId id="271" r:id="rId10"/>
    <p:sldId id="301" r:id="rId11"/>
    <p:sldId id="303" r:id="rId12"/>
    <p:sldId id="305" r:id="rId13"/>
    <p:sldId id="307" r:id="rId14"/>
    <p:sldId id="309" r:id="rId15"/>
    <p:sldId id="274" r:id="rId16"/>
    <p:sldId id="314" r:id="rId17"/>
    <p:sldId id="31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AFD30-04B6-4046-A68D-94873EE852B7}" type="datetimeFigureOut">
              <a:rPr lang="ru-RU" smtClean="0"/>
              <a:t>21.05.2023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88FBC2-C49F-4DDA-AD78-1C97B9CD5A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363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88FBC2-C49F-4DDA-AD78-1C97B9CD5A3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70633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5561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390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671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7F3BD-676D-4BAA-B52D-93A36A61B1E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FB757-E268-42B5-8C29-7CB164CF5AA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395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B7B0A-09CA-4437-A422-D5061234AD5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86E33-7867-4548-9807-EF21509CF1D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3634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CFD23-6953-42DD-95D3-E2B6A06F020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56C49-02C7-4BF6-AF36-19FFA19EB23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309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1F74B-1173-4FEF-8C1F-82B85E8F019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B4272-28C5-4CA2-B3D3-0DF7A4D3EDD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370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AEAFC-4FAD-4FF9-99C0-2D23F57EF34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706C7-C12B-4DEA-910F-744A5488241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9722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78E3A-D417-402F-870C-A5A74B0674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66D7EB-B878-4609-B8D1-6DFB431069A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63034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97CD4-F3AC-42D2-9221-8F6047141A8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5D58D8-21C4-416C-BAA4-1AABA270991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1199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EE39E4-6A24-4C16-B200-A2F51DD1748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E45D8-EBA4-4C78-97E4-78743EB71CB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064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557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78525A-52EC-47BF-B54F-5CAAF2496A9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B409F-2C02-42F5-9F7E-A687DEE7416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6758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583E6-E523-4E86-B318-B25A1AAFA36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F6360-D3F7-4F5B-9E26-E97232C7DB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21767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B7C9C-CF93-451C-AC01-439F39061B9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967B3F-C7E8-4969-B8E4-5AA95001244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7333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48984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49778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796514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350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42451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5921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3715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943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285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965661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5423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606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94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932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634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961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155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086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1894AFE3-7B57-4306-BC88-11C56F3FFDD0}" type="datetimeFigureOut">
              <a:rPr lang="ru-RU" smtClean="0"/>
              <a:pPr/>
              <a:t>21.05.2023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D250D664-7C2F-4590-B95B-D5844F7BA6B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42426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73" r:id="rId1"/>
    <p:sldLayoutId id="2147483774" r:id="rId2"/>
    <p:sldLayoutId id="2147483775" r:id="rId3"/>
    <p:sldLayoutId id="2147483776" r:id="rId4"/>
    <p:sldLayoutId id="2147483777" r:id="rId5"/>
    <p:sldLayoutId id="2147483778" r:id="rId6"/>
    <p:sldLayoutId id="2147483779" r:id="rId7"/>
    <p:sldLayoutId id="2147483780" r:id="rId8"/>
    <p:sldLayoutId id="2147483781" r:id="rId9"/>
    <p:sldLayoutId id="2147483782" r:id="rId10"/>
    <p:sldLayoutId id="214748378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BBAF3A0-4A7E-4FE3-A4C6-6B9C1A818CF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21.05.2023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69B0E5A-1A8F-4663-928C-BB3263EE540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557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ru-RU"/>
              <a:t>Haga clic para modificar el estilo de texto del patrón</a:t>
            </a:r>
          </a:p>
          <a:p>
            <a:pPr lvl="1"/>
            <a:r>
              <a:rPr lang="es-ES" altLang="ru-RU"/>
              <a:t>Segundo nivel</a:t>
            </a:r>
          </a:p>
          <a:p>
            <a:pPr lvl="2"/>
            <a:r>
              <a:rPr lang="es-ES" altLang="ru-RU"/>
              <a:t>Tercer nivel</a:t>
            </a:r>
          </a:p>
          <a:p>
            <a:pPr lvl="3"/>
            <a:r>
              <a:rPr lang="es-ES" altLang="ru-RU"/>
              <a:t>Cuarto nivel</a:t>
            </a:r>
          </a:p>
          <a:p>
            <a:pPr lvl="4"/>
            <a:r>
              <a:rPr lang="es-ES" altLang="ru-RU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C33C9DC5-6ACC-4A3C-B0AB-5A8E7E99EC4A}" type="datetimeFigureOut">
              <a:rPr lang="ru-RU" smtClean="0">
                <a:solidFill>
                  <a:srgbClr val="000000"/>
                </a:solidFill>
              </a:rPr>
              <a:pPr/>
              <a:t>21.05.2023</a:t>
            </a:fld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0BC1CFD-D342-4402-8DC7-6815F7ED65B7}" type="slidenum">
              <a:rPr lang="ru-RU" smtClean="0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928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5805264"/>
            <a:ext cx="9144000" cy="461665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ru-RU" sz="24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260648"/>
            <a:ext cx="9144000" cy="173934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060848"/>
            <a:ext cx="9144000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6000" kern="1200" cap="all" spc="0" baseline="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cap="none" dirty="0">
                <a:ln w="0"/>
                <a:solidFill>
                  <a:schemeClr val="bg2">
                    <a:lumMod val="75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</a:rPr>
              <a:t>РОЛЬ И МЕСТО ДОПОЛНИТЕЛЬНОГО ОБРАЗОВАНИЯ в системе факторов, социализирующих личность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899"/>
            <a:ext cx="1609837" cy="1609837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5475" y="3819505"/>
            <a:ext cx="3438525" cy="300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495763"/>
            <a:ext cx="425789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/>
              <a:t>ВИДЕТЬ. ПРЕДВИДЕТЬ. </a:t>
            </a:r>
          </a:p>
          <a:p>
            <a:pPr algn="ctr"/>
            <a:r>
              <a:rPr lang="ru-RU" sz="2800" b="1" dirty="0"/>
              <a:t>ДЕЙСТВОВАТЬ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" y="3849907"/>
            <a:ext cx="570547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i="1" dirty="0">
                <a:solidFill>
                  <a:srgbClr val="000000"/>
                </a:solidFill>
                <a:latin typeface="Arial"/>
              </a:rPr>
              <a:t>Дети – это наша старость.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Правильное воспитание – это наша счастливая старость,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плохое воспитание – это будущее горе, это наши слезы,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это наша вина перед другими людьми, перед всей страной.</a:t>
            </a:r>
            <a:endParaRPr lang="ru-RU" dirty="0">
              <a:solidFill>
                <a:srgbClr val="000000"/>
              </a:solidFill>
              <a:latin typeface="Arial"/>
            </a:endParaRPr>
          </a:p>
          <a:p>
            <a:pPr fontAlgn="base"/>
            <a:r>
              <a:rPr lang="ru-RU" dirty="0">
                <a:solidFill>
                  <a:srgbClr val="000000"/>
                </a:solidFill>
                <a:latin typeface="Arial"/>
              </a:rPr>
              <a:t>А. С. Макаренко</a:t>
            </a:r>
            <a:endParaRPr lang="ru-RU" b="0" i="0" dirty="0">
              <a:solidFill>
                <a:srgbClr val="000000"/>
              </a:solidFill>
              <a:effectLst/>
              <a:latin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2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8641"/>
            <a:ext cx="8229600" cy="1656184"/>
          </a:xfrm>
        </p:spPr>
        <p:txBody>
          <a:bodyPr/>
          <a:lstStyle/>
          <a:p>
            <a:r>
              <a:rPr lang="ru-RU" dirty="0"/>
              <a:t>Создание необходимых условий для массового занятия молодежи техническими видами спорта в системе ДОСААФ</a:t>
            </a:r>
          </a:p>
        </p:txBody>
      </p:sp>
      <p:pic>
        <p:nvPicPr>
          <p:cNvPr id="11266" name="Picture 2" descr="http://kafanews.com/new/images/v-krymu-dosaaf-sozdayot-tsentr-patrioticheskogo-vospitaniya__1_2015-09-26-18-13-0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844824"/>
            <a:ext cx="6712976" cy="453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93823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0"/>
            <a:ext cx="8229600" cy="4525963"/>
          </a:xfrm>
        </p:spPr>
        <p:txBody>
          <a:bodyPr/>
          <a:lstStyle/>
          <a:p>
            <a:r>
              <a:rPr lang="ru-RU" dirty="0"/>
              <a:t> сетевые педагоги (консультанты, репетиторы, </a:t>
            </a:r>
            <a:r>
              <a:rPr lang="ru-RU" dirty="0" err="1"/>
              <a:t>тьюторы</a:t>
            </a:r>
            <a:r>
              <a:rPr lang="ru-RU" dirty="0"/>
              <a:t>), </a:t>
            </a:r>
          </a:p>
          <a:p>
            <a:r>
              <a:rPr lang="ru-RU" dirty="0"/>
              <a:t>обучающие игры и игры-симуляторы,</a:t>
            </a:r>
          </a:p>
          <a:p>
            <a:r>
              <a:rPr lang="ru-RU" dirty="0"/>
              <a:t>сервисы для создания и презентации творческих продуктов и проектов</a:t>
            </a:r>
          </a:p>
        </p:txBody>
      </p:sp>
      <p:pic>
        <p:nvPicPr>
          <p:cNvPr id="12290" name="Picture 2" descr="http://m.progorod11.ru/userfiles/picoriginal/img-20140903095308-9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12" y="3789040"/>
            <a:ext cx="7686675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65310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6632"/>
            <a:ext cx="8229600" cy="4525963"/>
          </a:xfrm>
        </p:spPr>
        <p:txBody>
          <a:bodyPr/>
          <a:lstStyle/>
          <a:p>
            <a:r>
              <a:rPr lang="ru-RU" dirty="0"/>
              <a:t>Создание условий для реализации</a:t>
            </a:r>
          </a:p>
          <a:p>
            <a:pPr marL="0" indent="0">
              <a:buNone/>
            </a:pPr>
            <a:r>
              <a:rPr lang="ru-RU" dirty="0"/>
              <a:t>программ, совмещающих образование</a:t>
            </a:r>
          </a:p>
          <a:p>
            <a:pPr marL="0" indent="0">
              <a:buNone/>
            </a:pPr>
            <a:r>
              <a:rPr lang="ru-RU" dirty="0"/>
              <a:t>и продуктивный досуг (научные эксперименты, мастер-классы, образовательный туризм</a:t>
            </a:r>
          </a:p>
        </p:txBody>
      </p:sp>
      <p:pic>
        <p:nvPicPr>
          <p:cNvPr id="13314" name="Picture 2" descr="http://consorciummp.org/sites/default/files/tyutory_33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780928"/>
            <a:ext cx="5400600" cy="405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3164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AutoShape 2"/>
          <p:cNvSpPr>
            <a:spLocks noChangeArrowheads="1"/>
          </p:cNvSpPr>
          <p:nvPr/>
        </p:nvSpPr>
        <p:spPr bwMode="auto">
          <a:xfrm>
            <a:off x="539750" y="1341438"/>
            <a:ext cx="2232025" cy="719137"/>
          </a:xfrm>
          <a:prstGeom prst="flowChartProcess">
            <a:avLst/>
          </a:prstGeom>
          <a:solidFill>
            <a:srgbClr val="00CC66"/>
          </a:solidFill>
          <a:ln w="9525">
            <a:solidFill>
              <a:srgbClr val="00CC66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Работа  на уроках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в классе</a:t>
            </a:r>
          </a:p>
        </p:txBody>
      </p:sp>
      <p:sp>
        <p:nvSpPr>
          <p:cNvPr id="14339" name="AutoShape 3"/>
          <p:cNvSpPr>
            <a:spLocks noChangeArrowheads="1"/>
          </p:cNvSpPr>
          <p:nvPr/>
        </p:nvSpPr>
        <p:spPr bwMode="auto">
          <a:xfrm>
            <a:off x="539750" y="2205038"/>
            <a:ext cx="2160588" cy="1008062"/>
          </a:xfrm>
          <a:prstGeom prst="flowChartProcess">
            <a:avLst/>
          </a:prstGeom>
          <a:solidFill>
            <a:srgbClr val="84E086"/>
          </a:solidFill>
          <a:ln w="9525">
            <a:solidFill>
              <a:srgbClr val="0033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Внеурочные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= внеучебные=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занятия</a:t>
            </a:r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2987675" y="1412875"/>
            <a:ext cx="1368425" cy="1800225"/>
          </a:xfrm>
          <a:prstGeom prst="flowChartProcess">
            <a:avLst/>
          </a:prstGeom>
          <a:solidFill>
            <a:srgbClr val="1DEBD7"/>
          </a:solidFill>
          <a:ln w="9525">
            <a:solidFill>
              <a:srgbClr val="1DEBD7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b="1">
              <a:solidFill>
                <a:srgbClr val="000066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4787900" y="1341438"/>
            <a:ext cx="2016125" cy="1366837"/>
          </a:xfrm>
          <a:prstGeom prst="rect">
            <a:avLst/>
          </a:prstGeom>
          <a:solidFill>
            <a:srgbClr val="35E36B"/>
          </a:solidFill>
          <a:ln w="9525">
            <a:solidFill>
              <a:srgbClr val="00CC66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1">
              <a:solidFill>
                <a:prstClr val="black"/>
              </a:solidFill>
              <a:cs typeface="Arial" charset="0"/>
            </a:endParaRP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Работа по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выполнению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домашних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 уроков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b="1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342" name="Rectangle 7"/>
          <p:cNvSpPr>
            <a:spLocks noChangeArrowheads="1"/>
          </p:cNvSpPr>
          <p:nvPr/>
        </p:nvSpPr>
        <p:spPr bwMode="auto">
          <a:xfrm>
            <a:off x="7092950" y="1341438"/>
            <a:ext cx="1727200" cy="1366837"/>
          </a:xfrm>
          <a:prstGeom prst="rect">
            <a:avLst/>
          </a:prstGeom>
          <a:solidFill>
            <a:srgbClr val="E4F31D"/>
          </a:solidFill>
          <a:ln w="9525">
            <a:solidFill>
              <a:srgbClr val="E4F31D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srgbClr val="640700"/>
                </a:solidFill>
                <a:latin typeface="Times New Roman" pitchFamily="18" charset="0"/>
                <a:cs typeface="Arial" charset="0"/>
              </a:rPr>
              <a:t>Учреждения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srgbClr val="640700"/>
                </a:solidFill>
                <a:latin typeface="Times New Roman" pitchFamily="18" charset="0"/>
                <a:cs typeface="Arial" charset="0"/>
              </a:rPr>
              <a:t>ДО</a:t>
            </a:r>
            <a:r>
              <a:rPr lang="ru-RU" altLang="ru-RU" sz="2000" b="1">
                <a:solidFill>
                  <a:srgbClr val="F25008"/>
                </a:solidFill>
                <a:latin typeface="Times New Roman" pitchFamily="18" charset="0"/>
                <a:cs typeface="Arial" charset="0"/>
              </a:rPr>
              <a:t> </a:t>
            </a:r>
            <a:r>
              <a:rPr lang="ru-RU" altLang="ru-RU" sz="2000" b="1">
                <a:solidFill>
                  <a:srgbClr val="640700"/>
                </a:solidFill>
                <a:latin typeface="Times New Roman" pitchFamily="18" charset="0"/>
                <a:cs typeface="Arial" charset="0"/>
              </a:rPr>
              <a:t>детей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2000" b="1">
              <a:solidFill>
                <a:srgbClr val="640700"/>
              </a:solidFill>
              <a:latin typeface="Times New Roman" pitchFamily="18" charset="0"/>
              <a:cs typeface="Arial" charset="0"/>
            </a:endParaRPr>
          </a:p>
        </p:txBody>
      </p:sp>
      <p:cxnSp>
        <p:nvCxnSpPr>
          <p:cNvPr id="14343" name="AutoShape 8"/>
          <p:cNvCxnSpPr>
            <a:cxnSpLocks noChangeShapeType="1"/>
            <a:stCxn id="14338" idx="0"/>
            <a:endCxn id="14341" idx="0"/>
          </p:cNvCxnSpPr>
          <p:nvPr/>
        </p:nvCxnSpPr>
        <p:spPr bwMode="auto">
          <a:xfrm rot="5400000" flipV="1">
            <a:off x="3725069" y="-727868"/>
            <a:ext cx="1587" cy="4140200"/>
          </a:xfrm>
          <a:prstGeom prst="bentConnector3">
            <a:avLst>
              <a:gd name="adj1" fmla="val -14400005"/>
            </a:avLst>
          </a:prstGeom>
          <a:noFill/>
          <a:ln w="38100">
            <a:solidFill>
              <a:srgbClr val="003300"/>
            </a:solidFill>
            <a:miter lim="800000"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4" name="Line 9"/>
          <p:cNvSpPr>
            <a:spLocks noChangeShapeType="1"/>
          </p:cNvSpPr>
          <p:nvPr/>
        </p:nvSpPr>
        <p:spPr bwMode="auto">
          <a:xfrm>
            <a:off x="3708400" y="1125538"/>
            <a:ext cx="0" cy="288925"/>
          </a:xfrm>
          <a:prstGeom prst="line">
            <a:avLst/>
          </a:prstGeom>
          <a:noFill/>
          <a:ln w="38100">
            <a:solidFill>
              <a:srgbClr val="00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051050" y="712788"/>
            <a:ext cx="32559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Учебный процесс</a:t>
            </a:r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auto">
          <a:xfrm flipV="1">
            <a:off x="2987675" y="1916113"/>
            <a:ext cx="1368425" cy="12255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3160713" y="1658938"/>
            <a:ext cx="7175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srgbClr val="000066"/>
                </a:solidFill>
                <a:latin typeface="Times New Roman" pitchFamily="18" charset="0"/>
                <a:cs typeface="Arial" charset="0"/>
              </a:rPr>
              <a:t>ГПД</a:t>
            </a:r>
          </a:p>
        </p:txBody>
      </p:sp>
      <p:sp>
        <p:nvSpPr>
          <p:cNvPr id="14348" name="Text Box 13"/>
          <p:cNvSpPr txBox="1">
            <a:spLocks noChangeArrowheads="1"/>
          </p:cNvSpPr>
          <p:nvPr/>
        </p:nvSpPr>
        <p:spPr bwMode="auto">
          <a:xfrm>
            <a:off x="3132138" y="2543175"/>
            <a:ext cx="12334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>
                <a:solidFill>
                  <a:prstClr val="black"/>
                </a:solidFill>
                <a:cs typeface="Arial" charset="0"/>
              </a:rPr>
              <a:t>        </a:t>
            </a:r>
            <a:r>
              <a:rPr lang="ru-RU" altLang="ru-RU" sz="2000" b="1">
                <a:solidFill>
                  <a:srgbClr val="CC3300"/>
                </a:solidFill>
                <a:latin typeface="Times New Roman" pitchFamily="18" charset="0"/>
                <a:cs typeface="Arial" charset="0"/>
              </a:rPr>
              <a:t>В-У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2000" b="1">
                <a:solidFill>
                  <a:srgbClr val="CC3300"/>
                </a:solidFill>
                <a:latin typeface="Times New Roman" pitchFamily="18" charset="0"/>
                <a:cs typeface="Arial" charset="0"/>
              </a:rPr>
              <a:t>  занятия</a:t>
            </a:r>
          </a:p>
        </p:txBody>
      </p:sp>
      <p:cxnSp>
        <p:nvCxnSpPr>
          <p:cNvPr id="14349" name="AutoShape 15"/>
          <p:cNvCxnSpPr>
            <a:cxnSpLocks noChangeShapeType="1"/>
            <a:stCxn id="14341" idx="3"/>
            <a:endCxn id="14342" idx="0"/>
          </p:cNvCxnSpPr>
          <p:nvPr/>
        </p:nvCxnSpPr>
        <p:spPr bwMode="auto">
          <a:xfrm flipV="1">
            <a:off x="6804025" y="1341438"/>
            <a:ext cx="1152525" cy="684212"/>
          </a:xfrm>
          <a:prstGeom prst="bentConnector4">
            <a:avLst>
              <a:gd name="adj1" fmla="val 12532"/>
              <a:gd name="adj2" fmla="val 133412"/>
            </a:avLst>
          </a:prstGeom>
          <a:noFill/>
          <a:ln w="28575">
            <a:solidFill>
              <a:srgbClr val="003300"/>
            </a:solidFill>
            <a:prstDash val="dash"/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50" name="Text Box 20"/>
          <p:cNvSpPr txBox="1">
            <a:spLocks noChangeArrowheads="1"/>
          </p:cNvSpPr>
          <p:nvPr/>
        </p:nvSpPr>
        <p:spPr bwMode="auto">
          <a:xfrm>
            <a:off x="6084888" y="260350"/>
            <a:ext cx="2808287" cy="650875"/>
          </a:xfrm>
          <a:prstGeom prst="rect">
            <a:avLst/>
          </a:prstGeom>
          <a:noFill/>
          <a:ln w="9525">
            <a:solidFill>
              <a:srgbClr val="8E1104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>
                <a:solidFill>
                  <a:srgbClr val="8E1104"/>
                </a:solidFill>
                <a:latin typeface="Times New Roman" pitchFamily="18" charset="0"/>
                <a:cs typeface="Arial" charset="0"/>
              </a:rPr>
              <a:t>Дополнительные учебные программы</a:t>
            </a:r>
          </a:p>
        </p:txBody>
      </p:sp>
      <p:cxnSp>
        <p:nvCxnSpPr>
          <p:cNvPr id="14351" name="AutoShape 23"/>
          <p:cNvCxnSpPr>
            <a:cxnSpLocks noChangeShapeType="1"/>
            <a:stCxn id="14339" idx="2"/>
          </p:cNvCxnSpPr>
          <p:nvPr/>
        </p:nvCxnSpPr>
        <p:spPr bwMode="auto">
          <a:xfrm>
            <a:off x="1620838" y="3213100"/>
            <a:ext cx="792162" cy="576263"/>
          </a:xfrm>
          <a:prstGeom prst="straightConnector1">
            <a:avLst/>
          </a:prstGeom>
          <a:noFill/>
          <a:ln w="28575">
            <a:solidFill>
              <a:srgbClr val="8E110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2" name="AutoShape 24"/>
          <p:cNvCxnSpPr>
            <a:cxnSpLocks noChangeShapeType="1"/>
            <a:endCxn id="14348" idx="2"/>
          </p:cNvCxnSpPr>
          <p:nvPr/>
        </p:nvCxnSpPr>
        <p:spPr bwMode="auto">
          <a:xfrm flipV="1">
            <a:off x="2700338" y="3244850"/>
            <a:ext cx="1049337" cy="544513"/>
          </a:xfrm>
          <a:prstGeom prst="straightConnector1">
            <a:avLst/>
          </a:prstGeom>
          <a:noFill/>
          <a:ln w="28575">
            <a:solidFill>
              <a:srgbClr val="8E1104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3" name="AutoShape 29"/>
          <p:cNvCxnSpPr>
            <a:cxnSpLocks noChangeShapeType="1"/>
            <a:endCxn id="14338" idx="1"/>
          </p:cNvCxnSpPr>
          <p:nvPr/>
        </p:nvCxnSpPr>
        <p:spPr bwMode="auto">
          <a:xfrm rot="-5400000">
            <a:off x="-864394" y="2745582"/>
            <a:ext cx="2447925" cy="360362"/>
          </a:xfrm>
          <a:prstGeom prst="bentConnector2">
            <a:avLst/>
          </a:prstGeom>
          <a:noFill/>
          <a:ln w="38100">
            <a:solidFill>
              <a:srgbClr val="CC0099"/>
            </a:solidFill>
            <a:prstDash val="dashDot"/>
            <a:miter lim="800000"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354" name="AutoShape 30"/>
          <p:cNvCxnSpPr>
            <a:cxnSpLocks noChangeShapeType="1"/>
          </p:cNvCxnSpPr>
          <p:nvPr/>
        </p:nvCxnSpPr>
        <p:spPr bwMode="auto">
          <a:xfrm>
            <a:off x="179388" y="4149725"/>
            <a:ext cx="341312" cy="7938"/>
          </a:xfrm>
          <a:prstGeom prst="straightConnector1">
            <a:avLst/>
          </a:prstGeom>
          <a:noFill/>
          <a:ln w="38100">
            <a:solidFill>
              <a:srgbClr val="CC0099"/>
            </a:solidFill>
            <a:prstDash val="lgDash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55" name="Line 31"/>
          <p:cNvSpPr>
            <a:spLocks noChangeShapeType="1"/>
          </p:cNvSpPr>
          <p:nvPr/>
        </p:nvSpPr>
        <p:spPr bwMode="auto">
          <a:xfrm>
            <a:off x="4356100" y="2997200"/>
            <a:ext cx="3529013" cy="0"/>
          </a:xfrm>
          <a:prstGeom prst="line">
            <a:avLst/>
          </a:prstGeom>
          <a:noFill/>
          <a:ln w="38100">
            <a:solidFill>
              <a:srgbClr val="8E1104"/>
            </a:solidFill>
            <a:prstDash val="dash"/>
            <a:round/>
            <a:headEnd type="arrow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356" name="Line 32"/>
          <p:cNvSpPr>
            <a:spLocks noChangeShapeType="1"/>
          </p:cNvSpPr>
          <p:nvPr/>
        </p:nvSpPr>
        <p:spPr bwMode="auto">
          <a:xfrm flipV="1">
            <a:off x="7885113" y="2708275"/>
            <a:ext cx="0" cy="288925"/>
          </a:xfrm>
          <a:prstGeom prst="line">
            <a:avLst/>
          </a:prstGeom>
          <a:noFill/>
          <a:ln w="38100">
            <a:solidFill>
              <a:srgbClr val="8E110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14357" name="Text Box 34"/>
          <p:cNvSpPr txBox="1">
            <a:spLocks noChangeArrowheads="1"/>
          </p:cNvSpPr>
          <p:nvPr/>
        </p:nvSpPr>
        <p:spPr bwMode="auto">
          <a:xfrm>
            <a:off x="5364163" y="3232150"/>
            <a:ext cx="3384550" cy="650875"/>
          </a:xfrm>
          <a:prstGeom prst="rect">
            <a:avLst/>
          </a:prstGeom>
          <a:noFill/>
          <a:ln w="9525">
            <a:solidFill>
              <a:srgbClr val="CC009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>
                <a:solidFill>
                  <a:srgbClr val="8E1104"/>
                </a:solidFill>
                <a:latin typeface="Times New Roman" pitchFamily="18" charset="0"/>
                <a:cs typeface="Arial" charset="0"/>
              </a:rPr>
              <a:t>Педагоги – руководители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>
                <a:solidFill>
                  <a:srgbClr val="8E1104"/>
                </a:solidFill>
                <a:latin typeface="Times New Roman" pitchFamily="18" charset="0"/>
                <a:cs typeface="Arial" charset="0"/>
              </a:rPr>
              <a:t>творческих объединений</a:t>
            </a:r>
          </a:p>
        </p:txBody>
      </p:sp>
      <p:sp>
        <p:nvSpPr>
          <p:cNvPr id="14358" name="AutoShape 35"/>
          <p:cNvSpPr>
            <a:spLocks/>
          </p:cNvSpPr>
          <p:nvPr/>
        </p:nvSpPr>
        <p:spPr bwMode="auto">
          <a:xfrm rot="16200000" flipV="1">
            <a:off x="6516688" y="3429000"/>
            <a:ext cx="503237" cy="3960813"/>
          </a:xfrm>
          <a:prstGeom prst="leftBrace">
            <a:avLst>
              <a:gd name="adj1" fmla="val 65589"/>
              <a:gd name="adj2" fmla="val 44861"/>
            </a:avLst>
          </a:prstGeom>
          <a:noFill/>
          <a:ln w="38100">
            <a:solidFill>
              <a:srgbClr val="F25008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srgbClr val="E4F31D"/>
              </a:solidFill>
              <a:cs typeface="Arial" charset="0"/>
            </a:endParaRPr>
          </a:p>
        </p:txBody>
      </p:sp>
      <p:sp>
        <p:nvSpPr>
          <p:cNvPr id="8228" name="Rectangle 36"/>
          <p:cNvSpPr>
            <a:spLocks noChangeArrowheads="1"/>
          </p:cNvSpPr>
          <p:nvPr/>
        </p:nvSpPr>
        <p:spPr bwMode="auto">
          <a:xfrm rot="10800000" flipV="1">
            <a:off x="4356100" y="5653088"/>
            <a:ext cx="4467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640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Внешкольное</a:t>
            </a:r>
            <a:r>
              <a:rPr lang="ru-RU" b="1">
                <a:solidFill>
                  <a:srgbClr val="640700"/>
                </a:solidFill>
              </a:rPr>
              <a:t> </a:t>
            </a:r>
            <a:r>
              <a:rPr lang="ru-RU" b="1">
                <a:solidFill>
                  <a:srgbClr val="6407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образование</a:t>
            </a:r>
          </a:p>
        </p:txBody>
      </p:sp>
      <p:sp>
        <p:nvSpPr>
          <p:cNvPr id="8230" name="Rectangle 38"/>
          <p:cNvSpPr>
            <a:spLocks noChangeArrowheads="1"/>
          </p:cNvSpPr>
          <p:nvPr/>
        </p:nvSpPr>
        <p:spPr bwMode="auto">
          <a:xfrm>
            <a:off x="179388" y="5661025"/>
            <a:ext cx="4248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>
                <a:solidFill>
                  <a:srgbClr val="00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Школьное образование</a:t>
            </a:r>
          </a:p>
        </p:txBody>
      </p:sp>
      <p:sp>
        <p:nvSpPr>
          <p:cNvPr id="14361" name="AutoShape 39"/>
          <p:cNvSpPr>
            <a:spLocks/>
          </p:cNvSpPr>
          <p:nvPr/>
        </p:nvSpPr>
        <p:spPr bwMode="auto">
          <a:xfrm rot="-5400000">
            <a:off x="2195512" y="3429001"/>
            <a:ext cx="360363" cy="3960812"/>
          </a:xfrm>
          <a:prstGeom prst="leftBrace">
            <a:avLst>
              <a:gd name="adj1" fmla="val 91593"/>
              <a:gd name="adj2" fmla="val 44861"/>
            </a:avLst>
          </a:prstGeom>
          <a:noFill/>
          <a:ln w="38100">
            <a:solidFill>
              <a:srgbClr val="00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362" name="Text Box 40"/>
          <p:cNvSpPr txBox="1">
            <a:spLocks noChangeArrowheads="1"/>
          </p:cNvSpPr>
          <p:nvPr/>
        </p:nvSpPr>
        <p:spPr bwMode="auto">
          <a:xfrm>
            <a:off x="179388" y="4581525"/>
            <a:ext cx="48244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 b="1">
                <a:solidFill>
                  <a:srgbClr val="CC0099"/>
                </a:solidFill>
                <a:latin typeface="Times New Roman" pitchFamily="18" charset="0"/>
                <a:cs typeface="Arial" charset="0"/>
              </a:rPr>
              <a:t>Школьное дополнительное образование</a:t>
            </a:r>
          </a:p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 b="1">
              <a:solidFill>
                <a:srgbClr val="CC0099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4363" name="Oval 41"/>
          <p:cNvSpPr>
            <a:spLocks noChangeArrowheads="1"/>
          </p:cNvSpPr>
          <p:nvPr/>
        </p:nvSpPr>
        <p:spPr bwMode="auto">
          <a:xfrm>
            <a:off x="684213" y="3933825"/>
            <a:ext cx="649287" cy="574675"/>
          </a:xfrm>
          <a:prstGeom prst="ellipse">
            <a:avLst/>
          </a:prstGeom>
          <a:solidFill>
            <a:srgbClr val="F8A6FA"/>
          </a:solidFill>
          <a:ln w="9525">
            <a:solidFill>
              <a:srgbClr val="CC0099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364" name="Oval 42"/>
          <p:cNvSpPr>
            <a:spLocks noChangeArrowheads="1"/>
          </p:cNvSpPr>
          <p:nvPr/>
        </p:nvSpPr>
        <p:spPr bwMode="auto">
          <a:xfrm>
            <a:off x="2484438" y="3933825"/>
            <a:ext cx="649287" cy="574675"/>
          </a:xfrm>
          <a:prstGeom prst="ellipse">
            <a:avLst/>
          </a:prstGeom>
          <a:solidFill>
            <a:srgbClr val="F8A6FA"/>
          </a:solidFill>
          <a:ln w="9525">
            <a:solidFill>
              <a:srgbClr val="CC0099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365" name="Oval 43"/>
          <p:cNvSpPr>
            <a:spLocks noChangeArrowheads="1"/>
          </p:cNvSpPr>
          <p:nvPr/>
        </p:nvSpPr>
        <p:spPr bwMode="auto">
          <a:xfrm>
            <a:off x="3419475" y="3933825"/>
            <a:ext cx="649288" cy="574675"/>
          </a:xfrm>
          <a:prstGeom prst="ellipse">
            <a:avLst/>
          </a:prstGeom>
          <a:solidFill>
            <a:srgbClr val="F8A6FA"/>
          </a:solidFill>
          <a:ln w="9525">
            <a:solidFill>
              <a:srgbClr val="CC0099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4366" name="Oval 44"/>
          <p:cNvSpPr>
            <a:spLocks noChangeArrowheads="1"/>
          </p:cNvSpPr>
          <p:nvPr/>
        </p:nvSpPr>
        <p:spPr bwMode="auto">
          <a:xfrm>
            <a:off x="1619250" y="3933825"/>
            <a:ext cx="649288" cy="574675"/>
          </a:xfrm>
          <a:prstGeom prst="ellipse">
            <a:avLst/>
          </a:prstGeom>
          <a:solidFill>
            <a:srgbClr val="F8A6FA"/>
          </a:solidFill>
          <a:ln w="9525">
            <a:solidFill>
              <a:srgbClr val="CC0099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endParaRPr lang="ru-RU" altLang="ru-RU" sz="1800">
              <a:solidFill>
                <a:srgbClr val="CC0099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5238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011680"/>
            <a:ext cx="8133891" cy="4206240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же такое асоциальное поведение?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Причин асоциальности?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Самым общим принципом педагогики трудновоспитуемости является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гуманноличностный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подход к ребенку, как вы это понимаете? (Ш.А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Амонашвили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Я.Корчак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А.С. Макаренко,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В.АСухомлинский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К.Роджерс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С.Френе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СТ.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Шацкий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Р.Штейнер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Профилактика асоциального поведения? 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работы?</a:t>
            </a:r>
          </a:p>
          <a:p>
            <a:endParaRPr lang="ru-RU" dirty="0"/>
          </a:p>
        </p:txBody>
      </p:sp>
      <p:pic>
        <p:nvPicPr>
          <p:cNvPr id="16386" name="Picture 2" descr="http://smartur.ru/bin/images/voprosy-i-otvety-ofitsialnyy-315402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98183"/>
            <a:ext cx="5760640" cy="1402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981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Помните!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612776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Tahoma"/>
              </a:rPr>
              <a:t>Профилактика </a:t>
            </a:r>
            <a:r>
              <a:rPr lang="ru-RU" dirty="0" err="1">
                <a:solidFill>
                  <a:srgbClr val="000000"/>
                </a:solidFill>
                <a:latin typeface="Tahoma"/>
              </a:rPr>
              <a:t>аутодеструктивного</a:t>
            </a:r>
            <a:r>
              <a:rPr lang="ru-RU" dirty="0">
                <a:solidFill>
                  <a:srgbClr val="000000"/>
                </a:solidFill>
                <a:latin typeface="Tahoma"/>
              </a:rPr>
              <a:t> поведения несовершеннолетних (подростковый суицид)</a:t>
            </a:r>
          </a:p>
          <a:p>
            <a:br>
              <a:rPr lang="ru-RU" dirty="0"/>
            </a:b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6916047" cy="3538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19336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188640"/>
            <a:ext cx="4572000" cy="61247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ситуации перехода России от индустриального общества к </a:t>
            </a:r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постиндустри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r>
              <a:rPr lang="ru-RU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альному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информационному обществу нарастают вызовы к системе дополнительного непрерывного образования человека, социализации и саморазвитию</a:t>
            </a: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человека через расширение возможностей дополнительного образования подрастающих поколений.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67664"/>
            <a:ext cx="3127202" cy="1964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img1.liveinternet.ru/images/attach/b/4/103/319/103319895_4771923_337112_predmety_raznoe_kreativ_xendmejd_handmade_2583x1620_www_GdeFon_r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4361" y="4358977"/>
            <a:ext cx="3999639" cy="2508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tobolsk.ru/upload/iblock/fac/c4352555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857" y="2131724"/>
            <a:ext cx="3661629" cy="2548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56952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107504" y="0"/>
            <a:ext cx="8928992" cy="4525963"/>
          </a:xfrm>
        </p:spPr>
        <p:txBody>
          <a:bodyPr/>
          <a:lstStyle/>
          <a:p>
            <a:r>
              <a:rPr lang="ru-RU" dirty="0"/>
              <a:t>Дополнительное образование по своей сути представляет собой особое движение личности «поверх барьеров», которые человек выбирает сам, чтобы делать самого себя. </a:t>
            </a:r>
            <a:r>
              <a:rPr lang="ru-RU" dirty="0">
                <a:solidFill>
                  <a:srgbClr val="C00000"/>
                </a:solidFill>
              </a:rPr>
              <a:t>«Личностью надо выделаться»</a:t>
            </a:r>
            <a:r>
              <a:rPr lang="ru-RU" dirty="0"/>
              <a:t> – эти слова Ф.М. Достоевского могут стать эпиграфом, рельефно передающим смысл миссии дополнительного образования в развитии человека</a:t>
            </a:r>
          </a:p>
        </p:txBody>
      </p:sp>
      <p:pic>
        <p:nvPicPr>
          <p:cNvPr id="2050" name="Picture 2" descr="http://2868k.bmcms.ru/components/autoshop/load_files/original/23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28" y="3933056"/>
            <a:ext cx="36004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omefare.com/wp-content/uploads/2013/12/1452042_10152066025899758_1394990924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460" y="4221088"/>
            <a:ext cx="4319464" cy="2195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2104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900" b="1">
                <a:latin typeface="Lucida Console" pitchFamily="49" charset="0"/>
              </a:rPr>
              <a:t>Специфика основного и дополнительного образования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2200"/>
              <a:t>Основное образование</a:t>
            </a:r>
          </a:p>
        </p:txBody>
      </p:sp>
      <p:sp>
        <p:nvSpPr>
          <p:cNvPr id="819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r>
              <a:rPr lang="ru-RU" altLang="ru-RU"/>
              <a:t>Ученик – «сосуд, который нужно наполнить»</a:t>
            </a:r>
          </a:p>
          <a:p>
            <a:pPr eaLnBrk="1" hangingPunct="1"/>
            <a:r>
              <a:rPr lang="ru-RU" altLang="ru-RU"/>
              <a:t>Принцип ученичества</a:t>
            </a:r>
          </a:p>
          <a:p>
            <a:pPr eaLnBrk="1" hangingPunct="1"/>
            <a:r>
              <a:rPr lang="ru-RU" altLang="ru-RU"/>
              <a:t>Ориентировано на социум</a:t>
            </a:r>
          </a:p>
          <a:p>
            <a:pPr eaLnBrk="1" hangingPunct="1"/>
            <a:r>
              <a:rPr lang="ru-RU" altLang="ru-RU"/>
              <a:t>Строгая обязательность образования</a:t>
            </a:r>
          </a:p>
          <a:p>
            <a:pPr eaLnBrk="1" hangingPunct="1"/>
            <a:r>
              <a:rPr lang="ru-RU" altLang="ru-RU"/>
              <a:t>Государственные требования</a:t>
            </a:r>
          </a:p>
          <a:p>
            <a:pPr eaLnBrk="1" hangingPunct="1"/>
            <a:endParaRPr lang="ru-RU" alt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Дополнительное образование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«Зажигает детей как факел»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Творчество детей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Ориентировано на личность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Свобода на всех этапах обучения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Мобильность образовательных программ</a:t>
            </a:r>
          </a:p>
        </p:txBody>
      </p:sp>
    </p:spTree>
    <p:extLst>
      <p:ext uri="{BB962C8B-B14F-4D97-AF65-F5344CB8AC3E}">
        <p14:creationId xmlns:p14="http://schemas.microsoft.com/office/powerpoint/2010/main" val="1194210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14313" y="2714625"/>
            <a:ext cx="9144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.</a:t>
            </a:r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39750" y="3059113"/>
            <a:ext cx="77041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1800">
                <a:solidFill>
                  <a:prstClr val="black"/>
                </a:solidFill>
                <a:cs typeface="Arial" charset="0"/>
              </a:rPr>
              <a:t>. </a:t>
            </a:r>
            <a:endParaRPr lang="en-US" altLang="ru-RU" sz="18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922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2900" b="1">
                <a:latin typeface="Lucida Console" pitchFamily="49" charset="0"/>
              </a:rPr>
              <a:t>Направления внеурочной деятельности</a:t>
            </a:r>
            <a:endParaRPr lang="ru-RU" altLang="ru-RU" sz="2900">
              <a:latin typeface="Lucida Console" pitchFamily="49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625" y="1571625"/>
            <a:ext cx="8229600" cy="4525963"/>
          </a:xfrm>
        </p:spPr>
        <p:txBody>
          <a:bodyPr rtlCol="0">
            <a:normAutofit fontScale="92500" lnSpcReduction="10000"/>
          </a:bodyPr>
          <a:lstStyle/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</a:rPr>
              <a:t>Спортивно-оздоровительное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</a:rPr>
              <a:t>Духовно-нравственное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</a:rPr>
              <a:t>Общекультурное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>
                <a:latin typeface="Times New Roman" pitchFamily="18" charset="0"/>
              </a:rPr>
              <a:t>Общеинтеллектуальное</a:t>
            </a:r>
            <a:endParaRPr lang="ru-RU" dirty="0">
              <a:latin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</a:rPr>
              <a:t>Социальное</a:t>
            </a:r>
          </a:p>
          <a:p>
            <a:pPr algn="just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latin typeface="Times New Roman" pitchFamily="18" charset="0"/>
              </a:rPr>
              <a:t>Определяются в каждом учреждении самостоятельно, с учетом имеющегося потенциала и ресурсов, с обязательной ориентацией на запрос.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1806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pPr eaLnBrk="1" hangingPunct="1"/>
            <a:r>
              <a:rPr lang="ru-RU" altLang="ru-RU" sz="2900" b="1" dirty="0">
                <a:solidFill>
                  <a:srgbClr val="C00000"/>
                </a:solidFill>
                <a:latin typeface="Lucida Console" pitchFamily="49" charset="0"/>
              </a:rPr>
              <a:t>Формы внеурочной деятельности</a:t>
            </a: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2332856"/>
          </a:xfrm>
        </p:spPr>
        <p:txBody>
          <a:bodyPr/>
          <a:lstStyle/>
          <a:p>
            <a:pPr eaLnBrk="1" hangingPunct="1"/>
            <a:r>
              <a:rPr lang="ru-RU" altLang="ru-RU" sz="2900" dirty="0">
                <a:latin typeface="Times New Roman" pitchFamily="18" charset="0"/>
              </a:rPr>
              <a:t>Экскурсии, кружки, секции, круглые столы, конференции, диспуты, школьные научные общества, олимпиады, соревнования, поисковые и научные исследования, общественно-полезные практики</a:t>
            </a:r>
            <a:endParaRPr lang="ru-RU" altLang="ru-RU" sz="29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314096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Фактически ДО является инновационной площадкой для отработки образовательных программ, моделей и технологий будущего.</a:t>
            </a:r>
          </a:p>
        </p:txBody>
      </p:sp>
      <p:pic>
        <p:nvPicPr>
          <p:cNvPr id="6146" name="Picture 2" descr="http://www.techcing.com/wp-content/uploads/2015/08/contest-for-grow-busine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77071"/>
            <a:ext cx="4824536" cy="2711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709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9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Дополнительность</a:t>
            </a:r>
            <a:r>
              <a:rPr lang="ru-RU" sz="29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 – создание полноты и целостности (А. </a:t>
            </a:r>
            <a:r>
              <a:rPr lang="ru-RU" sz="2900" b="1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Ребера</a:t>
            </a:r>
            <a:r>
              <a:rPr lang="ru-RU" sz="29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Lucida Console" pitchFamily="49" charset="0"/>
              </a:rPr>
              <a:t>)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Полнота</a:t>
            </a:r>
            <a:r>
              <a:rPr lang="ru-RU" sz="2400" dirty="0">
                <a:latin typeface="Times New Roman" pitchFamily="18" charset="0"/>
              </a:rPr>
              <a:t> –результат суммирования частей, как </a:t>
            </a:r>
            <a:r>
              <a:rPr lang="ru-RU" sz="2400" dirty="0" err="1">
                <a:latin typeface="Times New Roman" pitchFamily="18" charset="0"/>
              </a:rPr>
              <a:t>рядоположенных</a:t>
            </a:r>
            <a:r>
              <a:rPr lang="ru-RU" sz="2400" dirty="0">
                <a:latin typeface="Times New Roman" pitchFamily="18" charset="0"/>
              </a:rPr>
              <a:t>, так и не </a:t>
            </a:r>
            <a:r>
              <a:rPr lang="ru-RU" sz="2400" dirty="0" err="1">
                <a:latin typeface="Times New Roman" pitchFamily="18" charset="0"/>
              </a:rPr>
              <a:t>рядоположенных</a:t>
            </a:r>
            <a:r>
              <a:rPr lang="ru-RU" sz="2400" dirty="0">
                <a:latin typeface="Times New Roman" pitchFamily="18" charset="0"/>
              </a:rPr>
              <a:t>, но не противоречивых друг другу.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marL="0" indent="0" eaLnBrk="1" hangingPunct="1"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Целое</a:t>
            </a:r>
            <a:r>
              <a:rPr lang="ru-RU" sz="2400">
                <a:latin typeface="Times New Roman" pitchFamily="18" charset="0"/>
              </a:rPr>
              <a:t> не получается суммированием частей, но развивается  одновременно с обособлением частей по мере прогрессивного усложнения организации.</a:t>
            </a:r>
          </a:p>
          <a:p>
            <a:pPr marL="0" indent="0" eaLnBrk="1" hangingPunct="1">
              <a:defRPr/>
            </a:pPr>
            <a:r>
              <a:rPr lang="ru-RU" sz="2400" b="1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Целостность</a:t>
            </a:r>
            <a:r>
              <a:rPr lang="ru-RU" sz="2400"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400">
                <a:latin typeface="Times New Roman" pitchFamily="18" charset="0"/>
              </a:rPr>
              <a:t>- результат взаимной дополнительности противоположных  частей.</a:t>
            </a:r>
          </a:p>
          <a:p>
            <a:pPr marL="0" indent="0" eaLnBrk="1" hangingPunct="1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142875" y="5429250"/>
            <a:ext cx="8915400" cy="1219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charset="0"/>
              </a:rPr>
              <a:t>Степень полноты? Степень целостности?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cs typeface="Arial" charset="0"/>
              </a:rPr>
              <a:t> </a:t>
            </a:r>
            <a:r>
              <a:rPr lang="ru-RU" sz="2000" b="1">
                <a:solidFill>
                  <a:prstClr val="black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(целей, содержания, методов, форм образования)</a:t>
            </a:r>
          </a:p>
        </p:txBody>
      </p:sp>
    </p:spTree>
    <p:extLst>
      <p:ext uri="{BB962C8B-B14F-4D97-AF65-F5344CB8AC3E}">
        <p14:creationId xmlns:p14="http://schemas.microsoft.com/office/powerpoint/2010/main" val="5289817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28600"/>
            <a:ext cx="8229600" cy="4525963"/>
          </a:xfrm>
        </p:spPr>
        <p:txBody>
          <a:bodyPr/>
          <a:lstStyle/>
          <a:p>
            <a:r>
              <a:rPr lang="ru-RU" dirty="0"/>
              <a:t>Отказ государства от решения этой задачи в условиях глобального информационного общества приведет к возникновению рисков стихийного формирования идентичности в периферийных (</a:t>
            </a:r>
            <a:r>
              <a:rPr lang="ru-RU" dirty="0" err="1"/>
              <a:t>субкультурных</a:t>
            </a:r>
            <a:r>
              <a:rPr lang="ru-RU" dirty="0"/>
              <a:t> и даже маргинальных) пространствах социализации.</a:t>
            </a:r>
          </a:p>
        </p:txBody>
      </p:sp>
      <p:pic>
        <p:nvPicPr>
          <p:cNvPr id="8194" name="Picture 2" descr="http://fc00.deviantart.net/fs19/f/2007/260/d/a/don_t_worry__be_punk_by_modrapusink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4248"/>
            <a:ext cx="4830285" cy="2843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pouted.com/wp-content/uploads/2015/01/Top-20-Strangest-Things-that-Have-Been-Banned-in-Countries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36200"/>
            <a:ext cx="2804476" cy="245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7552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229600" cy="4525963"/>
          </a:xfrm>
        </p:spPr>
        <p:txBody>
          <a:bodyPr/>
          <a:lstStyle/>
          <a:p>
            <a:r>
              <a:rPr lang="ru-RU" dirty="0"/>
              <a:t>Развитие производственно-технологи- ческой инфраструктуры дополнительного образования: мини-технопарки, детско-взрослые образовательные производства, (</a:t>
            </a:r>
            <a:r>
              <a:rPr lang="ru-RU" b="0" i="0" u="sng" dirty="0">
                <a:solidFill>
                  <a:srgbClr val="0B0080"/>
                </a:solidFill>
                <a:effectLst/>
                <a:latin typeface="Arial"/>
              </a:rPr>
              <a:t>мастерские)</a:t>
            </a:r>
            <a:endParaRPr lang="ru-RU" dirty="0"/>
          </a:p>
        </p:txBody>
      </p:sp>
      <p:pic>
        <p:nvPicPr>
          <p:cNvPr id="10242" name="Picture 2" descr="http://davinci.fablabs.io/6f3d7226643d383030/68747470733a2f2f7777772e66696c657069636b65722e696f2f6170692f66696c652f4a51675263396153754f74716f79417364394a57/2515b22fc2797c4904f142ff6ce4d1f1d85d6af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420888"/>
            <a:ext cx="4883696" cy="366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8903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лосы">
  <a:themeElements>
    <a:clrScheme name="Полосы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Полосы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Полосы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TC103090430[[fn=Объединенный]]</Template>
  <TotalTime>542</TotalTime>
  <Words>563</Words>
  <Application>Microsoft Office PowerPoint</Application>
  <PresentationFormat>Экран (4:3)</PresentationFormat>
  <Paragraphs>80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15</vt:i4>
      </vt:variant>
    </vt:vector>
  </HeadingPairs>
  <TitlesOfParts>
    <vt:vector size="26" baseType="lpstr">
      <vt:lpstr>Arial</vt:lpstr>
      <vt:lpstr>Bookman Old Style</vt:lpstr>
      <vt:lpstr>Calibri</vt:lpstr>
      <vt:lpstr>Corbel</vt:lpstr>
      <vt:lpstr>Lucida Console</vt:lpstr>
      <vt:lpstr>Tahoma</vt:lpstr>
      <vt:lpstr>Times New Roman</vt:lpstr>
      <vt:lpstr>Wingdings</vt:lpstr>
      <vt:lpstr>Полосы</vt:lpstr>
      <vt:lpstr>Тема Office</vt:lpstr>
      <vt:lpstr>Diseño predeterminado</vt:lpstr>
      <vt:lpstr>Презентация PowerPoint</vt:lpstr>
      <vt:lpstr>Презентация PowerPoint</vt:lpstr>
      <vt:lpstr>Презентация PowerPoint</vt:lpstr>
      <vt:lpstr>Специфика основного и дополнительного образования</vt:lpstr>
      <vt:lpstr>Направления внеурочной деятельности</vt:lpstr>
      <vt:lpstr>Формы внеурочной деятельности</vt:lpstr>
      <vt:lpstr>Дополнительность – создание полноты и целостности (А. Ребера)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Помните!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</dc:title>
  <dc:creator>PREDATOR</dc:creator>
  <cp:lastModifiedBy>Любовь Фисивная</cp:lastModifiedBy>
  <cp:revision>57</cp:revision>
  <dcterms:created xsi:type="dcterms:W3CDTF">2013-03-19T09:58:58Z</dcterms:created>
  <dcterms:modified xsi:type="dcterms:W3CDTF">2023-05-21T10:15:46Z</dcterms:modified>
</cp:coreProperties>
</file>