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4" r:id="rId6"/>
    <p:sldId id="261" r:id="rId7"/>
    <p:sldId id="265" r:id="rId8"/>
    <p:sldId id="266" r:id="rId9"/>
    <p:sldId id="275" r:id="rId10"/>
    <p:sldId id="274" r:id="rId11"/>
    <p:sldId id="276" r:id="rId12"/>
    <p:sldId id="269" r:id="rId13"/>
    <p:sldId id="270" r:id="rId14"/>
    <p:sldId id="271" r:id="rId15"/>
    <p:sldId id="272" r:id="rId16"/>
    <p:sldId id="28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59" autoAdjust="0"/>
    <p:restoredTop sz="94660"/>
  </p:normalViewPr>
  <p:slideViewPr>
    <p:cSldViewPr>
      <p:cViewPr varScale="1">
        <p:scale>
          <a:sx n="69" d="100"/>
          <a:sy n="69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20.05.2023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7389440"/>
            <a:ext cx="6400800" cy="216024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5472607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cs typeface="Times New Roman" pitchFamily="18" charset="0"/>
              </a:rPr>
              <a:t>КРАТКОСРОЧНЫЙ ПРОЕКТ </a:t>
            </a:r>
            <a:br>
              <a:rPr lang="ru-RU" b="1" dirty="0" smtClean="0">
                <a:cs typeface="Times New Roman" pitchFamily="18" charset="0"/>
              </a:rPr>
            </a:br>
            <a:r>
              <a:rPr lang="ru-RU" b="1" dirty="0" smtClean="0">
                <a:cs typeface="Times New Roman" pitchFamily="18" charset="0"/>
              </a:rPr>
              <a:t>ПОДГОТОВИТЕЛЬНОЙ  ГРУППЫ «ЗВЁЗДОЧКИ»</a:t>
            </a:r>
            <a:br>
              <a:rPr lang="ru-RU" b="1" dirty="0" smtClean="0">
                <a:cs typeface="Times New Roman" pitchFamily="18" charset="0"/>
              </a:rPr>
            </a:br>
            <a:r>
              <a:rPr lang="ru-RU" b="1" dirty="0" smtClean="0">
                <a:cs typeface="Times New Roman" pitchFamily="18" charset="0"/>
              </a:rPr>
              <a:t>КОСМОС</a:t>
            </a:r>
            <a:endParaRPr lang="ru-RU" b="1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4536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Дидактические игры: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«Собери предметы из геометрических фигур»;</a:t>
            </a:r>
          </a:p>
          <a:p>
            <a:pPr>
              <a:buNone/>
            </a:pPr>
            <a:r>
              <a:rPr lang="ru-RU" dirty="0" smtClean="0"/>
              <a:t>«Зачем нужен спутник»;</a:t>
            </a:r>
          </a:p>
          <a:p>
            <a:pPr>
              <a:buNone/>
            </a:pPr>
            <a:r>
              <a:rPr lang="ru-RU" dirty="0" smtClean="0"/>
              <a:t>«Кто летит в ракете?»;</a:t>
            </a:r>
          </a:p>
          <a:p>
            <a:pPr>
              <a:buNone/>
            </a:pPr>
            <a:r>
              <a:rPr lang="ru-RU" dirty="0" smtClean="0"/>
              <a:t>«Почему в космос летают ракеты»;</a:t>
            </a:r>
          </a:p>
          <a:p>
            <a:pPr>
              <a:buNone/>
            </a:pPr>
            <a:r>
              <a:rPr lang="ru-RU" dirty="0" smtClean="0"/>
              <a:t>«Планеты»;</a:t>
            </a:r>
          </a:p>
          <a:p>
            <a:pPr>
              <a:buNone/>
            </a:pPr>
            <a:r>
              <a:rPr lang="ru-RU" dirty="0" smtClean="0"/>
              <a:t>«Зачем лететь в космос?»;</a:t>
            </a:r>
          </a:p>
          <a:p>
            <a:pPr>
              <a:buNone/>
            </a:pPr>
            <a:r>
              <a:rPr lang="ru-RU" dirty="0" smtClean="0"/>
              <a:t>«Скафандр»;</a:t>
            </a:r>
          </a:p>
          <a:p>
            <a:pPr>
              <a:buNone/>
            </a:pPr>
            <a:r>
              <a:rPr lang="ru-RU" dirty="0" smtClean="0"/>
              <a:t>«Метеоры и метеориты»;</a:t>
            </a:r>
          </a:p>
          <a:p>
            <a:pPr>
              <a:buNone/>
            </a:pPr>
            <a:r>
              <a:rPr lang="ru-RU" dirty="0" smtClean="0"/>
              <a:t>«В обсерватории»;</a:t>
            </a:r>
          </a:p>
          <a:p>
            <a:pPr>
              <a:buNone/>
            </a:pPr>
            <a:r>
              <a:rPr lang="ru-RU" dirty="0" smtClean="0"/>
              <a:t>«Звёзды»;</a:t>
            </a:r>
          </a:p>
          <a:p>
            <a:pPr>
              <a:buNone/>
            </a:pPr>
            <a:r>
              <a:rPr lang="ru-RU" dirty="0" smtClean="0"/>
              <a:t>«Планеты солнечной системы»;</a:t>
            </a:r>
          </a:p>
          <a:p>
            <a:pPr>
              <a:buNone/>
            </a:pPr>
            <a:r>
              <a:rPr lang="ru-RU" dirty="0" smtClean="0"/>
              <a:t>«Расставь планеты правильно»;</a:t>
            </a:r>
          </a:p>
          <a:p>
            <a:pPr>
              <a:buNone/>
            </a:pPr>
            <a:r>
              <a:rPr lang="ru-RU" dirty="0" smtClean="0"/>
              <a:t>«Найди лишнее»;</a:t>
            </a:r>
          </a:p>
          <a:p>
            <a:pPr>
              <a:buNone/>
            </a:pPr>
            <a:r>
              <a:rPr lang="ru-RU" dirty="0" smtClean="0"/>
              <a:t>«Подбери словечко»;</a:t>
            </a:r>
          </a:p>
          <a:p>
            <a:pPr>
              <a:buNone/>
            </a:pPr>
            <a:r>
              <a:rPr lang="ru-RU" dirty="0" smtClean="0"/>
              <a:t>«Космический </a:t>
            </a:r>
            <a:r>
              <a:rPr lang="ru-RU" dirty="0" err="1" smtClean="0"/>
              <a:t>танграмм</a:t>
            </a:r>
            <a:r>
              <a:rPr lang="ru-RU" dirty="0" smtClean="0"/>
              <a:t>»;</a:t>
            </a:r>
          </a:p>
          <a:p>
            <a:pPr>
              <a:buNone/>
            </a:pPr>
            <a:r>
              <a:rPr lang="ru-RU" dirty="0" smtClean="0"/>
              <a:t>«Бывает- не бывает»;</a:t>
            </a:r>
          </a:p>
          <a:p>
            <a:pPr>
              <a:buNone/>
            </a:pPr>
            <a:r>
              <a:rPr lang="ru-RU" dirty="0" smtClean="0"/>
              <a:t>«Что лишнее?»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Познавательное развитие.</a:t>
            </a:r>
            <a:endParaRPr lang="ru-RU" sz="3200" dirty="0"/>
          </a:p>
        </p:txBody>
      </p:sp>
      <p:pic>
        <p:nvPicPr>
          <p:cNvPr id="4" name="Рисунок 3" descr="1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1268760"/>
            <a:ext cx="3368503" cy="5047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Речевые игры:</a:t>
            </a:r>
          </a:p>
          <a:p>
            <a:pPr>
              <a:buNone/>
            </a:pPr>
            <a:r>
              <a:rPr lang="ru-RU" dirty="0" smtClean="0"/>
              <a:t>«Подбери словечко»;</a:t>
            </a:r>
          </a:p>
          <a:p>
            <a:pPr>
              <a:buNone/>
            </a:pPr>
            <a:r>
              <a:rPr lang="ru-RU" dirty="0" smtClean="0"/>
              <a:t>«Помоги </a:t>
            </a:r>
            <a:r>
              <a:rPr lang="ru-RU" dirty="0" err="1" smtClean="0"/>
              <a:t>Лунтику</a:t>
            </a:r>
            <a:r>
              <a:rPr lang="ru-RU" dirty="0" smtClean="0"/>
              <a:t> собрать звёзды»;</a:t>
            </a:r>
          </a:p>
          <a:p>
            <a:pPr>
              <a:buNone/>
            </a:pPr>
            <a:r>
              <a:rPr lang="ru-RU" dirty="0" smtClean="0"/>
              <a:t>«</a:t>
            </a:r>
            <a:r>
              <a:rPr lang="ru-RU" dirty="0" err="1" smtClean="0"/>
              <a:t>Объяснялки</a:t>
            </a:r>
            <a:r>
              <a:rPr lang="ru-RU" dirty="0" smtClean="0"/>
              <a:t>»;</a:t>
            </a:r>
          </a:p>
          <a:p>
            <a:pPr>
              <a:buNone/>
            </a:pPr>
            <a:r>
              <a:rPr lang="ru-RU" dirty="0" smtClean="0"/>
              <a:t>«Космическое путешествие»;</a:t>
            </a:r>
          </a:p>
          <a:p>
            <a:pPr>
              <a:buNone/>
            </a:pPr>
            <a:r>
              <a:rPr lang="ru-RU" dirty="0" smtClean="0"/>
              <a:t>«Помоги марсианам посчитать»;</a:t>
            </a:r>
          </a:p>
          <a:p>
            <a:pPr>
              <a:buNone/>
            </a:pPr>
            <a:r>
              <a:rPr lang="ru-RU" dirty="0" smtClean="0"/>
              <a:t>«Помоги астроному найти одинаковые предметы»;</a:t>
            </a:r>
          </a:p>
          <a:p>
            <a:pPr>
              <a:buNone/>
            </a:pPr>
            <a:r>
              <a:rPr lang="ru-RU" dirty="0" smtClean="0"/>
              <a:t>«Самая – </a:t>
            </a:r>
            <a:r>
              <a:rPr lang="ru-RU" dirty="0" err="1" smtClean="0"/>
              <a:t>самая</a:t>
            </a:r>
            <a:r>
              <a:rPr lang="ru-RU" dirty="0" smtClean="0"/>
              <a:t>…»;</a:t>
            </a:r>
          </a:p>
          <a:p>
            <a:pPr>
              <a:buNone/>
            </a:pPr>
            <a:r>
              <a:rPr lang="ru-RU" dirty="0" smtClean="0"/>
              <a:t>«Много звёзд на небе»;</a:t>
            </a:r>
          </a:p>
          <a:p>
            <a:pPr>
              <a:buNone/>
            </a:pPr>
            <a:r>
              <a:rPr lang="ru-RU" dirty="0" smtClean="0"/>
              <a:t>«Скажи наоборот»;</a:t>
            </a:r>
          </a:p>
          <a:p>
            <a:pPr>
              <a:buNone/>
            </a:pPr>
            <a:r>
              <a:rPr lang="ru-RU" dirty="0" smtClean="0"/>
              <a:t>«Что не так?»;</a:t>
            </a:r>
          </a:p>
          <a:p>
            <a:pPr>
              <a:buNone/>
            </a:pPr>
            <a:r>
              <a:rPr lang="ru-RU" dirty="0" smtClean="0"/>
              <a:t>«Что пропало с карты солнечной системы?»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Разучивание стихотворения «Пилот в космической ракете…»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Пальчиковые игры:</a:t>
            </a:r>
          </a:p>
          <a:p>
            <a:pPr>
              <a:buNone/>
            </a:pPr>
            <a:r>
              <a:rPr lang="ru-RU" dirty="0" smtClean="0"/>
              <a:t>«В космос полетел отряд»;</a:t>
            </a:r>
          </a:p>
          <a:p>
            <a:pPr>
              <a:buNone/>
            </a:pPr>
            <a:r>
              <a:rPr lang="ru-RU" dirty="0" smtClean="0"/>
              <a:t>«В космосе сквозь толщу лет»;</a:t>
            </a:r>
          </a:p>
          <a:p>
            <a:pPr>
              <a:buNone/>
            </a:pPr>
            <a:r>
              <a:rPr lang="ru-RU" dirty="0" smtClean="0"/>
              <a:t>«По порядку все планеты»;</a:t>
            </a:r>
          </a:p>
          <a:p>
            <a:pPr>
              <a:buNone/>
            </a:pPr>
            <a:r>
              <a:rPr lang="ru-RU" dirty="0" smtClean="0"/>
              <a:t>«Космонавт»;</a:t>
            </a:r>
          </a:p>
          <a:p>
            <a:pPr>
              <a:buNone/>
            </a:pPr>
            <a:r>
              <a:rPr lang="ru-RU" dirty="0" smtClean="0"/>
              <a:t>«Космонавтом хочешь стать?»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Речевое развитие.</a:t>
            </a:r>
            <a:endParaRPr lang="ru-RU" sz="3200" dirty="0"/>
          </a:p>
        </p:txBody>
      </p:sp>
      <p:pic>
        <p:nvPicPr>
          <p:cNvPr id="4" name="Рисунок 3" descr="1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1772816"/>
            <a:ext cx="3861048" cy="3861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Художественно – эстетическая деятельность.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883" y="1380556"/>
            <a:ext cx="1872208" cy="2624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532687"/>
            <a:ext cx="2997677" cy="2193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509120"/>
            <a:ext cx="3323861" cy="1534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028186"/>
            <a:ext cx="3323861" cy="1534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Демонстрационный материал: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«История освоения космоса»;</a:t>
            </a:r>
          </a:p>
          <a:p>
            <a:pPr>
              <a:buNone/>
            </a:pPr>
            <a:r>
              <a:rPr lang="ru-RU" dirty="0" smtClean="0"/>
              <a:t>«Освоение космоса»;</a:t>
            </a:r>
          </a:p>
          <a:p>
            <a:pPr>
              <a:buNone/>
            </a:pPr>
            <a:r>
              <a:rPr lang="ru-RU" dirty="0" smtClean="0"/>
              <a:t>«Фотографии космонавтов»;</a:t>
            </a:r>
          </a:p>
          <a:p>
            <a:pPr>
              <a:buNone/>
            </a:pPr>
            <a:r>
              <a:rPr lang="ru-RU" dirty="0" smtClean="0"/>
              <a:t>«Полёт к звёздам»;</a:t>
            </a:r>
          </a:p>
          <a:p>
            <a:pPr>
              <a:buNone/>
            </a:pPr>
            <a:r>
              <a:rPr lang="ru-RU" dirty="0" smtClean="0"/>
              <a:t>«Земля - наш космический дом»;</a:t>
            </a:r>
          </a:p>
          <a:p>
            <a:pPr>
              <a:buNone/>
            </a:pPr>
            <a:r>
              <a:rPr lang="ru-RU" dirty="0" smtClean="0"/>
              <a:t>«Детям о космосе»;</a:t>
            </a:r>
          </a:p>
          <a:p>
            <a:pPr>
              <a:buNone/>
            </a:pPr>
            <a:r>
              <a:rPr lang="ru-RU" dirty="0" smtClean="0"/>
              <a:t>«12 апреля. Всемирный день авиации и космонавтики».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Атлас «Звёздное небо»;</a:t>
            </a:r>
          </a:p>
          <a:p>
            <a:pPr>
              <a:buNone/>
            </a:pPr>
            <a:r>
              <a:rPr lang="ru-RU" dirty="0" smtClean="0"/>
              <a:t>Энциклопедия «Солнечная система»;</a:t>
            </a:r>
          </a:p>
          <a:p>
            <a:pPr>
              <a:buNone/>
            </a:pPr>
            <a:r>
              <a:rPr lang="ru-RU" dirty="0" smtClean="0"/>
              <a:t>Энциклопедия «Космос»;</a:t>
            </a:r>
          </a:p>
          <a:p>
            <a:pPr>
              <a:buNone/>
            </a:pPr>
            <a:r>
              <a:rPr lang="ru-RU" dirty="0" smtClean="0"/>
              <a:t>Энциклопедия «Планета Земля»;</a:t>
            </a:r>
          </a:p>
          <a:p>
            <a:pPr>
              <a:buNone/>
            </a:pPr>
            <a:r>
              <a:rPr lang="ru-RU" dirty="0" smtClean="0"/>
              <a:t>Энциклопедия  «Для любознательных»;</a:t>
            </a:r>
          </a:p>
          <a:p>
            <a:pPr>
              <a:buNone/>
            </a:pPr>
            <a:r>
              <a:rPr lang="ru-RU" dirty="0" smtClean="0"/>
              <a:t>Энциклопедия «Что такое астрономия, и как люди её используют?»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059016" cy="12192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Развивающая среда.</a:t>
            </a:r>
            <a:endParaRPr lang="ru-RU" sz="3200" dirty="0"/>
          </a:p>
        </p:txBody>
      </p:sp>
      <p:pic>
        <p:nvPicPr>
          <p:cNvPr id="6" name="Рисунок 5" descr="1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68793" y="404664"/>
            <a:ext cx="3535277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Художественная литература: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Н. Носов «Незнайка на Луне»;</a:t>
            </a:r>
          </a:p>
          <a:p>
            <a:pPr>
              <a:buNone/>
            </a:pPr>
            <a:r>
              <a:rPr lang="ru-RU" dirty="0" smtClean="0"/>
              <a:t>К. </a:t>
            </a:r>
            <a:r>
              <a:rPr lang="ru-RU" dirty="0" err="1" smtClean="0"/>
              <a:t>Булычёв</a:t>
            </a:r>
            <a:r>
              <a:rPr lang="ru-RU" dirty="0" smtClean="0"/>
              <a:t> «Тайна третьей планеты».</a:t>
            </a:r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Папки – передвижки для детей: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«Загадки о космосе»;</a:t>
            </a:r>
          </a:p>
          <a:p>
            <a:pPr>
              <a:buNone/>
            </a:pPr>
            <a:r>
              <a:rPr lang="ru-RU" dirty="0" smtClean="0"/>
              <a:t>«Цепочка из загадок»;</a:t>
            </a:r>
          </a:p>
          <a:p>
            <a:pPr>
              <a:buNone/>
            </a:pPr>
            <a:r>
              <a:rPr lang="ru-RU" dirty="0" smtClean="0"/>
              <a:t>«Стихи для детей о космосе»;</a:t>
            </a:r>
          </a:p>
          <a:p>
            <a:pPr>
              <a:buNone/>
            </a:pPr>
            <a:r>
              <a:rPr lang="ru-RU" dirty="0" smtClean="0"/>
              <a:t>«Рассказы о космосе для малышей».</a:t>
            </a:r>
          </a:p>
          <a:p>
            <a:pPr algn="r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Развивающая среда.</a:t>
            </a:r>
            <a:endParaRPr lang="ru-RU" sz="3200" dirty="0"/>
          </a:p>
        </p:txBody>
      </p:sp>
      <p:pic>
        <p:nvPicPr>
          <p:cNvPr id="4" name="Рисунок 3" descr="1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2996952"/>
            <a:ext cx="3633015" cy="2522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Раскрашивание «космических» раскрасок.</a:t>
            </a:r>
          </a:p>
          <a:p>
            <a:pPr>
              <a:buNone/>
            </a:pPr>
            <a:r>
              <a:rPr lang="ru-RU" dirty="0" smtClean="0"/>
              <a:t>Рисование «Космос», «На космодроме».</a:t>
            </a:r>
          </a:p>
          <a:p>
            <a:pPr>
              <a:buNone/>
            </a:pPr>
            <a:r>
              <a:rPr lang="ru-RU" dirty="0" smtClean="0"/>
              <a:t>Лепка «Космонавт в открытом космосе».</a:t>
            </a:r>
          </a:p>
          <a:p>
            <a:pPr>
              <a:buNone/>
            </a:pPr>
            <a:r>
              <a:rPr lang="ru-RU" dirty="0" smtClean="0"/>
              <a:t>Конструирование из бросового материала «Космическая техника».</a:t>
            </a:r>
          </a:p>
          <a:p>
            <a:pPr>
              <a:buNone/>
            </a:pPr>
            <a:r>
              <a:rPr lang="ru-RU" dirty="0" smtClean="0"/>
              <a:t>Конструирование из пластикового конструктора «Космодром».</a:t>
            </a:r>
          </a:p>
          <a:p>
            <a:pPr>
              <a:buNone/>
            </a:pPr>
            <a:r>
              <a:rPr lang="ru-RU" dirty="0" smtClean="0"/>
              <a:t>Изготовление книжек – малышек о космосе совместно с родителями.</a:t>
            </a:r>
          </a:p>
          <a:p>
            <a:pPr>
              <a:buNone/>
            </a:pPr>
            <a:r>
              <a:rPr lang="ru-RU" dirty="0" smtClean="0"/>
              <a:t>Изготовление поделок о космосе совместно с родителями.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Продуктивная деятельность.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556792"/>
            <a:ext cx="4176464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1932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Составители проект: Зиновьева Т.Н.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Лебедева Т.В.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Вид проекта: групповой, информационно – познавательный, </a:t>
            </a:r>
            <a:r>
              <a:rPr lang="ru-RU" dirty="0" smtClean="0"/>
              <a:t>творческий</a:t>
            </a:r>
            <a:r>
              <a:rPr lang="ru-RU" dirty="0" smtClean="0"/>
              <a:t>, игровой.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Продолжительность проекта: краткосрочный            (1 неделя).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Участники проекта: дети подготовительной группы, воспитатели.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371599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5266928" cy="536145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dirty="0" smtClean="0"/>
              <a:t>Цель: 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/>
              <a:t>   формировать у детей представление о космическом пространстве</a:t>
            </a:r>
            <a:r>
              <a:rPr lang="ru-RU" b="1" dirty="0" smtClean="0"/>
              <a:t>,</a:t>
            </a:r>
            <a:r>
              <a:rPr lang="ru-RU" dirty="0" smtClean="0"/>
              <a:t> строении Солнечной системы, планетах, в частности планете Земля, освоении космоса людьми</a:t>
            </a:r>
            <a:r>
              <a:rPr lang="ru-RU" b="1" dirty="0" smtClean="0"/>
              <a:t>.</a:t>
            </a:r>
            <a:endParaRPr lang="ru-RU" dirty="0" smtClean="0"/>
          </a:p>
        </p:txBody>
      </p:sp>
      <p:pic>
        <p:nvPicPr>
          <p:cNvPr id="4" name="Рисунок 3" descr="1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3501008"/>
            <a:ext cx="2996952" cy="2996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52534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Задачи.</a:t>
            </a:r>
          </a:p>
          <a:p>
            <a:pPr>
              <a:buNone/>
            </a:pPr>
            <a:r>
              <a:rPr lang="ru-RU" dirty="0" smtClean="0"/>
              <a:t>Образовательные:</a:t>
            </a:r>
          </a:p>
          <a:p>
            <a:pPr marL="514350" indent="-514350">
              <a:buAutoNum type="arabicPeriod"/>
            </a:pPr>
            <a:r>
              <a:rPr lang="ru-RU" dirty="0" smtClean="0"/>
              <a:t>дать знания об освоении человеком космического</a:t>
            </a:r>
            <a:r>
              <a:rPr lang="ru-RU" b="1" dirty="0" smtClean="0"/>
              <a:t> </a:t>
            </a:r>
            <a:r>
              <a:rPr lang="ru-RU" dirty="0" smtClean="0"/>
              <a:t>пространства</a:t>
            </a:r>
            <a:r>
              <a:rPr lang="ru-RU" b="1" dirty="0" smtClean="0"/>
              <a:t>,</a:t>
            </a:r>
            <a:r>
              <a:rPr lang="ru-RU" dirty="0" smtClean="0"/>
              <a:t> о значении  космических</a:t>
            </a:r>
            <a:r>
              <a:rPr lang="ru-RU" b="1" dirty="0" smtClean="0"/>
              <a:t> </a:t>
            </a:r>
            <a:r>
              <a:rPr lang="ru-RU" dirty="0" smtClean="0"/>
              <a:t>исследований для жизни людей на земле; 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расширять знания о первом лётчике </a:t>
            </a:r>
            <a:r>
              <a:rPr lang="ru-RU" b="1" dirty="0" smtClean="0"/>
              <a:t>- </a:t>
            </a:r>
            <a:r>
              <a:rPr lang="ru-RU" dirty="0" smtClean="0"/>
              <a:t>космонавте Ю. А. Гагарине;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продолжать расширять представление детей о многообразии космоса;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познакомить с интересными фактами и событиями из области освоения космоса</a:t>
            </a:r>
            <a:r>
              <a:rPr lang="ru-RU" b="1" dirty="0" smtClean="0"/>
              <a:t>;</a:t>
            </a:r>
            <a:endParaRPr lang="ru-RU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расширять кругозор и активизировать словарь дошкольников. </a:t>
            </a:r>
          </a:p>
          <a:p>
            <a:pPr marL="514350" indent="-514350">
              <a:buNone/>
            </a:pPr>
            <a:r>
              <a:rPr lang="ru-RU" dirty="0" smtClean="0"/>
              <a:t>Развивающие: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развивать познавательные и интеллектуальные способности детей;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развивать речевую активность дошкольников, стремление к самостоятельному познанию;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развивать творческое воображение, фантазию, умение  импровизировать.</a:t>
            </a:r>
          </a:p>
          <a:p>
            <a:pPr>
              <a:buNone/>
            </a:pPr>
            <a:r>
              <a:rPr lang="ru-RU" dirty="0" smtClean="0"/>
              <a:t>Воспитательные: </a:t>
            </a:r>
          </a:p>
          <a:p>
            <a:pPr marL="514350" indent="-514350">
              <a:buAutoNum type="arabicPeriod"/>
            </a:pPr>
            <a:r>
              <a:rPr lang="ru-RU" dirty="0" smtClean="0"/>
              <a:t>воспитывать доброжелательное отношение друг к другу, умение оказывать     взаимопомощь, </a:t>
            </a:r>
          </a:p>
          <a:p>
            <a:pPr marL="514350" indent="-514350">
              <a:buAutoNum type="arabicPeriod"/>
            </a:pPr>
            <a:r>
              <a:rPr lang="ru-RU" dirty="0" smtClean="0"/>
              <a:t>воспитывать уважение и любовь к Земле, дающей всё необходимое для жизни;</a:t>
            </a:r>
          </a:p>
          <a:p>
            <a:pPr marL="514350" indent="-514350">
              <a:buAutoNum type="arabicPeriod"/>
            </a:pPr>
            <a:r>
              <a:rPr lang="ru-RU" dirty="0" smtClean="0"/>
              <a:t>воспитывать чувство гордости за свою Родину, историю своей планеты, за достижения учёных</a:t>
            </a:r>
            <a:r>
              <a:rPr lang="ru-RU" b="1" dirty="0" smtClean="0"/>
              <a:t>, </a:t>
            </a:r>
            <a:r>
              <a:rPr lang="ru-RU" dirty="0" smtClean="0"/>
              <a:t>космонавтов</a:t>
            </a:r>
            <a:r>
              <a:rPr lang="ru-RU" b="1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963488"/>
            <a:ext cx="8229600" cy="96348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47260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Подготовительный:</a:t>
            </a:r>
          </a:p>
          <a:p>
            <a:pPr marL="514350" indent="-514350">
              <a:buAutoNum type="arabicPeriod"/>
            </a:pPr>
            <a:r>
              <a:rPr lang="ru-RU" dirty="0" smtClean="0"/>
              <a:t>сбор информации;</a:t>
            </a:r>
          </a:p>
          <a:p>
            <a:pPr marL="514350" indent="-514350">
              <a:buAutoNum type="arabicPeriod"/>
            </a:pPr>
            <a:r>
              <a:rPr lang="ru-RU" dirty="0" smtClean="0"/>
              <a:t>индивидуальные беседы с детьми и родителями;</a:t>
            </a:r>
          </a:p>
          <a:p>
            <a:pPr marL="514350" indent="-514350">
              <a:buAutoNum type="arabicPeriod"/>
            </a:pPr>
            <a:r>
              <a:rPr lang="ru-RU" dirty="0" smtClean="0"/>
              <a:t>изучение учебно-методической литературы по проблеме;</a:t>
            </a:r>
          </a:p>
          <a:p>
            <a:pPr marL="514350" indent="-514350">
              <a:buAutoNum type="arabicPeriod"/>
            </a:pPr>
            <a:r>
              <a:rPr lang="ru-RU" dirty="0" smtClean="0"/>
              <a:t>сбор материала (книги, иллюстрации, открытки, презентации).</a:t>
            </a:r>
          </a:p>
          <a:p>
            <a:pPr>
              <a:buNone/>
            </a:pPr>
            <a:r>
              <a:rPr lang="ru-RU" dirty="0" smtClean="0"/>
              <a:t>Основной:</a:t>
            </a:r>
          </a:p>
          <a:p>
            <a:pPr marL="514350" indent="-514350">
              <a:buAutoNum type="arabicPeriod"/>
            </a:pPr>
            <a:r>
              <a:rPr lang="ru-RU" dirty="0" smtClean="0"/>
              <a:t>осуществить отбор тем расширяющих </a:t>
            </a:r>
            <a:r>
              <a:rPr lang="ru-RU" dirty="0" smtClean="0"/>
              <a:t>представления </a:t>
            </a:r>
            <a:r>
              <a:rPr lang="ru-RU" dirty="0" smtClean="0"/>
              <a:t>дошкольников; </a:t>
            </a:r>
          </a:p>
          <a:p>
            <a:pPr marL="514350" indent="-514350">
              <a:buAutoNum type="arabicPeriod"/>
            </a:pPr>
            <a:r>
              <a:rPr lang="ru-RU" dirty="0" smtClean="0"/>
              <a:t>совместная деятельность;  </a:t>
            </a:r>
          </a:p>
          <a:p>
            <a:pPr marL="514350" indent="-514350">
              <a:buAutoNum type="arabicPeriod"/>
            </a:pPr>
            <a:r>
              <a:rPr lang="ru-RU" dirty="0" smtClean="0"/>
              <a:t>сюжетно – ролевые игры; </a:t>
            </a:r>
          </a:p>
          <a:p>
            <a:pPr marL="514350" indent="-514350">
              <a:buAutoNum type="arabicPeriod"/>
            </a:pPr>
            <a:r>
              <a:rPr lang="ru-RU" dirty="0" smtClean="0"/>
              <a:t>чтение художественной литературы; 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работа с родителями. </a:t>
            </a:r>
          </a:p>
          <a:p>
            <a:pPr marL="514350" indent="-514350">
              <a:buNone/>
            </a:pPr>
            <a:r>
              <a:rPr lang="ru-RU" dirty="0" smtClean="0"/>
              <a:t>Итоговый: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викторина </a:t>
            </a:r>
            <a:r>
              <a:rPr lang="ru-RU" i="1" dirty="0" smtClean="0"/>
              <a:t>«</a:t>
            </a:r>
            <a:r>
              <a:rPr lang="ru-RU" dirty="0" smtClean="0"/>
              <a:t>Космос и мы</a:t>
            </a:r>
            <a:r>
              <a:rPr lang="ru-RU" i="1" dirty="0" smtClean="0"/>
              <a:t>»;</a:t>
            </a:r>
            <a:r>
              <a:rPr lang="ru-RU" dirty="0" smtClean="0"/>
              <a:t>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/>
              <a:t>создание </a:t>
            </a:r>
            <a:r>
              <a:rPr lang="ru-RU" dirty="0" err="1" smtClean="0"/>
              <a:t>лэпбука</a:t>
            </a:r>
            <a:r>
              <a:rPr lang="ru-RU" dirty="0" smtClean="0"/>
              <a:t> «Космос».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ru-RU" i="1" dirty="0" smtClean="0"/>
          </a:p>
          <a:p>
            <a:pPr marL="514350" indent="-514350">
              <a:buFont typeface="Arial" pitchFamily="34" charset="0"/>
              <a:buAutoNum type="arabicPeriod"/>
            </a:pPr>
            <a:endParaRPr lang="ru-RU" i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847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Этапы реализации проекта.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852936"/>
            <a:ext cx="3024336" cy="3717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500" dirty="0" smtClean="0"/>
              <a:t>Беседы:</a:t>
            </a:r>
          </a:p>
          <a:p>
            <a:pPr>
              <a:buNone/>
            </a:pPr>
            <a:endParaRPr lang="ru-RU" sz="2500" dirty="0" smtClean="0"/>
          </a:p>
          <a:p>
            <a:pPr>
              <a:buNone/>
            </a:pPr>
            <a:r>
              <a:rPr lang="ru-RU" sz="2500" dirty="0" smtClean="0"/>
              <a:t>«Какими представляли Землю и небеса древние люди»; </a:t>
            </a:r>
          </a:p>
          <a:p>
            <a:pPr>
              <a:buNone/>
            </a:pPr>
            <a:r>
              <a:rPr lang="ru-RU" sz="2500" dirty="0" smtClean="0"/>
              <a:t>«Знакомьтесь, Гагарин»; </a:t>
            </a:r>
          </a:p>
          <a:p>
            <a:pPr>
              <a:buNone/>
            </a:pPr>
            <a:r>
              <a:rPr lang="ru-RU" sz="2500" dirty="0" smtClean="0"/>
              <a:t>«Особенности приема пищи в космическом полете»; </a:t>
            </a:r>
          </a:p>
          <a:p>
            <a:pPr>
              <a:buNone/>
            </a:pPr>
            <a:r>
              <a:rPr lang="ru-RU" sz="2500" dirty="0" smtClean="0"/>
              <a:t>«Как избежать травмы в космосе»;</a:t>
            </a:r>
          </a:p>
          <a:p>
            <a:pPr>
              <a:buNone/>
            </a:pPr>
            <a:r>
              <a:rPr lang="ru-RU" sz="2500" dirty="0" smtClean="0"/>
              <a:t>«Голубая  планета Земля»;</a:t>
            </a:r>
          </a:p>
          <a:p>
            <a:pPr>
              <a:buNone/>
            </a:pPr>
            <a:r>
              <a:rPr lang="ru-RU" sz="2500" dirty="0" smtClean="0"/>
              <a:t>«Звезды и созвездия»;</a:t>
            </a:r>
          </a:p>
          <a:p>
            <a:pPr>
              <a:buNone/>
            </a:pPr>
            <a:r>
              <a:rPr lang="ru-RU" sz="2500" dirty="0" smtClean="0"/>
              <a:t>«Животные побывавшие в космосе»; </a:t>
            </a:r>
          </a:p>
          <a:p>
            <a:pPr>
              <a:buNone/>
            </a:pPr>
            <a:r>
              <a:rPr lang="ru-RU" sz="2500" dirty="0" smtClean="0"/>
              <a:t>«Зачем нужны сегодня искусственные спутники Земли?»</a:t>
            </a:r>
          </a:p>
          <a:p>
            <a:pPr>
              <a:buNone/>
            </a:pPr>
            <a:endParaRPr lang="ru-RU" sz="2500" dirty="0" smtClean="0"/>
          </a:p>
          <a:p>
            <a:pPr>
              <a:buNone/>
            </a:pPr>
            <a:endParaRPr lang="ru-RU" sz="2500" dirty="0" smtClean="0"/>
          </a:p>
          <a:p>
            <a:pPr>
              <a:buNone/>
            </a:pPr>
            <a:r>
              <a:rPr lang="ru-RU" sz="2500" dirty="0" smtClean="0"/>
              <a:t>Сюжетно – ролевые игры:</a:t>
            </a:r>
          </a:p>
          <a:p>
            <a:pPr>
              <a:buNone/>
            </a:pPr>
            <a:endParaRPr lang="ru-RU" sz="2500" dirty="0" smtClean="0"/>
          </a:p>
          <a:p>
            <a:pPr>
              <a:buNone/>
            </a:pPr>
            <a:r>
              <a:rPr lang="ru-RU" sz="2500" dirty="0" smtClean="0"/>
              <a:t>«Готовимся в космонавты»;</a:t>
            </a:r>
          </a:p>
          <a:p>
            <a:pPr>
              <a:buNone/>
            </a:pPr>
            <a:r>
              <a:rPr lang="ru-RU" sz="2500" dirty="0" smtClean="0"/>
              <a:t>«Медосмотр перед полётом»;</a:t>
            </a:r>
          </a:p>
          <a:p>
            <a:pPr>
              <a:buNone/>
            </a:pPr>
            <a:r>
              <a:rPr lang="ru-RU" sz="2500" dirty="0" smtClean="0"/>
              <a:t>«Космическое кафе»;</a:t>
            </a:r>
          </a:p>
          <a:p>
            <a:pPr>
              <a:buNone/>
            </a:pPr>
            <a:r>
              <a:rPr lang="ru-RU" sz="2500" dirty="0" smtClean="0"/>
              <a:t>«Лётчики – испытатели»;</a:t>
            </a:r>
          </a:p>
          <a:p>
            <a:pPr>
              <a:buNone/>
            </a:pPr>
            <a:r>
              <a:rPr lang="ru-RU" sz="2500" dirty="0" smtClean="0"/>
              <a:t>«Полёт в космос»;</a:t>
            </a:r>
          </a:p>
          <a:p>
            <a:pPr>
              <a:buNone/>
            </a:pPr>
            <a:r>
              <a:rPr lang="ru-RU" sz="2500" dirty="0" smtClean="0"/>
              <a:t>«Исследователи космоса»;</a:t>
            </a:r>
          </a:p>
          <a:p>
            <a:pPr>
              <a:buNone/>
            </a:pPr>
            <a:r>
              <a:rPr lang="ru-RU" sz="2500" dirty="0" smtClean="0"/>
              <a:t>«Путешествие на чужую планету».</a:t>
            </a:r>
          </a:p>
          <a:p>
            <a:pPr algn="r"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2687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Социально – коммуникативное развитие.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5" name="Рисунок 4" descr="1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2492896"/>
            <a:ext cx="3337176" cy="3697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lnSpc>
                <a:spcPct val="150000"/>
              </a:lnSpc>
              <a:buNone/>
            </a:pPr>
            <a:r>
              <a:rPr lang="ru-RU" dirty="0" smtClean="0"/>
              <a:t>Трудовая деятельность. </a:t>
            </a:r>
          </a:p>
          <a:p>
            <a:pPr>
              <a:lnSpc>
                <a:spcPct val="150000"/>
              </a:lnSpc>
              <a:buNone/>
            </a:pPr>
            <a:endParaRPr lang="ru-RU" dirty="0" smtClean="0"/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dirty="0" smtClean="0"/>
              <a:t>Ремонт книжек о космосе.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dirty="0" smtClean="0"/>
              <a:t>Создание игры «Созвездия».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Социально – коммуникативное развитие.</a:t>
            </a:r>
            <a:endParaRPr lang="ru-RU" sz="3200" dirty="0"/>
          </a:p>
        </p:txBody>
      </p:sp>
      <p:pic>
        <p:nvPicPr>
          <p:cNvPr id="5" name="Рисунок 4" descr="1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2060848"/>
            <a:ext cx="3261742" cy="4197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dirty="0" smtClean="0"/>
              <a:t>Подвижные игры:</a:t>
            </a:r>
          </a:p>
          <a:p>
            <a:pPr>
              <a:lnSpc>
                <a:spcPct val="120000"/>
              </a:lnSpc>
              <a:buNone/>
            </a:pP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«Полёт в космос»;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«Космонавты»;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«Перебежки по луне»;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«Звёздные </a:t>
            </a:r>
            <a:r>
              <a:rPr lang="ru-RU" dirty="0" err="1" smtClean="0"/>
              <a:t>ловишки</a:t>
            </a:r>
            <a:r>
              <a:rPr lang="ru-RU" dirty="0" smtClean="0"/>
              <a:t>»;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«Маленькие </a:t>
            </a:r>
            <a:r>
              <a:rPr lang="ru-RU" dirty="0" err="1" smtClean="0"/>
              <a:t>планетки</a:t>
            </a:r>
            <a:r>
              <a:rPr lang="ru-RU" dirty="0" smtClean="0"/>
              <a:t>»;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«Космическая рыбалка»;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«Весёлые космические соревнования»;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«Соберём космический мусор»;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«</a:t>
            </a:r>
            <a:r>
              <a:rPr lang="ru-RU" dirty="0" err="1" smtClean="0"/>
              <a:t>Космостарт</a:t>
            </a:r>
            <a:r>
              <a:rPr lang="ru-RU" dirty="0" smtClean="0"/>
              <a:t>»;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«Быстрые и меткие космонавты»;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«Бег по лунной поверхности»;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«Космический полёт»;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«Марсианские попрыгунчики».</a:t>
            </a:r>
          </a:p>
          <a:p>
            <a:pPr>
              <a:lnSpc>
                <a:spcPct val="120000"/>
              </a:lnSpc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+mn-lt"/>
              </a:rPr>
              <a:t>Физическ</a:t>
            </a:r>
            <a:r>
              <a:rPr lang="ru-RU" sz="3200" dirty="0" smtClean="0"/>
              <a:t>ое развитие.</a:t>
            </a:r>
            <a:endParaRPr lang="ru-RU" sz="3200" dirty="0"/>
          </a:p>
        </p:txBody>
      </p:sp>
      <p:pic>
        <p:nvPicPr>
          <p:cNvPr id="4" name="Рисунок 3" descr="1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1700808"/>
            <a:ext cx="4238600" cy="423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9924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dirty="0" smtClean="0"/>
              <a:t>Малоподвижные игры:</a:t>
            </a:r>
          </a:p>
          <a:p>
            <a:pPr>
              <a:lnSpc>
                <a:spcPct val="120000"/>
              </a:lnSpc>
              <a:buNone/>
            </a:pPr>
            <a:endParaRPr lang="ru-RU" dirty="0" smtClean="0"/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«Марсиане»;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«</a:t>
            </a:r>
            <a:r>
              <a:rPr lang="ru-RU" dirty="0" err="1" smtClean="0"/>
              <a:t>Мекурий</a:t>
            </a:r>
            <a:r>
              <a:rPr lang="ru-RU" dirty="0" smtClean="0"/>
              <a:t>»;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«Космические слова».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Физминутки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«Космонавт»;</a:t>
            </a:r>
          </a:p>
          <a:p>
            <a:pPr>
              <a:buNone/>
            </a:pPr>
            <a:r>
              <a:rPr lang="ru-RU" dirty="0" smtClean="0"/>
              <a:t>«Созвездия»;</a:t>
            </a:r>
          </a:p>
          <a:p>
            <a:pPr>
              <a:buNone/>
            </a:pPr>
            <a:r>
              <a:rPr lang="ru-RU" dirty="0" smtClean="0"/>
              <a:t>«Космос»;</a:t>
            </a:r>
          </a:p>
          <a:p>
            <a:pPr>
              <a:buNone/>
            </a:pPr>
            <a:r>
              <a:rPr lang="ru-RU" dirty="0" smtClean="0"/>
              <a:t>«Полёт на ракете»;</a:t>
            </a:r>
          </a:p>
          <a:p>
            <a:pPr>
              <a:buNone/>
            </a:pPr>
            <a:r>
              <a:rPr lang="ru-RU" dirty="0" smtClean="0"/>
              <a:t>«Полёт на Марс».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Физическое развитие.</a:t>
            </a:r>
            <a:endParaRPr lang="ru-RU" sz="3200" dirty="0"/>
          </a:p>
        </p:txBody>
      </p:sp>
      <p:pic>
        <p:nvPicPr>
          <p:cNvPr id="4" name="Рисунок 3" descr="1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1484784"/>
            <a:ext cx="4382616" cy="4382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837</TotalTime>
  <Words>586</Words>
  <Application>Microsoft Office PowerPoint</Application>
  <PresentationFormat>Экран (4:3)</PresentationFormat>
  <Paragraphs>187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КРАТКОСРОЧНЫЙ ПРОЕКТ  ПОДГОТОВИТЕЛЬНОЙ  ГРУППЫ «ЗВЁЗДОЧКИ» КОСМОС</vt:lpstr>
      <vt:lpstr>      </vt:lpstr>
      <vt:lpstr>Презентация PowerPoint</vt:lpstr>
      <vt:lpstr>Презентация PowerPoint</vt:lpstr>
      <vt:lpstr> Этапы реализации проекта. </vt:lpstr>
      <vt:lpstr>        Социально – коммуникативное развитие. </vt:lpstr>
      <vt:lpstr>Социально – коммуникативное развитие.</vt:lpstr>
      <vt:lpstr>Физическое развитие.</vt:lpstr>
      <vt:lpstr>Физическое развитие.</vt:lpstr>
      <vt:lpstr>Познавательное развитие.</vt:lpstr>
      <vt:lpstr>Речевое развитие.</vt:lpstr>
      <vt:lpstr>Художественно – эстетическая деятельность.</vt:lpstr>
      <vt:lpstr>Развивающая среда.</vt:lpstr>
      <vt:lpstr>Развивающая среда.</vt:lpstr>
      <vt:lpstr>Продуктивная деятельность.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79312273110</cp:lastModifiedBy>
  <cp:revision>84</cp:revision>
  <dcterms:created xsi:type="dcterms:W3CDTF">2020-04-14T05:20:58Z</dcterms:created>
  <dcterms:modified xsi:type="dcterms:W3CDTF">2023-05-20T15:24:08Z</dcterms:modified>
</cp:coreProperties>
</file>