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61" r:id="rId5"/>
    <p:sldId id="265" r:id="rId6"/>
    <p:sldId id="266" r:id="rId7"/>
    <p:sldId id="267" r:id="rId8"/>
    <p:sldId id="262" r:id="rId9"/>
    <p:sldId id="263" r:id="rId10"/>
    <p:sldId id="268" r:id="rId11"/>
    <p:sldId id="269" r:id="rId12"/>
    <p:sldId id="260" r:id="rId13"/>
    <p:sldId id="25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1284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E33304-7A7F-43C6-9990-C6E06B49E0F6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ACA8F7-7255-490B-9EDC-DD2862396B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439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ACA8F7-7255-490B-9EDC-DD2862396BD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495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png"/><Relationship Id="rId9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844824"/>
            <a:ext cx="5723468" cy="1828090"/>
          </a:xfrm>
        </p:spPr>
        <p:txBody>
          <a:bodyPr/>
          <a:lstStyle/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aramond" panose="02020404030301010803" pitchFamily="18" charset="0"/>
              </a:rPr>
              <a:t>Писать красиво нелегко!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23" b="37055"/>
          <a:stretch/>
        </p:blipFill>
        <p:spPr bwMode="auto">
          <a:xfrm>
            <a:off x="4932040" y="3501008"/>
            <a:ext cx="4286250" cy="3409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6166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595193"/>
          </a:xfrm>
        </p:spPr>
        <p:txBody>
          <a:bodyPr>
            <a:normAutofit/>
          </a:bodyPr>
          <a:lstStyle/>
          <a:p>
            <a:r>
              <a:rPr lang="ru-RU" sz="2000" dirty="0"/>
              <a:t>Работа с бумагой. Оригами. 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42"/>
          <a:stretch/>
        </p:blipFill>
        <p:spPr bwMode="auto">
          <a:xfrm>
            <a:off x="3279419" y="1611010"/>
            <a:ext cx="2892659" cy="2023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://ts3.mm.bing.net/th?id=H.5066035344310726&amp;w=256&amp;h=155&amp;c=7&amp;rs=1&amp;pid=1.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019" y="1916698"/>
            <a:ext cx="2290821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97"/>
          <a:stretch/>
        </p:blipFill>
        <p:spPr bwMode="auto">
          <a:xfrm>
            <a:off x="3582850" y="3903384"/>
            <a:ext cx="1905000" cy="124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15"/>
          <a:stretch/>
        </p:blipFill>
        <p:spPr bwMode="auto">
          <a:xfrm>
            <a:off x="6300192" y="1884690"/>
            <a:ext cx="1989056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D:\С Диска -С-\Мои документы\С раб стола\фото.Ира\Фото.садик\S7301339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87"/>
          <a:stretch/>
        </p:blipFill>
        <p:spPr bwMode="auto">
          <a:xfrm>
            <a:off x="875339" y="4131937"/>
            <a:ext cx="2592289" cy="1989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131938"/>
            <a:ext cx="2709136" cy="2031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4626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667202"/>
          </a:xfrm>
        </p:spPr>
        <p:txBody>
          <a:bodyPr>
            <a:normAutofit/>
          </a:bodyPr>
          <a:lstStyle/>
          <a:p>
            <a:r>
              <a:rPr lang="ru-RU" sz="2000" dirty="0"/>
              <a:t>Графические упражнения. Штриховка</a:t>
            </a:r>
          </a:p>
        </p:txBody>
      </p:sp>
      <p:pic>
        <p:nvPicPr>
          <p:cNvPr id="2050" name="Picture 2" descr="http://im0-tub-ru.yandex.net/i?id=119111397-28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45571"/>
            <a:ext cx="11049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6-tub-ru.yandex.net/i?id=249887560-31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959" y="2889365"/>
            <a:ext cx="23241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11289"/>
            <a:ext cx="9620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772816"/>
            <a:ext cx="113347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493410"/>
            <a:ext cx="1047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686" y="4653136"/>
            <a:ext cx="273367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13"/>
          <p:cNvPicPr>
            <a:picLocks noGrp="1" noChangeAspect="1" noChangeArrowheads="1"/>
          </p:cNvPicPr>
          <p:nvPr>
            <p:ph idx="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296" y="4435823"/>
            <a:ext cx="2773920" cy="164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590" y="3068960"/>
            <a:ext cx="18764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576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739209"/>
          </a:xfrm>
        </p:spPr>
        <p:txBody>
          <a:bodyPr>
            <a:normAutofit fontScale="90000"/>
          </a:bodyPr>
          <a:lstStyle/>
          <a:p>
            <a:r>
              <a:rPr lang="ru-RU" dirty="0"/>
              <a:t>Итоги к концу года: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72816"/>
            <a:ext cx="7056784" cy="417646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соблюдать гигиенические правила письма;</a:t>
            </a:r>
          </a:p>
          <a:p>
            <a:pPr marL="0" lvl="0" indent="0">
              <a:buNone/>
            </a:pPr>
            <a:endParaRPr lang="ru-RU" dirty="0"/>
          </a:p>
          <a:p>
            <a:pPr lvl="0"/>
            <a:r>
              <a:rPr lang="ru-RU" dirty="0"/>
              <a:t>уметь ориентироваться в тетради, строке, странице;</a:t>
            </a:r>
          </a:p>
          <a:p>
            <a:pPr marL="0" lvl="0" indent="0">
              <a:buNone/>
            </a:pPr>
            <a:endParaRPr lang="ru-RU" dirty="0"/>
          </a:p>
          <a:p>
            <a:pPr lvl="0"/>
            <a:r>
              <a:rPr lang="ru-RU" dirty="0"/>
              <a:t>уметь штриховать;</a:t>
            </a:r>
          </a:p>
          <a:p>
            <a:pPr marL="0" lvl="0" indent="0">
              <a:buNone/>
            </a:pPr>
            <a:endParaRPr lang="ru-RU" dirty="0"/>
          </a:p>
          <a:p>
            <a:pPr lvl="0"/>
            <a:r>
              <a:rPr lang="ru-RU" dirty="0"/>
              <a:t>пользоваться ножницами;</a:t>
            </a:r>
          </a:p>
          <a:p>
            <a:pPr marL="0" lvl="0" indent="0">
              <a:buNone/>
            </a:pPr>
            <a:endParaRPr lang="ru-RU" dirty="0"/>
          </a:p>
          <a:p>
            <a:pPr lvl="0"/>
            <a:r>
              <a:rPr lang="ru-RU" dirty="0"/>
              <a:t>изготавливать фигурки из бумаги путем складывания.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573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412777"/>
            <a:ext cx="6196405" cy="38164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/>
              <a:t>Терпения и успехов Вам и вашему малышу в трудном деле подготовки к обучению письму!</a:t>
            </a:r>
          </a:p>
        </p:txBody>
      </p:sp>
    </p:spTree>
    <p:extLst>
      <p:ext uri="{BB962C8B-B14F-4D97-AF65-F5344CB8AC3E}">
        <p14:creationId xmlns:p14="http://schemas.microsoft.com/office/powerpoint/2010/main" val="3645670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667201"/>
          </a:xfrm>
        </p:spPr>
        <p:txBody>
          <a:bodyPr>
            <a:normAutofit/>
          </a:bodyPr>
          <a:lstStyle/>
          <a:p>
            <a:r>
              <a:rPr lang="ru-RU" sz="3200" dirty="0"/>
              <a:t>Причины затруднения на письме: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556792"/>
            <a:ext cx="7344816" cy="4464496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000" b="1" dirty="0"/>
              <a:t>Психологические особенности детей 6-7лет:</a:t>
            </a:r>
          </a:p>
          <a:p>
            <a:pPr marL="0" indent="0">
              <a:buNone/>
            </a:pPr>
            <a:r>
              <a:rPr lang="ru-RU" sz="2000" dirty="0"/>
              <a:t>- Слабые мышцы пальцев и кистей рук быстро устают</a:t>
            </a:r>
          </a:p>
          <a:p>
            <a:pPr marL="0" indent="0">
              <a:buNone/>
            </a:pPr>
            <a:r>
              <a:rPr lang="ru-RU" sz="2000" dirty="0"/>
              <a:t>-Несовершенна координация движений</a:t>
            </a:r>
          </a:p>
          <a:p>
            <a:pPr marL="0" indent="0">
              <a:buNone/>
            </a:pPr>
            <a:r>
              <a:rPr lang="ru-RU" sz="2000" dirty="0"/>
              <a:t>-Не закончено окостенение запястий и флангов пальцев.</a:t>
            </a:r>
          </a:p>
          <a:p>
            <a:pPr marL="0" indent="0">
              <a:buNone/>
            </a:pPr>
            <a:r>
              <a:rPr lang="ru-RU" sz="2000" dirty="0"/>
              <a:t>-</a:t>
            </a:r>
            <a:r>
              <a:rPr lang="ru-RU" sz="2000" dirty="0" err="1"/>
              <a:t>Несформированность</a:t>
            </a:r>
            <a:r>
              <a:rPr lang="ru-RU" sz="2000" dirty="0"/>
              <a:t> зрительных и двигательных анализаторов</a:t>
            </a:r>
          </a:p>
          <a:p>
            <a:pPr marL="0" indent="0">
              <a:buNone/>
            </a:pPr>
            <a:endParaRPr lang="ru-RU" sz="2000" dirty="0"/>
          </a:p>
          <a:p>
            <a:pPr>
              <a:buFont typeface="Wingdings" panose="05000000000000000000" pitchFamily="2" charset="2"/>
              <a:buChar char="v"/>
            </a:pPr>
            <a:r>
              <a:rPr lang="ru-RU" sz="2000" b="1" dirty="0"/>
              <a:t>Процесс освоения письма – трудный так как: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- Формируются технические навыки: правильное обращение с письменными принадлежностями, координация движений руки при письме, соблюдение гигиенических правил письма</a:t>
            </a:r>
          </a:p>
          <a:p>
            <a:pPr marL="0" indent="0">
              <a:buNone/>
            </a:pPr>
            <a:r>
              <a:rPr lang="ru-RU" sz="2000" dirty="0"/>
              <a:t>- Формируются графические навыки: правильное изображение букв, соблюдение при письме слов одинакового размера букв и их расположения на рабочей строке и т.д.;  </a:t>
            </a:r>
          </a:p>
          <a:p>
            <a:pPr marL="0" indent="0">
              <a:buNone/>
            </a:pPr>
            <a:r>
              <a:rPr lang="ru-RU" sz="2000" dirty="0"/>
              <a:t>- Формируются орфографические навыки: обозначение звуков соответствующими буквами, соблюдение собственно орфографических правил.</a:t>
            </a: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78791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739210"/>
          </a:xfrm>
        </p:spPr>
        <p:txBody>
          <a:bodyPr>
            <a:normAutofit/>
          </a:bodyPr>
          <a:lstStyle/>
          <a:p>
            <a:r>
              <a:rPr lang="ru-RU" sz="2000" b="1" dirty="0"/>
              <a:t>Упражнения которые развивают мелкую моторику: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84784"/>
            <a:ext cx="7056784" cy="4536504"/>
          </a:xfrm>
        </p:spPr>
        <p:txBody>
          <a:bodyPr>
            <a:normAutofit fontScale="70000" lnSpcReduction="20000"/>
          </a:bodyPr>
          <a:lstStyle/>
          <a:p>
            <a:pPr lvl="0">
              <a:lnSpc>
                <a:spcPct val="120000"/>
              </a:lnSpc>
            </a:pPr>
            <a:r>
              <a:rPr lang="ru-RU" dirty="0"/>
              <a:t>Пальчиковая гимнастика.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Игры с крупой, бусинками, пуговицами, мелкими камешками, природным материалом.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Занятия с пластилином.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Шнуровки. Застёжки. 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Занятие с конструкторами. Закручивание гаек, шурупов.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Игры с мозаикой. </a:t>
            </a:r>
            <a:r>
              <a:rPr lang="ru-RU" dirty="0" err="1"/>
              <a:t>Пазлы</a:t>
            </a:r>
            <a:r>
              <a:rPr lang="ru-RU" dirty="0"/>
              <a:t>.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Вырезание ножницами.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Рисование различными материалами - ручкой, простым и цветным карандашом, мелом, акварелью и т.д.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Работа с бумагой. Складывание (оригами). Плетение. Отрывная аппликации.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Графические упражнения. Штриховка.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Раскрашивание раскрасок</a:t>
            </a:r>
          </a:p>
        </p:txBody>
      </p:sp>
    </p:spTree>
    <p:extLst>
      <p:ext uri="{BB962C8B-B14F-4D97-AF65-F5344CB8AC3E}">
        <p14:creationId xmlns:p14="http://schemas.microsoft.com/office/powerpoint/2010/main" val="1373778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595193"/>
          </a:xfrm>
        </p:spPr>
        <p:txBody>
          <a:bodyPr>
            <a:normAutofit/>
          </a:bodyPr>
          <a:lstStyle/>
          <a:p>
            <a:r>
              <a:rPr lang="ru-RU" sz="2000" dirty="0"/>
              <a:t>Пальчиковая гимнастика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68759"/>
            <a:ext cx="3447673" cy="2114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019" y="3501008"/>
            <a:ext cx="3576397" cy="2682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D:\Подгото. группа\Фото к родит. соб\P10007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882" y="3501009"/>
            <a:ext cx="3456383" cy="2682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71"/>
          <a:stretch/>
        </p:blipFill>
        <p:spPr bwMode="auto">
          <a:xfrm>
            <a:off x="4740019" y="1268760"/>
            <a:ext cx="3541582" cy="2114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0424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83226"/>
          </a:xfrm>
        </p:spPr>
        <p:txBody>
          <a:bodyPr>
            <a:normAutofit/>
          </a:bodyPr>
          <a:lstStyle/>
          <a:p>
            <a:r>
              <a:rPr lang="ru-RU" sz="2000" dirty="0"/>
              <a:t>Пальчиковая гимнастика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                                       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04864"/>
            <a:ext cx="3683354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 descr="http://im6-tub-ru.yandex.net/i?id=215178864-71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204864"/>
            <a:ext cx="21240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http://im0-tub-ru.yandex.net/i?id=344214198-33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002" y="4077072"/>
            <a:ext cx="18383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394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466397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Игры с крупой, бусинами, пуговицами и мелкими камушками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332846"/>
            <a:ext cx="1952625" cy="14287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830" y="4569718"/>
            <a:ext cx="1209675" cy="14287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51" name="Picture 7" descr="http://im5-tub-ru.yandex.net/i?id=18944880-69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308315"/>
            <a:ext cx="2304256" cy="18455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http://im8-tub-ru.yandex.net/i?id=63712052-27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397" y="4709545"/>
            <a:ext cx="1076325" cy="14287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650"/>
          <a:stretch/>
        </p:blipFill>
        <p:spPr bwMode="auto">
          <a:xfrm>
            <a:off x="5717458" y="2995364"/>
            <a:ext cx="2409825" cy="124801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054239"/>
            <a:ext cx="1914525" cy="14287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57" name="Picture 13" descr="http://im4-tub-ru.yandex.net/i?id=193126648-02-72&amp;n=2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2149" y="1348610"/>
            <a:ext cx="2286000" cy="14287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9" name="Picture 15" descr="http://im3-tub-ru.yandex.net/i?id=69176367-45-72&amp;n=2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92311"/>
            <a:ext cx="1285875" cy="14287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1" name="Picture 17" descr="http://im3-tub-ru.yandex.net/i?id=238110148-16-72&amp;n=21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71"/>
          <a:stretch/>
        </p:blipFill>
        <p:spPr bwMode="auto">
          <a:xfrm>
            <a:off x="3641601" y="2930328"/>
            <a:ext cx="1428750" cy="123629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1791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11218"/>
          </a:xfrm>
        </p:spPr>
        <p:txBody>
          <a:bodyPr>
            <a:normAutofit/>
          </a:bodyPr>
          <a:lstStyle/>
          <a:p>
            <a:r>
              <a:rPr lang="ru-RU" sz="2000" dirty="0"/>
              <a:t>Вырезание ножницами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581128"/>
            <a:ext cx="21431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72816"/>
            <a:ext cx="3552395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165" y="1772816"/>
            <a:ext cx="3552394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342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667201"/>
          </a:xfrm>
        </p:spPr>
        <p:txBody>
          <a:bodyPr>
            <a:normAutofit/>
          </a:bodyPr>
          <a:lstStyle/>
          <a:p>
            <a:r>
              <a:rPr lang="ru-RU" sz="2000" dirty="0"/>
              <a:t>Рисование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13" b="19584"/>
          <a:stretch/>
        </p:blipFill>
        <p:spPr bwMode="auto">
          <a:xfrm>
            <a:off x="4342171" y="1484784"/>
            <a:ext cx="3816424" cy="20670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87" t="11174" r="10359" b="9190"/>
          <a:stretch/>
        </p:blipFill>
        <p:spPr bwMode="auto">
          <a:xfrm>
            <a:off x="1187624" y="1772816"/>
            <a:ext cx="2710796" cy="37444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537"/>
          <a:stretch/>
        </p:blipFill>
        <p:spPr bwMode="auto">
          <a:xfrm>
            <a:off x="4365845" y="3789040"/>
            <a:ext cx="3816424" cy="22932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5510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1385" y="764705"/>
            <a:ext cx="6965245" cy="792088"/>
          </a:xfrm>
        </p:spPr>
        <p:txBody>
          <a:bodyPr>
            <a:normAutofit/>
          </a:bodyPr>
          <a:lstStyle/>
          <a:p>
            <a:r>
              <a:rPr lang="ru-RU" sz="2000" dirty="0"/>
              <a:t> Раскрашивание</a:t>
            </a: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54" b="26082"/>
          <a:stretch/>
        </p:blipFill>
        <p:spPr bwMode="auto">
          <a:xfrm>
            <a:off x="899592" y="1688230"/>
            <a:ext cx="3744416" cy="19442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73"/>
          <a:stretch/>
        </p:blipFill>
        <p:spPr bwMode="auto">
          <a:xfrm>
            <a:off x="4788024" y="3645024"/>
            <a:ext cx="3480387" cy="2448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182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509</TotalTime>
  <Words>261</Words>
  <Application>Microsoft Office PowerPoint</Application>
  <PresentationFormat>Экран (4:3)</PresentationFormat>
  <Paragraphs>46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Arial</vt:lpstr>
      <vt:lpstr>Brush Script MT</vt:lpstr>
      <vt:lpstr>Calibri</vt:lpstr>
      <vt:lpstr>Constantia</vt:lpstr>
      <vt:lpstr>Franklin Gothic Book</vt:lpstr>
      <vt:lpstr>Garamond</vt:lpstr>
      <vt:lpstr>Rage Italic</vt:lpstr>
      <vt:lpstr>Wingdings</vt:lpstr>
      <vt:lpstr>Кнопка</vt:lpstr>
      <vt:lpstr>Писать красиво нелегко!</vt:lpstr>
      <vt:lpstr>Причины затруднения на письме:</vt:lpstr>
      <vt:lpstr>Упражнения которые развивают мелкую моторику:</vt:lpstr>
      <vt:lpstr>Пальчиковая гимнастика</vt:lpstr>
      <vt:lpstr>Пальчиковая гимнастика</vt:lpstr>
      <vt:lpstr>Игры с крупой, бусинами, пуговицами и мелкими камушками </vt:lpstr>
      <vt:lpstr>Вырезание ножницами</vt:lpstr>
      <vt:lpstr>Рисование </vt:lpstr>
      <vt:lpstr> Раскрашивание</vt:lpstr>
      <vt:lpstr>Работа с бумагой. Оригами. </vt:lpstr>
      <vt:lpstr>Графические упражнения. Штриховка</vt:lpstr>
      <vt:lpstr>Итоги к концу года: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Писать красиво нелегко!</dc:title>
  <dc:creator>Пользователь</dc:creator>
  <cp:lastModifiedBy>HP</cp:lastModifiedBy>
  <cp:revision>36</cp:revision>
  <dcterms:created xsi:type="dcterms:W3CDTF">2013-11-12T11:42:28Z</dcterms:created>
  <dcterms:modified xsi:type="dcterms:W3CDTF">2023-05-21T15:44:24Z</dcterms:modified>
</cp:coreProperties>
</file>