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E55518-AED4-4222-B9C4-50975E11AFA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7E0E4B9-7375-482A-A93C-6E1FC483918B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методы формирования сознания личности</a:t>
          </a:r>
          <a:r>
            <a:rPr lang="ru-RU" sz="24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 </a:t>
          </a:r>
          <a:r>
            <a:rPr lang="ru-RU" sz="2400" b="0" i="0" dirty="0" smtClean="0">
              <a:latin typeface="Times New Roman" pitchFamily="18" charset="0"/>
              <a:cs typeface="Times New Roman" pitchFamily="18" charset="0"/>
            </a:rPr>
            <a:t>(разъяснение, рассказ, беседа, метод примера и др.)</a:t>
          </a:r>
          <a:endParaRPr lang="ru-RU" sz="2400" i="0" dirty="0">
            <a:latin typeface="Times New Roman" pitchFamily="18" charset="0"/>
            <a:cs typeface="Times New Roman" pitchFamily="18" charset="0"/>
          </a:endParaRPr>
        </a:p>
      </dgm:t>
    </dgm:pt>
    <dgm:pt modelId="{42C87A61-EDEC-4811-993B-4A5F79B43795}" type="parTrans" cxnId="{25C3953F-0971-4558-A567-FE89FDF6619E}">
      <dgm:prSet/>
      <dgm:spPr/>
      <dgm:t>
        <a:bodyPr/>
        <a:lstStyle/>
        <a:p>
          <a:endParaRPr lang="ru-RU"/>
        </a:p>
      </dgm:t>
    </dgm:pt>
    <dgm:pt modelId="{EC3FA8B5-3347-4036-A687-75EF772D0BB3}" type="sibTrans" cxnId="{25C3953F-0971-4558-A567-FE89FDF6619E}">
      <dgm:prSet/>
      <dgm:spPr/>
      <dgm:t>
        <a:bodyPr/>
        <a:lstStyle/>
        <a:p>
          <a:endParaRPr lang="ru-RU"/>
        </a:p>
      </dgm:t>
    </dgm:pt>
    <dgm:pt modelId="{CE473DF4-FB3D-47B8-ACAC-42EF39DC390E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методы организации деятельности и формирования опыта общественного поведения</a:t>
          </a:r>
          <a:r>
            <a:rPr lang="ru-RU" sz="2400" b="0" i="0" dirty="0" smtClean="0">
              <a:latin typeface="Times New Roman" pitchFamily="18" charset="0"/>
              <a:cs typeface="Times New Roman" pitchFamily="18" charset="0"/>
            </a:rPr>
            <a:t> (приучение, метод создания воспитывающих ситуаций, педагогическое требование, методы иллюстрации и демонстрации). </a:t>
          </a:r>
          <a:endParaRPr lang="ru-RU" sz="2400" i="0" dirty="0">
            <a:latin typeface="Times New Roman" pitchFamily="18" charset="0"/>
            <a:cs typeface="Times New Roman" pitchFamily="18" charset="0"/>
          </a:endParaRPr>
        </a:p>
      </dgm:t>
    </dgm:pt>
    <dgm:pt modelId="{8E424853-8D70-430C-A503-073B703EA7BB}" type="parTrans" cxnId="{D6E5F049-BD4A-4C32-8CC6-C8248107B1B6}">
      <dgm:prSet/>
      <dgm:spPr/>
      <dgm:t>
        <a:bodyPr/>
        <a:lstStyle/>
        <a:p>
          <a:endParaRPr lang="ru-RU"/>
        </a:p>
      </dgm:t>
    </dgm:pt>
    <dgm:pt modelId="{EF6519A9-657D-4377-86FB-1E40D4D99CAB}" type="sibTrans" cxnId="{D6E5F049-BD4A-4C32-8CC6-C8248107B1B6}">
      <dgm:prSet/>
      <dgm:spPr/>
      <dgm:t>
        <a:bodyPr/>
        <a:lstStyle/>
        <a:p>
          <a:endParaRPr lang="ru-RU"/>
        </a:p>
      </dgm:t>
    </dgm:pt>
    <dgm:pt modelId="{855DC70A-403F-4744-98D0-A58969FE2CE5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методы стимулирования и мотивации деятельности и поведения ребенка</a:t>
          </a:r>
          <a:r>
            <a:rPr lang="ru-RU" sz="2400" b="0" i="0" dirty="0" smtClean="0">
              <a:latin typeface="Times New Roman" pitchFamily="18" charset="0"/>
              <a:cs typeface="Times New Roman" pitchFamily="18" charset="0"/>
            </a:rPr>
            <a:t> (познавательная игра, эмоциональное воздействие, поощрение и наказание</a:t>
          </a:r>
          <a:endParaRPr lang="ru-RU" sz="2400" i="0" dirty="0">
            <a:latin typeface="Times New Roman" pitchFamily="18" charset="0"/>
            <a:cs typeface="Times New Roman" pitchFamily="18" charset="0"/>
          </a:endParaRPr>
        </a:p>
      </dgm:t>
    </dgm:pt>
    <dgm:pt modelId="{A9FDC3E8-2AB3-4D95-9C9C-B86C73451F65}" type="parTrans" cxnId="{B7D3F334-68D3-4302-A508-D02F58EC8273}">
      <dgm:prSet/>
      <dgm:spPr/>
      <dgm:t>
        <a:bodyPr/>
        <a:lstStyle/>
        <a:p>
          <a:endParaRPr lang="ru-RU"/>
        </a:p>
      </dgm:t>
    </dgm:pt>
    <dgm:pt modelId="{AF8CAD02-63BF-456E-9BB6-7B5BE8D29D3A}" type="sibTrans" cxnId="{B7D3F334-68D3-4302-A508-D02F58EC8273}">
      <dgm:prSet/>
      <dgm:spPr/>
      <dgm:t>
        <a:bodyPr/>
        <a:lstStyle/>
        <a:p>
          <a:endParaRPr lang="ru-RU"/>
        </a:p>
      </dgm:t>
    </dgm:pt>
    <dgm:pt modelId="{B5A1AB84-A418-4FE8-8CFA-9036C4236DC9}" type="pres">
      <dgm:prSet presAssocID="{80E55518-AED4-4222-B9C4-50975E11AFAC}" presName="compositeShape" presStyleCnt="0">
        <dgm:presLayoutVars>
          <dgm:dir/>
          <dgm:resizeHandles/>
        </dgm:presLayoutVars>
      </dgm:prSet>
      <dgm:spPr/>
    </dgm:pt>
    <dgm:pt modelId="{5DD1F6A6-B879-4FCD-B401-647E5B05F82B}" type="pres">
      <dgm:prSet presAssocID="{80E55518-AED4-4222-B9C4-50975E11AFAC}" presName="pyramid" presStyleLbl="node1" presStyleIdx="0" presStyleCnt="1" custScaleX="58997" custScaleY="97531"/>
      <dgm:spPr/>
    </dgm:pt>
    <dgm:pt modelId="{F4870AE1-913A-419B-BC68-ED668958C7E3}" type="pres">
      <dgm:prSet presAssocID="{80E55518-AED4-4222-B9C4-50975E11AFAC}" presName="theList" presStyleCnt="0"/>
      <dgm:spPr/>
    </dgm:pt>
    <dgm:pt modelId="{50BA5CD3-9AEA-4723-B9BE-F0E863C129BE}" type="pres">
      <dgm:prSet presAssocID="{97E0E4B9-7375-482A-A93C-6E1FC483918B}" presName="aNode" presStyleLbl="fgAcc1" presStyleIdx="0" presStyleCnt="3" custScaleX="197531" custScaleY="121172" custLinFactNeighborX="0" custLinFactNeighborY="-52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48881-F8B2-492E-97C7-0FC28E185B3C}" type="pres">
      <dgm:prSet presAssocID="{97E0E4B9-7375-482A-A93C-6E1FC483918B}" presName="aSpace" presStyleCnt="0"/>
      <dgm:spPr/>
    </dgm:pt>
    <dgm:pt modelId="{732FF06F-70D4-4C57-B603-86C40F9B7E44}" type="pres">
      <dgm:prSet presAssocID="{CE473DF4-FB3D-47B8-ACAC-42EF39DC390E}" presName="aNode" presStyleLbl="fgAcc1" presStyleIdx="1" presStyleCnt="3" custScaleX="197531" custScaleY="166251" custLinFactNeighborX="0" custLinFactNeighborY="-57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15D62-5579-407C-9CCD-F70CDD64B780}" type="pres">
      <dgm:prSet presAssocID="{CE473DF4-FB3D-47B8-ACAC-42EF39DC390E}" presName="aSpace" presStyleCnt="0"/>
      <dgm:spPr/>
    </dgm:pt>
    <dgm:pt modelId="{9001C0F7-B33C-41D3-A3C5-9AC1599AD904}" type="pres">
      <dgm:prSet presAssocID="{855DC70A-403F-4744-98D0-A58969FE2CE5}" presName="aNode" presStyleLbl="fgAcc1" presStyleIdx="2" presStyleCnt="3" custScaleX="197127" custScaleY="133511" custLinFactNeighborX="202" custLinFactNeighborY="29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A4D8B-5315-43ED-A79B-59023A299F66}" type="pres">
      <dgm:prSet presAssocID="{855DC70A-403F-4744-98D0-A58969FE2CE5}" presName="aSpace" presStyleCnt="0"/>
      <dgm:spPr/>
    </dgm:pt>
  </dgm:ptLst>
  <dgm:cxnLst>
    <dgm:cxn modelId="{BDFF4077-6A2B-44F5-A4B5-F07EDF323A55}" type="presOf" srcId="{CE473DF4-FB3D-47B8-ACAC-42EF39DC390E}" destId="{732FF06F-70D4-4C57-B603-86C40F9B7E44}" srcOrd="0" destOrd="0" presId="urn:microsoft.com/office/officeart/2005/8/layout/pyramid2"/>
    <dgm:cxn modelId="{6FB75B7E-C554-4C55-A9BD-AAF3236C1518}" type="presOf" srcId="{855DC70A-403F-4744-98D0-A58969FE2CE5}" destId="{9001C0F7-B33C-41D3-A3C5-9AC1599AD904}" srcOrd="0" destOrd="0" presId="urn:microsoft.com/office/officeart/2005/8/layout/pyramid2"/>
    <dgm:cxn modelId="{D6E5F049-BD4A-4C32-8CC6-C8248107B1B6}" srcId="{80E55518-AED4-4222-B9C4-50975E11AFAC}" destId="{CE473DF4-FB3D-47B8-ACAC-42EF39DC390E}" srcOrd="1" destOrd="0" parTransId="{8E424853-8D70-430C-A503-073B703EA7BB}" sibTransId="{EF6519A9-657D-4377-86FB-1E40D4D99CAB}"/>
    <dgm:cxn modelId="{CF1FF30B-972B-4943-88EC-FB73155F1373}" type="presOf" srcId="{97E0E4B9-7375-482A-A93C-6E1FC483918B}" destId="{50BA5CD3-9AEA-4723-B9BE-F0E863C129BE}" srcOrd="0" destOrd="0" presId="urn:microsoft.com/office/officeart/2005/8/layout/pyramid2"/>
    <dgm:cxn modelId="{B7D3F334-68D3-4302-A508-D02F58EC8273}" srcId="{80E55518-AED4-4222-B9C4-50975E11AFAC}" destId="{855DC70A-403F-4744-98D0-A58969FE2CE5}" srcOrd="2" destOrd="0" parTransId="{A9FDC3E8-2AB3-4D95-9C9C-B86C73451F65}" sibTransId="{AF8CAD02-63BF-456E-9BB6-7B5BE8D29D3A}"/>
    <dgm:cxn modelId="{5344C720-4774-479E-B8B9-F4458892D54F}" type="presOf" srcId="{80E55518-AED4-4222-B9C4-50975E11AFAC}" destId="{B5A1AB84-A418-4FE8-8CFA-9036C4236DC9}" srcOrd="0" destOrd="0" presId="urn:microsoft.com/office/officeart/2005/8/layout/pyramid2"/>
    <dgm:cxn modelId="{25C3953F-0971-4558-A567-FE89FDF6619E}" srcId="{80E55518-AED4-4222-B9C4-50975E11AFAC}" destId="{97E0E4B9-7375-482A-A93C-6E1FC483918B}" srcOrd="0" destOrd="0" parTransId="{42C87A61-EDEC-4811-993B-4A5F79B43795}" sibTransId="{EC3FA8B5-3347-4036-A687-75EF772D0BB3}"/>
    <dgm:cxn modelId="{49BE8B38-464B-4153-B299-44E2DECABB61}" type="presParOf" srcId="{B5A1AB84-A418-4FE8-8CFA-9036C4236DC9}" destId="{5DD1F6A6-B879-4FCD-B401-647E5B05F82B}" srcOrd="0" destOrd="0" presId="urn:microsoft.com/office/officeart/2005/8/layout/pyramid2"/>
    <dgm:cxn modelId="{5D13D19E-D451-4BB4-84C5-C7B369FD2323}" type="presParOf" srcId="{B5A1AB84-A418-4FE8-8CFA-9036C4236DC9}" destId="{F4870AE1-913A-419B-BC68-ED668958C7E3}" srcOrd="1" destOrd="0" presId="urn:microsoft.com/office/officeart/2005/8/layout/pyramid2"/>
    <dgm:cxn modelId="{69248C6F-0D70-472A-AD79-C0FF88600AD0}" type="presParOf" srcId="{F4870AE1-913A-419B-BC68-ED668958C7E3}" destId="{50BA5CD3-9AEA-4723-B9BE-F0E863C129BE}" srcOrd="0" destOrd="0" presId="urn:microsoft.com/office/officeart/2005/8/layout/pyramid2"/>
    <dgm:cxn modelId="{C2233F43-378F-4D78-9C2B-35E4F3471733}" type="presParOf" srcId="{F4870AE1-913A-419B-BC68-ED668958C7E3}" destId="{DE848881-F8B2-492E-97C7-0FC28E185B3C}" srcOrd="1" destOrd="0" presId="urn:microsoft.com/office/officeart/2005/8/layout/pyramid2"/>
    <dgm:cxn modelId="{B331D2D6-F91D-4ADE-B276-3F7D2953F1DE}" type="presParOf" srcId="{F4870AE1-913A-419B-BC68-ED668958C7E3}" destId="{732FF06F-70D4-4C57-B603-86C40F9B7E44}" srcOrd="2" destOrd="0" presId="urn:microsoft.com/office/officeart/2005/8/layout/pyramid2"/>
    <dgm:cxn modelId="{A455138A-57E0-443A-8791-CA9D95D56A0A}" type="presParOf" srcId="{F4870AE1-913A-419B-BC68-ED668958C7E3}" destId="{EDB15D62-5579-407C-9CCD-F70CDD64B780}" srcOrd="3" destOrd="0" presId="urn:microsoft.com/office/officeart/2005/8/layout/pyramid2"/>
    <dgm:cxn modelId="{C4268F8F-442C-40E4-B2FC-B4F26B9B2B6F}" type="presParOf" srcId="{F4870AE1-913A-419B-BC68-ED668958C7E3}" destId="{9001C0F7-B33C-41D3-A3C5-9AC1599AD904}" srcOrd="4" destOrd="0" presId="urn:microsoft.com/office/officeart/2005/8/layout/pyramid2"/>
    <dgm:cxn modelId="{1F26263F-D5CE-427C-8E0E-AF74401B2345}" type="presParOf" srcId="{F4870AE1-913A-419B-BC68-ED668958C7E3}" destId="{702A4D8B-5315-43ED-A79B-59023A299F66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1987BA-905E-4E86-BB5F-3FFEED1003A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1C5EB-2FCF-4970-B800-1FC7920BA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4786322"/>
            <a:ext cx="6072230" cy="852478"/>
          </a:xfrm>
        </p:spPr>
        <p:txBody>
          <a:bodyPr>
            <a:normAutofit lnSpcReduction="10000"/>
          </a:bodyPr>
          <a:lstStyle/>
          <a:p>
            <a:pPr algn="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воспитатель 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КК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Давыденко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 В.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285860"/>
            <a:ext cx="6637420" cy="335758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«Методы гражданско-патриотического воспитания в дошкольных образовательных организациях »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429124" y="500042"/>
            <a:ext cx="41434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МКДОУ «Никольский детский сад»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928802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 ЗА ВНИМАНИЕ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642918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Гражданско-патриотическое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сегодня - одно из важнейших звеньев системы воспитательной работы. В последнее время появился термин " новый патриотизм", который включает в себя чувство ответственности перед обществом, чувство глубокой духовной привязанности к семье, дому, Родине, родной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природе.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личности ребенка, его воспитание начинаются с воспитания чувств через мир положительных эмоций, через обязательное приобщение к культуре, обеспечение духовной и интеллектуальной пищей, в которой он так нуждается.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857232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патриотического воспитания детей дошкольного возраста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том, чтобы привить любовь к родной природе, родному дому и семье, к истории и культуре страны, созданной трудами родных и близких людей.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Воспитание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патриотических чувств у детей дошкольного возраста — одна из задач нравственного воспитания, включающая в себя воспитание любви к близким людям, к детскому саду, к родному городу и к родной стране.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04"/>
            <a:ext cx="80010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Задачами нравственно – патриотического воспитания дошкольников являются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воспитание у ребенка любви и привязанности к своей семье, дому, детскому саду, улице, городу;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формирование бережного отношения к природе и всему живому;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воспитание уважения к труду;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развитие интереса к русским традициям и промыслам;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формирование элементарных знаний о правах человека;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расширение представлений о городах России;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знакомство детей с символами государства (герб, флаг, гимн) 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развитие чувства ответственности и гордости за достижения страны;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формирование толерантности, чувства уважения к другим народам, их традициям.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9"/>
            <a:ext cx="800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Познавательно-образовательная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деятельность, беседы, игры нравственного и гражданско-патриотического содержания.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Просмотр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слайд - фильмов, диафильмов, использование аудиозаписей и технических средств обучения.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Экскурсии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целевые прогулки (по поселку, району) 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Тематические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вечера эстетической направленности (живопись, музыка, поэзия) 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Организация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выставок рисунков, поделок, семейных фотоальбомов, стенгазет (совместная деятельность детей и родителей) 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Утренники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досуги, спортивные состязания, музыкально-спортивные праздники.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85786" y="571480"/>
          <a:ext cx="742955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Торжественные мероприятия, посвященные государственным праздникам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Мероприятия по патриотическому воспитанию в ДОО приурочивают к празднованию соответствующих государственных праздников, таких как: День Победы, День защитника Отечества, Международный женский день. При подготовке к проведению мероприятия дети узнают историю возникновения праздника, понимают, кому он посвящен и зачем отмечается.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При подготовке празднования Дня защитника Отечества, у мальчиков формируется понятие, что они будущие мужчины, сильные и крепкие, опора своей семьи, Родины, ее защитники. В праздник можно провести несколько различных мероприятий в зависимости от возраста детей, например, праздник -поздравление пап стихами, песнями и танцами военной тематики, спортивно-соревновательные конкурсы, занятие-беседу , посвященную армии, которая защищает нашу страну.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Международный женский день посвящен формированию у дошкольников семейных ценностей и образа матери, женщины как хранительницы семьи.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Народные праздники отмечаются для того, чтобы дети воспринимали себя частью своего народа, они должны проникнуться его устоями, понять его самобытность.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97346"/>
            <a:ext cx="835824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государственной символики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Патриотическое воспитание дошкольников по ФГОС подразумевает знание государственной символики страны. Для их изучения проводятся соответствующие занятия-беседы, например: «Люби свою Родину», «Символика России».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Цель такого занятия привить детям гордость за свою страну, закрепить и расширить знания о государственной символике, познакомить со значением цветов флага и герба, сформировать простейшие географические знания о своем крае, воспитать чувства уважения к флагу, гербу, гимну, а также привить познавательный интерес к истории своей Родины.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можно проводить с помощью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информационно-комуникационных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технологий. Для этого нужно подготовить презентацию по заданной тематике, запастись аудиозаписью гимна.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011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Раскрытие темы малой родины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 приобщить детей к красоте природы родного края, к его традициям и быту. Одним из способов является организация в ДОО краеведческого мини-музея. В нем можно собрать: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-коллекцию старинных вещей, характеризующих быт;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-образцы изделий народного творчества : вышивки, салфетки, скатерти, обереги, посуда, игрушки.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Другим методом познания родного края является проведение экскурсий, посещение достопримечательностей. Также проводятся познавательные занятия. Для занятий выбираются соответствующие темы по патриотическому воспитанию. Дети узнают о своих знаменитых земляках, об истории возникновения и развития своего родного города, о природных особенностях края, изучают народный фольклор.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Систематическая работа, проводимая в ДОО, позволяет привить дошкольникам первичные знания истории, географии родного края, его особенностей развития и становления.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</TotalTime>
  <Words>798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 «Методы гражданско-патриотического воспитания в дошкольных образовательных организациях 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«Методы гражданско-патриотического воспитания в дошкольных образовательных организациях »</dc:title>
  <dc:creator>КурсаЕва</dc:creator>
  <cp:lastModifiedBy>КурсаЕва</cp:lastModifiedBy>
  <cp:revision>11</cp:revision>
  <dcterms:created xsi:type="dcterms:W3CDTF">2023-04-27T18:49:42Z</dcterms:created>
  <dcterms:modified xsi:type="dcterms:W3CDTF">2023-05-21T17:37:10Z</dcterms:modified>
</cp:coreProperties>
</file>