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60" r:id="rId5"/>
    <p:sldId id="269" r:id="rId6"/>
    <p:sldId id="261" r:id="rId7"/>
    <p:sldId id="262" r:id="rId8"/>
    <p:sldId id="265" r:id="rId9"/>
    <p:sldId id="266" r:id="rId10"/>
    <p:sldId id="26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84;&#1086;&#1085;&#1080;&#1090;&#1086;&#1088;&#1080;&#1085;&#1075;%20&#1079;&#1076;&#1086;&#1088;&#1086;&#1074;&#1100;&#1103;%20&#1080;&#1090;&#1086;&#1075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84;&#1086;&#1085;&#1080;&#1090;&#1086;&#1088;&#1080;&#1085;&#1075;%20&#1079;&#1076;&#1086;&#1088;&#1086;&#1074;&#1100;&#1103;%20&#1080;&#1090;&#1086;&#1075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15"/>
      <c:rotY val="20"/>
      <c:rAngAx val="1"/>
    </c:view3D>
    <c:floor>
      <c:thickness val="0"/>
      <c:sp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</c:spPr>
    </c:floor>
    <c:side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'1 младшая'!$F$1</c:f>
              <c:strCache>
                <c:ptCount val="1"/>
                <c:pt idx="0">
                  <c:v>индекс здоровья </c:v>
                </c:pt>
              </c:strCache>
            </c:strRef>
          </c:tx>
          <c:spPr>
            <a:gradFill flip="none"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path path="circle">
                <a:fillToRect l="100000" t="100000"/>
              </a:path>
              <a:tileRect r="-100000" b="-100000"/>
            </a:gra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80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A291-49D3-9436-7019A345589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76,</a:t>
                    </a:r>
                    <a:r>
                      <a:rPr lang="en-US" baseline="0"/>
                      <a:t>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A291-49D3-9436-7019A345589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 младшая'!$B$2:$B$10</c:f>
              <c:strCache>
                <c:ptCount val="9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Алий Л.В.;Султанова Л.М.</c:v>
                </c:pt>
              </c:strCache>
            </c:strRef>
          </c:cat>
          <c:val>
            <c:numRef>
              <c:f>'1 младшая'!$F$2:$F$10</c:f>
              <c:numCache>
                <c:formatCode>0%</c:formatCode>
                <c:ptCount val="9"/>
                <c:pt idx="0">
                  <c:v>0.75</c:v>
                </c:pt>
                <c:pt idx="1">
                  <c:v>0.70799999999999996</c:v>
                </c:pt>
                <c:pt idx="2">
                  <c:v>0.625</c:v>
                </c:pt>
                <c:pt idx="3">
                  <c:v>0.54200000000000004</c:v>
                </c:pt>
                <c:pt idx="4">
                  <c:v>0.95799999999999996</c:v>
                </c:pt>
                <c:pt idx="5">
                  <c:v>0.90900000000000003</c:v>
                </c:pt>
                <c:pt idx="6">
                  <c:v>0.76200000000000001</c:v>
                </c:pt>
                <c:pt idx="7">
                  <c:v>0.68200000000000005</c:v>
                </c:pt>
                <c:pt idx="8" formatCode="0.0%">
                  <c:v>0.74199999999999999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2-A291-49D3-9436-7019A34558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1650432"/>
        <c:axId val="41695872"/>
        <c:axId val="0"/>
      </c:bar3DChart>
      <c:catAx>
        <c:axId val="416504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1860000"/>
          <a:lstStyle/>
          <a:p>
            <a:pPr>
              <a:defRPr/>
            </a:pPr>
            <a:endParaRPr lang="ru-RU"/>
          </a:p>
        </c:txPr>
        <c:crossAx val="41695872"/>
        <c:crosses val="autoZero"/>
        <c:auto val="1"/>
        <c:lblAlgn val="ctr"/>
        <c:lblOffset val="100"/>
        <c:noMultiLvlLbl val="0"/>
      </c:catAx>
      <c:valAx>
        <c:axId val="416958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1650432"/>
        <c:crosses val="autoZero"/>
        <c:crossBetween val="between"/>
      </c:valAx>
      <c:spPr>
        <a:noFill/>
      </c:spPr>
    </c:plotArea>
    <c:legend>
      <c:legendPos val="t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</c:spPr>
    </c:floor>
    <c:side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5.5768055085965891E-2"/>
          <c:y val="0.18472082219596106"/>
          <c:w val="0.90908982426345519"/>
          <c:h val="0.565825612181717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'1 младшая'!$C$1</c:f>
              <c:strCache>
                <c:ptCount val="1"/>
                <c:pt idx="0">
                  <c:v>количество детей в группе</c:v>
                </c:pt>
              </c:strCache>
            </c:strRef>
          </c:tx>
          <c:spPr>
            <a:gradFill flip="none" rotWithShape="1">
              <a:gsLst>
                <a:gs pos="0">
                  <a:srgbClr val="3399FF"/>
                </a:gs>
                <a:gs pos="16000">
                  <a:srgbClr val="00CCCC"/>
                </a:gs>
                <a:gs pos="47000">
                  <a:srgbClr val="9999FF"/>
                </a:gs>
                <a:gs pos="60001">
                  <a:srgbClr val="2E6792"/>
                </a:gs>
                <a:gs pos="71001">
                  <a:srgbClr val="3333CC"/>
                </a:gs>
                <a:gs pos="81000">
                  <a:srgbClr val="1170FF"/>
                </a:gs>
                <a:gs pos="100000">
                  <a:srgbClr val="006699"/>
                </a:gs>
              </a:gsLst>
              <a:path path="circle">
                <a:fillToRect l="100000" t="100000"/>
              </a:path>
              <a:tileRect r="-100000" b="-10000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 младшая'!$B$2:$B$10</c:f>
              <c:strCache>
                <c:ptCount val="9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Алий Л.В.;Султанова Л.М.</c:v>
                </c:pt>
              </c:strCache>
            </c:strRef>
          </c:cat>
          <c:val>
            <c:numRef>
              <c:f>'1 младшая'!$C$2:$C$10</c:f>
              <c:numCache>
                <c:formatCode>General</c:formatCode>
                <c:ptCount val="9"/>
                <c:pt idx="0">
                  <c:v>24</c:v>
                </c:pt>
                <c:pt idx="1">
                  <c:v>24</c:v>
                </c:pt>
                <c:pt idx="2">
                  <c:v>24</c:v>
                </c:pt>
                <c:pt idx="3">
                  <c:v>24</c:v>
                </c:pt>
                <c:pt idx="4">
                  <c:v>24</c:v>
                </c:pt>
                <c:pt idx="5">
                  <c:v>22</c:v>
                </c:pt>
                <c:pt idx="6">
                  <c:v>21</c:v>
                </c:pt>
                <c:pt idx="7">
                  <c:v>22</c:v>
                </c:pt>
                <c:pt idx="8" formatCode="0">
                  <c:v>23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766A-448C-9446-13352923F2E8}"/>
            </c:ext>
          </c:extLst>
        </c:ser>
        <c:ser>
          <c:idx val="1"/>
          <c:order val="1"/>
          <c:tx>
            <c:strRef>
              <c:f>'1 младшая'!$G$1</c:f>
              <c:strCache>
                <c:ptCount val="1"/>
                <c:pt idx="0">
                  <c:v>средняя посещаемость </c:v>
                </c:pt>
              </c:strCache>
            </c:strRef>
          </c:tx>
          <c:spPr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100000" t="100000"/>
              </a:path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 младшая'!$B$2:$B$10</c:f>
              <c:strCache>
                <c:ptCount val="9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Алий Л.В.;Султанова Л.М.</c:v>
                </c:pt>
              </c:strCache>
            </c:strRef>
          </c:cat>
          <c:val>
            <c:numRef>
              <c:f>'1 младшая'!$G$2:$G$10</c:f>
              <c:numCache>
                <c:formatCode>General</c:formatCode>
                <c:ptCount val="9"/>
                <c:pt idx="0">
                  <c:v>11</c:v>
                </c:pt>
                <c:pt idx="1">
                  <c:v>15</c:v>
                </c:pt>
                <c:pt idx="2">
                  <c:v>15</c:v>
                </c:pt>
                <c:pt idx="3">
                  <c:v>10</c:v>
                </c:pt>
                <c:pt idx="4" formatCode="0">
                  <c:v>15</c:v>
                </c:pt>
                <c:pt idx="5" formatCode="0">
                  <c:v>14</c:v>
                </c:pt>
                <c:pt idx="6" formatCode="0">
                  <c:v>12</c:v>
                </c:pt>
                <c:pt idx="7">
                  <c:v>15</c:v>
                </c:pt>
                <c:pt idx="8" formatCode="0.0">
                  <c:v>13.375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766A-448C-9446-13352923F2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5123200"/>
        <c:axId val="145129856"/>
        <c:axId val="0"/>
      </c:bar3DChart>
      <c:catAx>
        <c:axId val="145123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1560000"/>
          <a:lstStyle/>
          <a:p>
            <a:pPr>
              <a:defRPr/>
            </a:pPr>
            <a:endParaRPr lang="ru-RU"/>
          </a:p>
        </c:txPr>
        <c:crossAx val="145129856"/>
        <c:crosses val="autoZero"/>
        <c:auto val="1"/>
        <c:lblAlgn val="ctr"/>
        <c:lblOffset val="100"/>
        <c:noMultiLvlLbl val="0"/>
      </c:catAx>
      <c:valAx>
        <c:axId val="145129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5123200"/>
        <c:crosses val="autoZero"/>
        <c:crossBetween val="between"/>
      </c:valAx>
      <c:spPr>
        <a:noFill/>
      </c:spPr>
    </c:plotArea>
    <c:legend>
      <c:legendPos val="t"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5/21/2023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5/21/2023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5/21/2023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densad86.ucoz.ne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densad86.ucoz.net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29582" y="401204"/>
            <a:ext cx="7766936" cy="1646302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образовательное учреждение города Нижневартовска детский сад № 37  «Дружная семейка»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664424" y="633264"/>
            <a:ext cx="1571467" cy="1742624"/>
            <a:chOff x="1857355" y="2000249"/>
            <a:chExt cx="1571467" cy="1742624"/>
          </a:xfrm>
        </p:grpSpPr>
        <p:pic>
          <p:nvPicPr>
            <p:cNvPr id="7" name="Picture 16" descr="C:\Users\mediki\Desktop\логотип37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7493" y="2000249"/>
              <a:ext cx="1571329" cy="1329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12"/>
            <p:cNvGrpSpPr>
              <a:grpSpLocks/>
            </p:cNvGrpSpPr>
            <p:nvPr/>
          </p:nvGrpSpPr>
          <p:grpSpPr bwMode="auto">
            <a:xfrm>
              <a:off x="1857355" y="2000249"/>
              <a:ext cx="1571467" cy="1742624"/>
              <a:chOff x="2473" y="5454"/>
              <a:chExt cx="2937" cy="4985"/>
            </a:xfrm>
          </p:grpSpPr>
          <p:sp>
            <p:nvSpPr>
              <p:cNvPr id="9" name="WordArt 1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5454"/>
                <a:ext cx="2937" cy="3055"/>
              </a:xfrm>
              <a:prstGeom prst="rect">
                <a:avLst/>
              </a:prstGeom>
            </p:spPr>
            <p:txBody>
              <a:bodyPr spcFirstLastPara="1" wrap="none" numCol="1" fromWordArt="1">
                <a:prstTxWarp prst="textArchUp">
                  <a:avLst>
                    <a:gd name="adj" fmla="val 9341556"/>
                  </a:avLst>
                </a:prstTxWarp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ru-RU" sz="3200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"Дружная семейка"</a:t>
                </a:r>
              </a:p>
            </p:txBody>
          </p:sp>
          <p:sp>
            <p:nvSpPr>
              <p:cNvPr id="10" name="WordArt 1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8724"/>
                <a:ext cx="2937" cy="1715"/>
              </a:xfrm>
              <a:prstGeom prst="rect">
                <a:avLst/>
              </a:prstGeom>
            </p:spPr>
            <p:txBody>
              <a:bodyPr wrap="none" numCol="1" fromWordArt="1">
                <a:prstTxWarp prst="textCanDown">
                  <a:avLst>
                    <a:gd name="adj" fmla="val 24088"/>
                  </a:avLst>
                </a:prstTxWarp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ru-RU" sz="3200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МАДОУ ДС №37</a:t>
                </a:r>
              </a:p>
              <a:p>
                <a:pPr algn="ctr"/>
                <a:r>
                  <a:rPr lang="ru-RU" sz="3200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г.Нижневартовск</a:t>
                </a: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2595282" y="2689412"/>
            <a:ext cx="781274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Отчет о деятельности 1 ранняя группа №2 за 2022-2023 учебный год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Воспитатели: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Алий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Л.В.  </a:t>
            </a: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 Султанова Л.М..</a:t>
            </a:r>
          </a:p>
        </p:txBody>
      </p:sp>
    </p:spTree>
    <p:extLst>
      <p:ext uri="{BB962C8B-B14F-4D97-AF65-F5344CB8AC3E}">
        <p14:creationId xmlns:p14="http://schemas.microsoft.com/office/powerpoint/2010/main" val="38278504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2609" y="999245"/>
            <a:ext cx="10098157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Перспективы развития педагогов</a:t>
            </a:r>
          </a:p>
          <a:p>
            <a:r>
              <a:rPr lang="ru-RU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Продолжать работать над темой по самообразованию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Повысить профессиональную компетенцию через КПК, РМЦ и ММО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Обобщать свои опыты на сайтах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2"/>
              </a:rPr>
              <a:t>http://densad86.ucoz.net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https://nsportal.ru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Продолжать работу над краткосрочными проектами согласно программе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В работе с родителями планируем более широкое вовлечение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родительской общественности в жизнь детского сада через  участие в конкурсных мероприятиях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Изучить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аппробировать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новые технологии для сохранения и укрепления здоровья воспитанников</a:t>
            </a:r>
          </a:p>
        </p:txBody>
      </p:sp>
    </p:spTree>
    <p:extLst>
      <p:ext uri="{BB962C8B-B14F-4D97-AF65-F5344CB8AC3E}">
        <p14:creationId xmlns:p14="http://schemas.microsoft.com/office/powerpoint/2010/main" val="2608388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6312" y="1270660"/>
            <a:ext cx="50733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Сведение о группе:</a:t>
            </a:r>
            <a:endParaRPr lang="ru-RU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62318" y="2621478"/>
            <a:ext cx="63873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общее количество – 25 детей: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мальчиков – 9; 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девочек – 16 .</a:t>
            </a:r>
          </a:p>
        </p:txBody>
      </p:sp>
    </p:spTree>
    <p:extLst>
      <p:ext uri="{BB962C8B-B14F-4D97-AF65-F5344CB8AC3E}">
        <p14:creationId xmlns:p14="http://schemas.microsoft.com/office/powerpoint/2010/main" val="1237660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0987" y="391886"/>
            <a:ext cx="11376213" cy="6008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благоприятных условий для полноценного проживания ребёнком дошкольного  детства, формирование основ базовой культуры личности.</a:t>
            </a:r>
            <a:endParaRPr lang="ru-RU" sz="2400" b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1.Продолжать укреплять и сохранять здоровье детей.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2.Воспитывать культурно-гигиенические навыки и навыки самообслуживание.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Создание условий для поисково-практической активности и сенсорного развития.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создание благоприятных условий развития детей в соответствии с их возрастными и индивидуальными особенностями и склонностями развития способностей и творческого потенциала каждого ребёнка как субъекта отношений с самим собой,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 Объединение обучения и воспитания в целостный образовательный процесс на основе духовно-нравственных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социо-культурных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ценностей и принятых в обществе правил и норм поведения в интересах человека, семьи, общества;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6. Содействие развитию исследовательской деятельности, расширению кругозора на базе ближайшего окружения.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7. Развитие речи как средства коммуникации для выражения своих желаний и чувств.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8. Содействие пробуждению эмоциональной отзывчивости к эстетической стороне окружающей действительности: развитие зрительного и слухового восприятия.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120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6962" y="551329"/>
            <a:ext cx="87096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Показатель посещаемости, </a:t>
            </a: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заболеваемости и индекс здоровья 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/>
          <p:nvPr/>
        </p:nvGraphicFramePr>
        <p:xfrm>
          <a:off x="510988" y="1949825"/>
          <a:ext cx="5540188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/>
          <p:nvPr/>
        </p:nvGraphicFramePr>
        <p:xfrm>
          <a:off x="5889813" y="2020682"/>
          <a:ext cx="6118412" cy="3801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235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Уровень овладения воспитанниками необходимыми навыками и умениями по основным образовательным областям в соответствии с требованиями ФГОС ДО</a:t>
            </a:r>
            <a:endParaRPr lang="ru-RU" sz="2400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1953" y="2528047"/>
            <a:ext cx="4078557" cy="38055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2278" y="2568307"/>
            <a:ext cx="4050893" cy="38164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774574" y="2097741"/>
            <a:ext cx="16898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altLang="ru-RU" dirty="0"/>
              <a:t>Начало года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249954" y="2111188"/>
            <a:ext cx="1409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altLang="ru-RU" dirty="0"/>
              <a:t>Конец года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6063" y="629392"/>
            <a:ext cx="72439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Участие воспитанников в смотрах, выставках, конкурсах, соревнованиях различного уровня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0991" y="2551837"/>
            <a:ext cx="90777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Конкурс поделок из природного материала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«Золотая осень»,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«Новогодняя игрушка»,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Городской конкурс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«Маленькая зима»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Выставка рисунков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«Я люблю свою маму»,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Конкурсы рисунков и поделок по ПДД и ПБ</a:t>
            </a:r>
          </a:p>
        </p:txBody>
      </p:sp>
    </p:spTree>
    <p:extLst>
      <p:ext uri="{BB962C8B-B14F-4D97-AF65-F5344CB8AC3E}">
        <p14:creationId xmlns:p14="http://schemas.microsoft.com/office/powerpoint/2010/main" val="4209844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635" y="360218"/>
            <a:ext cx="10342530" cy="969818"/>
          </a:xfrm>
        </p:spPr>
        <p:txBody>
          <a:bodyPr>
            <a:normAutofit fontScale="90000"/>
          </a:bodyPr>
          <a:lstStyle/>
          <a:p>
            <a:pPr algn="r">
              <a:tabLst>
                <a:tab pos="2695575" algn="l"/>
                <a:tab pos="3681413" algn="l"/>
                <a:tab pos="3763963" algn="l"/>
              </a:tabLst>
            </a:pP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о воспитателях группы: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70456" y="2683104"/>
            <a:ext cx="4184035" cy="3880772"/>
          </a:xfrm>
        </p:spPr>
        <p:txBody>
          <a:bodyPr/>
          <a:lstStyle/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97541" y="1519519"/>
            <a:ext cx="11483788" cy="5027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Алий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Любовь Васильевна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первая квалификационная категория, стаж работы – более 20 лет.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самообразования: «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средство формирования развития речи детей»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Интернет-сайт: 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https://nsportal.ru/aliib69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Султанова Лилия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Маганавиевна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высшая квалификационная категория, стаж работы –более 15лет.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Тема самообразования: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«Игра как средство общения дошкольников»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Интернет-сайт: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https://nsportal.ru/sultanova-liliya-maganavievna</a:t>
            </a:r>
            <a:endParaRPr lang="ru-RU" altLang="ru-RU" sz="3600" dirty="0">
              <a:solidFill>
                <a:srgbClr val="000000"/>
              </a:solidFill>
              <a:latin typeface="Calibri" pitchFamily="34" charset="0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Методическая деятельность (ММО)- Тема: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«Развитие творческих способностей у детей дошкольного возраста через нетрадиционные техники рисования»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4080319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259"/>
            <a:ext cx="10972800" cy="98163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мероприятий, обеспечивающих взаимодействие с родителями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776" y="1048871"/>
            <a:ext cx="1162722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Проведены 3 родительских собрания: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«Давайте познакомимся» , «Развитие речи в младенческом возрасте», «Чему мы научились за год»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Консультации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: «Крупная польза мелкой моторики рук»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«Мяч-полезная игрушка для развития ребёнка»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Возрастные особенности детей 1,5-3х лет»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Памятки по ОБЖ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Буклет «Познавательные опыты для детей»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• «Отношение родителей к воспитанию патриотических чувств дошкольников»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• «Роль семьи в воспитании у детей любви к Родине»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Участие родителей в выставках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Дары осени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Новогодние поделки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Фотовыставка «Мой папа-самый лучший»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Поделки на конкурс «Маленькая Зима»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Вставка военной техники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8 Марта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протяжении всего учебного года проводилась планомерная работа с родителями. Периодически обновлялась информация в родительском уголке. Проводились родительские собрания. Родители принимали участие в совместных праздниках, проектной деятельности, обустройстве участков, оформлении групп к праздникам.</a:t>
            </a:r>
          </a:p>
        </p:txBody>
      </p:sp>
    </p:spTree>
    <p:extLst>
      <p:ext uri="{BB962C8B-B14F-4D97-AF65-F5344CB8AC3E}">
        <p14:creationId xmlns:p14="http://schemas.microsoft.com/office/powerpoint/2010/main" val="805751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493" y="1"/>
            <a:ext cx="1173772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Перспективы развития группы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работать над улучшением здоровья детей и снижением детской заболеваемости, через подвижные игры и упражнения на развитие двигательной активности детей и продолжая проводить весь комплекс профилактических мер, используя нетрадиционное физкультурное оборудование; регулярное использование современных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технологий;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развивать мелкую моторику рук через шнуровку, лепку, аппликацию, пальчиковые игры;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• вовлекать родителей в воспитательно-образовательный процесс – составление проектов, участие в выставках совместных работ, в мероприятиях группы и детского сада;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составить комплекс занятий для кружка «Цветные ладошки» детей 3-4 лет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• подготовить предметно-развивающую среду;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подобрать материал по разделам программы для работы с интерактивной доской для детей 3-4 лет;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составить каталог игр по развитию речи детей младшего возраста;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способствовать организации участия детей в конкурсах различного уровня: муниципальных, всероссийских, международных.</a:t>
            </a:r>
          </a:p>
        </p:txBody>
      </p:sp>
    </p:spTree>
    <p:extLst>
      <p:ext uri="{BB962C8B-B14F-4D97-AF65-F5344CB8AC3E}">
        <p14:creationId xmlns:p14="http://schemas.microsoft.com/office/powerpoint/2010/main" val="10307146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203</TotalTime>
  <Words>797</Words>
  <Application>Microsoft Office PowerPoint</Application>
  <PresentationFormat>Широкоэкранный</PresentationFormat>
  <Paragraphs>86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Candara</vt:lpstr>
      <vt:lpstr>Symbol</vt:lpstr>
      <vt:lpstr>Times New Roman</vt:lpstr>
      <vt:lpstr>Wingdings 2</vt:lpstr>
      <vt:lpstr>Волна</vt:lpstr>
      <vt:lpstr>Муниципальное автономное образовательное учреждение города Нижневартовска детский сад № 37  «Дружная семейка»  </vt:lpstr>
      <vt:lpstr>Презентация PowerPoint</vt:lpstr>
      <vt:lpstr>Презентация PowerPoint</vt:lpstr>
      <vt:lpstr>Презентация PowerPoint</vt:lpstr>
      <vt:lpstr>Уровень овладения воспитанниками необходимыми навыками и умениями по основным образовательным областям в соответствии с требованиями ФГОС ДО</vt:lpstr>
      <vt:lpstr>Презентация PowerPoint</vt:lpstr>
      <vt:lpstr>  Информация о воспитателях группы:   </vt:lpstr>
      <vt:lpstr>Реализация мероприятий, обеспечивающих взаимодействие с родителями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образовательное учреждение города Нижневартовска детский сад № 37  «Дружная семейка»</dc:title>
  <dc:creator>RePack by Diakov</dc:creator>
  <cp:lastModifiedBy>Vasea Denis</cp:lastModifiedBy>
  <cp:revision>24</cp:revision>
  <dcterms:created xsi:type="dcterms:W3CDTF">2018-05-09T16:01:00Z</dcterms:created>
  <dcterms:modified xsi:type="dcterms:W3CDTF">2023-05-21T16:25:22Z</dcterms:modified>
</cp:coreProperties>
</file>