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7" r:id="rId10"/>
    <p:sldId id="268" r:id="rId11"/>
    <p:sldId id="270" r:id="rId12"/>
    <p:sldId id="271" r:id="rId13"/>
    <p:sldId id="262" r:id="rId14"/>
    <p:sldId id="263" r:id="rId15"/>
    <p:sldId id="272" r:id="rId16"/>
    <p:sldId id="273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CD9DA2-4D10-4B08-8242-C42D6709FFA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2A94D4D-654B-4FEF-B4B5-BBCD9438835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92696"/>
            <a:ext cx="7772400" cy="150876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 Black" pitchFamily="34" charset="0"/>
              </a:rPr>
              <a:t>Дисциплина труда </a:t>
            </a:r>
            <a:endParaRPr lang="ru-RU" sz="4800" b="1" i="1" dirty="0">
              <a:solidFill>
                <a:schemeClr val="accent4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672" y="2132856"/>
            <a:ext cx="8676456" cy="1872208"/>
          </a:xfrm>
        </p:spPr>
        <p:txBody>
          <a:bodyPr/>
          <a:lstStyle/>
          <a:p>
            <a:r>
              <a:rPr lang="ru-RU" sz="3600" dirty="0" smtClean="0"/>
              <a:t>Тяжесть </a:t>
            </a:r>
            <a:r>
              <a:rPr lang="ru-RU" sz="3600" dirty="0"/>
              <a:t>дисциплинарного </a:t>
            </a:r>
            <a:r>
              <a:rPr lang="ru-RU" sz="3600" dirty="0" smtClean="0"/>
              <a:t>проступка</a:t>
            </a:r>
          </a:p>
          <a:p>
            <a:pPr marL="6858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(влияет на вид взыскания)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21345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772400" cy="612068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3200" dirty="0"/>
              <a:t>- Приказ руководителя предприятия о наложении     дисциплинарного взыскания  (под роспись работника)</a:t>
            </a:r>
          </a:p>
          <a:p>
            <a:pPr marL="68580" indent="0" algn="ctr">
              <a:buNone/>
            </a:pPr>
            <a:r>
              <a:rPr lang="ru-RU" sz="3200" dirty="0"/>
              <a:t>Приказ работодателя о применении дисциплинарного взыскания объявляется работнику под роспись в течение 3 рабочих дней со дня его издания, не считая времени отсутствия его на работе</a:t>
            </a:r>
          </a:p>
          <a:p>
            <a:pPr marL="68580" indent="0" algn="ctr">
              <a:buNone/>
            </a:pPr>
            <a:r>
              <a:rPr lang="ru-RU" sz="3200" dirty="0"/>
              <a:t>Если работник отказывается ознакомиться с приказом под роспись, то составляется соответствующий акт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511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069376"/>
          </a:xfrm>
        </p:spPr>
        <p:txBody>
          <a:bodyPr/>
          <a:lstStyle/>
          <a:p>
            <a:pPr algn="ctr"/>
            <a:r>
              <a:rPr lang="ru-RU" sz="3600" dirty="0" smtClean="0"/>
              <a:t>Сроки </a:t>
            </a:r>
            <a:r>
              <a:rPr lang="ru-RU" sz="3600" dirty="0"/>
              <a:t>применения взыскания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725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Сроки применения взысканий</a:t>
            </a:r>
            <a:endParaRPr lang="ru-RU" dirty="0"/>
          </a:p>
        </p:txBody>
      </p:sp>
      <p:pic>
        <p:nvPicPr>
          <p:cNvPr id="4" name="Содержимое 3" descr="calendari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3857652" cy="4786346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1500174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/>
              <a:t>Дисциплинарное взыскание применяется не позднее одного месяца со дня обнаружения проступка и не позднее шести месяцев со дня совершения проступка.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748464" cy="914400"/>
          </a:xfrm>
        </p:spPr>
        <p:txBody>
          <a:bodyPr/>
          <a:lstStyle/>
          <a:p>
            <a:r>
              <a:rPr lang="ru-RU" dirty="0" smtClean="0"/>
              <a:t>Снятие дисциплинарного взыскания</a:t>
            </a:r>
            <a:endParaRPr lang="ru-RU" dirty="0"/>
          </a:p>
        </p:txBody>
      </p:sp>
      <p:pic>
        <p:nvPicPr>
          <p:cNvPr id="4" name="Содержимое 3" descr="clo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208" y="1772816"/>
            <a:ext cx="4543136" cy="4035312"/>
          </a:xfrm>
        </p:spPr>
      </p:pic>
      <p:sp>
        <p:nvSpPr>
          <p:cNvPr id="5" name="Прямоугольник 4"/>
          <p:cNvSpPr/>
          <p:nvPr/>
        </p:nvSpPr>
        <p:spPr>
          <a:xfrm>
            <a:off x="5076056" y="1132424"/>
            <a:ext cx="39274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Если в течении года со дня применения дисциплинарного взыскания работник не будет подвергнут новому дисциплинарному взысканию , то считается, что он не имеет дисциплинарного взыскания.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8640"/>
            <a:ext cx="8388424" cy="648072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3600" dirty="0" smtClean="0"/>
              <a:t>Акт работодателя о наложении дисциплинарного взыскания не может быть издан в период:</a:t>
            </a:r>
          </a:p>
          <a:p>
            <a:pPr lvl="2"/>
            <a:r>
              <a:rPr lang="ru-RU" sz="4000" dirty="0" smtClean="0"/>
              <a:t>Временной нетрудоспособности работника</a:t>
            </a:r>
          </a:p>
          <a:p>
            <a:pPr lvl="2"/>
            <a:r>
              <a:rPr lang="ru-RU" sz="4000" dirty="0" smtClean="0"/>
              <a:t>Нахождения работника в отпуске</a:t>
            </a:r>
          </a:p>
          <a:p>
            <a:pPr lvl="2"/>
            <a:r>
              <a:rPr lang="ru-RU" sz="4000" dirty="0" smtClean="0"/>
              <a:t>Нахождения работника в командировке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1744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772400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Дисциплинарное взыскание может быть обжаловано работником в государственную инспекцию труда или органы по рассмотрению индивидуальных трудовых споров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650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432" y="188640"/>
            <a:ext cx="7772400" cy="914400"/>
          </a:xfrm>
        </p:spPr>
        <p:txBody>
          <a:bodyPr/>
          <a:lstStyle/>
          <a:p>
            <a:r>
              <a:rPr lang="ru-RU" dirty="0" smtClean="0"/>
              <a:t>          Запомни!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03040"/>
            <a:ext cx="8075240" cy="5252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- За каждый дисциплинарный проступок применяется только одно дисциплинарное  взыскание.       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  - Дисциплинарные взыскания в трудовую книжку не вносятся.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72400" cy="914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Понятие дисциплина труда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msl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268760"/>
            <a:ext cx="2714644" cy="3901176"/>
          </a:xfrm>
        </p:spPr>
      </p:pic>
      <p:sp>
        <p:nvSpPr>
          <p:cNvPr id="6" name="Прямоугольник 5"/>
          <p:cNvSpPr/>
          <p:nvPr/>
        </p:nvSpPr>
        <p:spPr>
          <a:xfrm>
            <a:off x="3403274" y="1665076"/>
            <a:ext cx="550072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Дисциплина труда- обязательное для всех работников  подчинение правилам поведения, определенным в соответствии с  Трудовым Кодексом, коллективным договором, трудовым договором.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76672"/>
            <a:ext cx="7772400" cy="6192688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ru-RU" dirty="0" smtClean="0"/>
              <a:t>Обеспечение дисциплины труда  - это процесс двухсторонний, в котором учувствуют работник и работодатель.</a:t>
            </a:r>
          </a:p>
          <a:p>
            <a:pPr marL="68580" indent="0">
              <a:buNone/>
            </a:pPr>
            <a:endParaRPr lang="ru-RU" dirty="0" smtClean="0"/>
          </a:p>
          <a:p>
            <a:r>
              <a:rPr lang="ru-RU" b="1" dirty="0" smtClean="0"/>
              <a:t>Работник</a:t>
            </a:r>
            <a:r>
              <a:rPr lang="ru-RU" dirty="0" smtClean="0"/>
              <a:t> обязан трудиться честно, добросовестно, соблюдать дисциплину труда</a:t>
            </a:r>
          </a:p>
          <a:p>
            <a:pPr marL="68580" indent="0">
              <a:buNone/>
            </a:pPr>
            <a:endParaRPr lang="ru-RU" dirty="0" smtClean="0"/>
          </a:p>
          <a:p>
            <a:r>
              <a:rPr lang="ru-RU" b="1" dirty="0" smtClean="0"/>
              <a:t>Работодатель </a:t>
            </a:r>
            <a:r>
              <a:rPr lang="ru-RU" dirty="0" smtClean="0"/>
              <a:t>обязан организовать труд работников, соблюдать законодательство о труде, правила охраны труда, внимательно относиться к нуждам работников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4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72400" cy="4572000"/>
          </a:xfrm>
        </p:spPr>
        <p:txBody>
          <a:bodyPr>
            <a:normAutofit/>
          </a:bodyPr>
          <a:lstStyle/>
          <a:p>
            <a:pPr marL="68580" indent="0" algn="ctr">
              <a:lnSpc>
                <a:spcPct val="150000"/>
              </a:lnSpc>
              <a:buNone/>
            </a:pPr>
            <a:r>
              <a:rPr lang="ru-RU" sz="3200" dirty="0" smtClean="0"/>
              <a:t>Но бывают случаи, когда работодатель или работник нарушают дисциплину труда, т.е. совершают дисциплинарный проступок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07147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Дисциплинарный проступок</a:t>
            </a:r>
            <a:endParaRPr lang="ru-RU" dirty="0"/>
          </a:p>
        </p:txBody>
      </p:sp>
      <p:pic>
        <p:nvPicPr>
          <p:cNvPr id="7" name="Содержимое 6" descr="opozdanie-na-rabotu-5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3717032"/>
            <a:ext cx="3240360" cy="2800150"/>
          </a:xfrm>
        </p:spPr>
      </p:pic>
      <p:sp>
        <p:nvSpPr>
          <p:cNvPr id="8" name="Прямоугольник 7"/>
          <p:cNvSpPr/>
          <p:nvPr/>
        </p:nvSpPr>
        <p:spPr>
          <a:xfrm>
            <a:off x="552732" y="908720"/>
            <a:ext cx="85912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Дисциплинарный проступок-    </a:t>
            </a:r>
          </a:p>
          <a:p>
            <a:r>
              <a:rPr lang="ru-RU" sz="3200" dirty="0" smtClean="0"/>
              <a:t>противоправное виновное  нарушение трудовой дисциплины работником, за которое предусмотрена ответственность в установленном порядке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232"/>
            <a:ext cx="8748464" cy="1408544"/>
          </a:xfrm>
        </p:spPr>
        <p:txBody>
          <a:bodyPr/>
          <a:lstStyle/>
          <a:p>
            <a:r>
              <a:rPr lang="ru-RU" dirty="0" smtClean="0"/>
              <a:t>       Дисциплинарная           </a:t>
            </a:r>
            <a:br>
              <a:rPr lang="ru-RU" dirty="0" smtClean="0"/>
            </a:br>
            <a:r>
              <a:rPr lang="ru-RU" dirty="0" smtClean="0"/>
              <a:t>       ответственность</a:t>
            </a:r>
            <a:endParaRPr lang="ru-RU" dirty="0"/>
          </a:p>
        </p:txBody>
      </p:sp>
      <p:pic>
        <p:nvPicPr>
          <p:cNvPr id="4" name="Содержимое 3" descr="123395_143187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775088"/>
            <a:ext cx="2160240" cy="3731323"/>
          </a:xfrm>
        </p:spPr>
      </p:pic>
      <p:sp>
        <p:nvSpPr>
          <p:cNvPr id="5" name="Прямоугольник 4"/>
          <p:cNvSpPr/>
          <p:nvPr/>
        </p:nvSpPr>
        <p:spPr>
          <a:xfrm>
            <a:off x="2915816" y="1772816"/>
            <a:ext cx="5575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Дисциплинарная ответственность- это наложение на работника дисциплинарных взысканий.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564"/>
            <a:ext cx="8892480" cy="914400"/>
          </a:xfrm>
        </p:spPr>
        <p:txBody>
          <a:bodyPr/>
          <a:lstStyle/>
          <a:p>
            <a:pPr algn="ctr"/>
            <a:r>
              <a:rPr lang="ru-RU" dirty="0" smtClean="0"/>
              <a:t>Виды дисциплинарных взысканий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090234"/>
            <a:ext cx="6072230" cy="71438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Виды дисциплинарных взыскани</a:t>
            </a:r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28728" y="3929066"/>
            <a:ext cx="1928826" cy="1000132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Замечание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3857620" y="4857760"/>
            <a:ext cx="1843094" cy="98583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Выговор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6357950" y="4000504"/>
            <a:ext cx="2214578" cy="1000132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вольнение</a:t>
            </a:r>
            <a:endParaRPr lang="ru-RU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481657" y="1876052"/>
            <a:ext cx="108203" cy="3124584"/>
          </a:xfrm>
          <a:prstGeom prst="straightConnector1">
            <a:avLst/>
          </a:prstGeom>
          <a:ln w="635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  <a:endCxn id="5" idx="0"/>
          </p:cNvCxnSpPr>
          <p:nvPr/>
        </p:nvCxnSpPr>
        <p:spPr>
          <a:xfrm flipH="1">
            <a:off x="2393141" y="1804614"/>
            <a:ext cx="2071702" cy="2124452"/>
          </a:xfrm>
          <a:prstGeom prst="straightConnector1">
            <a:avLst/>
          </a:prstGeom>
          <a:ln w="63500">
            <a:solidFill>
              <a:schemeClr val="tx2">
                <a:lumMod val="75000"/>
              </a:schemeClr>
            </a:solidFill>
            <a:tailEnd type="arrow"/>
          </a:ln>
          <a:effectLst>
            <a:outerShdw sx="1000" sy="1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>
            <a:off x="4464843" y="1804614"/>
            <a:ext cx="2843461" cy="2210186"/>
          </a:xfrm>
          <a:prstGeom prst="straightConnector1">
            <a:avLst/>
          </a:prstGeom>
          <a:ln w="63500">
            <a:solidFill>
              <a:schemeClr val="tx2">
                <a:lumMod val="75000"/>
              </a:schemeClr>
            </a:solidFill>
            <a:tailEnd type="arrow"/>
          </a:ln>
          <a:effectLst>
            <a:outerShdw dist="50800" sx="1000" sy="1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1808" y="21000"/>
            <a:ext cx="6779096" cy="1368152"/>
          </a:xfrm>
        </p:spPr>
        <p:txBody>
          <a:bodyPr/>
          <a:lstStyle/>
          <a:p>
            <a:r>
              <a:rPr lang="ru-RU" dirty="0" smtClean="0"/>
              <a:t>Порядок применения  дисциплинарных взысканий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487048"/>
            <a:ext cx="8280920" cy="3119968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ru-RU" sz="4000" dirty="0" smtClean="0"/>
              <a:t>    - Докладная </a:t>
            </a:r>
          </a:p>
          <a:p>
            <a:pPr marL="68580" indent="0" algn="ctr">
              <a:buNone/>
            </a:pPr>
            <a:r>
              <a:rPr lang="ru-RU" sz="4000" dirty="0" smtClean="0"/>
              <a:t>от непосредственного начальника на имя    руководителя предприятия</a:t>
            </a:r>
          </a:p>
          <a:p>
            <a:pPr marL="68580" indent="0" algn="ctr">
              <a:buNone/>
            </a:pPr>
            <a:endParaRPr lang="ru-RU" sz="4000" dirty="0" smtClean="0"/>
          </a:p>
        </p:txBody>
      </p:sp>
      <p:sp>
        <p:nvSpPr>
          <p:cNvPr id="5" name="Стрелка вправо 4"/>
          <p:cNvSpPr/>
          <p:nvPr/>
        </p:nvSpPr>
        <p:spPr>
          <a:xfrm rot="2163374">
            <a:off x="221216" y="731034"/>
            <a:ext cx="2504194" cy="1127000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Дисциплинарный проступок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568952" cy="4572000"/>
          </a:xfrm>
        </p:spPr>
        <p:txBody>
          <a:bodyPr/>
          <a:lstStyle/>
          <a:p>
            <a:pPr marL="68580" indent="0" algn="ctr">
              <a:buNone/>
            </a:pPr>
            <a:r>
              <a:rPr lang="ru-RU" sz="3200" dirty="0"/>
              <a:t> </a:t>
            </a:r>
            <a:r>
              <a:rPr lang="ru-RU" sz="3600" dirty="0"/>
              <a:t>- Письменное объяснение от нарушителя</a:t>
            </a:r>
          </a:p>
          <a:p>
            <a:pPr marL="68580" indent="0" algn="ctr">
              <a:buNone/>
            </a:pPr>
            <a:r>
              <a:rPr lang="ru-RU" sz="3600" dirty="0"/>
              <a:t>Отказ работника дать объяснение не является препятствием для применения дисциплинарного </a:t>
            </a:r>
            <a:r>
              <a:rPr lang="ru-RU" sz="3600" dirty="0" smtClean="0"/>
              <a:t>взыскания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28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88</TotalTime>
  <Words>347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Consolas</vt:lpstr>
      <vt:lpstr>Corbel</vt:lpstr>
      <vt:lpstr>Wingdings</vt:lpstr>
      <vt:lpstr>Wingdings 2</vt:lpstr>
      <vt:lpstr>Wingdings 3</vt:lpstr>
      <vt:lpstr>Метро</vt:lpstr>
      <vt:lpstr>Презентация PowerPoint</vt:lpstr>
      <vt:lpstr>Понятие дисциплина труда</vt:lpstr>
      <vt:lpstr>Презентация PowerPoint</vt:lpstr>
      <vt:lpstr>Презентация PowerPoint</vt:lpstr>
      <vt:lpstr>Дисциплинарный проступок</vt:lpstr>
      <vt:lpstr>       Дисциплинарная                   ответственность</vt:lpstr>
      <vt:lpstr>Виды дисциплинарных взысканий</vt:lpstr>
      <vt:lpstr>Порядок применения  дисциплинарных взысканий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Сроки применения взысканий</vt:lpstr>
      <vt:lpstr>Снятие дисциплинарного взыскания</vt:lpstr>
      <vt:lpstr>Презентация PowerPoint</vt:lpstr>
      <vt:lpstr>Презентация PowerPoint</vt:lpstr>
      <vt:lpstr>          Запомни!</vt:lpstr>
    </vt:vector>
  </TitlesOfParts>
  <Company>Функциональность ограничена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Демонстрационно-бесплатная версия</dc:creator>
  <cp:lastModifiedBy>Admin</cp:lastModifiedBy>
  <cp:revision>11</cp:revision>
  <dcterms:created xsi:type="dcterms:W3CDTF">2012-05-07T16:01:06Z</dcterms:created>
  <dcterms:modified xsi:type="dcterms:W3CDTF">2016-11-10T12:08:49Z</dcterms:modified>
</cp:coreProperties>
</file>