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3" r:id="rId9"/>
    <p:sldId id="264" r:id="rId10"/>
    <p:sldId id="265" r:id="rId11"/>
    <p:sldId id="266" r:id="rId12"/>
    <p:sldId id="267" r:id="rId13"/>
    <p:sldId id="268" r:id="rId14"/>
    <p:sldId id="277" r:id="rId15"/>
    <p:sldId id="278" r:id="rId16"/>
    <p:sldId id="279" r:id="rId17"/>
    <p:sldId id="276" r:id="rId18"/>
    <p:sldId id="281" r:id="rId19"/>
    <p:sldId id="282" r:id="rId20"/>
    <p:sldId id="271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2400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A2A41-2F82-4CC7-97C6-CE801C71120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3E03E-3014-44CA-839C-1B33B5794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226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3E03E-3014-44CA-839C-1B33B5794FF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91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microsoft.com/office/2007/relationships/hdphoto" Target="../media/hdphoto1.wdp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012" y="0"/>
            <a:ext cx="9156012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8737" y="5661248"/>
            <a:ext cx="6400800" cy="117360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600" b="1" dirty="0" smtClean="0">
                <a:solidFill>
                  <a:schemeClr val="tx1"/>
                </a:solidFill>
                <a:latin typeface="+mj-lt"/>
              </a:rPr>
              <a:t>Авторы проекта 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+mj-lt"/>
              </a:rPr>
              <a:t>воспитатели МБДОУ г. Иркутска детского сада № 63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+mj-lt"/>
              </a:rPr>
              <a:t>Ковалева Л.А.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+mj-lt"/>
              </a:rPr>
              <a:t>Мамедова Е В</a:t>
            </a:r>
            <a:r>
              <a:rPr lang="ru-RU" sz="1800" dirty="0" smtClean="0">
                <a:solidFill>
                  <a:schemeClr val="tx1"/>
                </a:solidFill>
                <a:latin typeface="+mj-lt"/>
              </a:rPr>
              <a:t>.</a:t>
            </a:r>
            <a:endParaRPr lang="ru-RU"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AutoShape 2" descr="https://top-fon.com/uploads/posts/2023-01/1674647252_top-fon-com-p-fon-dlya-prezentatsii-knigi-o-voine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47252_top-fon-com-p-fon-dlya-prezentatsii-knigi-o-voine-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760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920880" cy="1143000"/>
          </a:xfrm>
        </p:spPr>
        <p:txBody>
          <a:bodyPr>
            <a:normAutofit/>
          </a:bodyPr>
          <a:lstStyle/>
          <a:p>
            <a:pPr lvl="0"/>
            <a:r>
              <a:rPr lang="ru-RU" sz="2800" b="1" i="1" u="sng" dirty="0" smtClean="0"/>
              <a:t>3.Прослушивание </a:t>
            </a:r>
            <a:r>
              <a:rPr lang="ru-RU" sz="2800" b="1" i="1" u="sng" dirty="0"/>
              <a:t>музыкальных произведений:</a:t>
            </a:r>
            <a:endParaRPr lang="ru-RU" sz="28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836712"/>
            <a:ext cx="7488832" cy="52565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«Священная </a:t>
            </a:r>
            <a:r>
              <a:rPr lang="ru-RU" dirty="0"/>
              <a:t>война»,</a:t>
            </a:r>
            <a:br>
              <a:rPr lang="ru-RU" dirty="0"/>
            </a:br>
            <a:r>
              <a:rPr lang="ru-RU" dirty="0"/>
              <a:t>​ «День Победы»,</a:t>
            </a:r>
            <a:br>
              <a:rPr lang="ru-RU" dirty="0"/>
            </a:br>
            <a:r>
              <a:rPr lang="ru-RU" dirty="0"/>
              <a:t>​ марш «Прощание славянки»,</a:t>
            </a:r>
            <a:br>
              <a:rPr lang="ru-RU" dirty="0"/>
            </a:br>
            <a:r>
              <a:rPr lang="ru-RU" dirty="0"/>
              <a:t>​ «В землянке»,</a:t>
            </a:r>
            <a:br>
              <a:rPr lang="ru-RU" dirty="0"/>
            </a:br>
            <a:r>
              <a:rPr lang="ru-RU" dirty="0"/>
              <a:t>​ «Журавли»</a:t>
            </a:r>
            <a:br>
              <a:rPr lang="ru-RU" dirty="0"/>
            </a:br>
            <a:r>
              <a:rPr lang="ru-RU" dirty="0"/>
              <a:t>​ «Темная ночь»</a:t>
            </a:r>
            <a:br>
              <a:rPr lang="ru-RU" dirty="0"/>
            </a:br>
            <a:r>
              <a:rPr lang="ru-RU" dirty="0"/>
              <a:t>​ «Катюша»</a:t>
            </a:r>
            <a:br>
              <a:rPr lang="ru-RU" dirty="0"/>
            </a:br>
            <a:r>
              <a:rPr lang="ru-RU" dirty="0"/>
              <a:t>​ «Смуглянка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dirty="0" smtClean="0"/>
              <a:t>«Пусть всегда будет солнце»</a:t>
            </a:r>
          </a:p>
          <a:p>
            <a:pPr marL="0" indent="0">
              <a:buNone/>
            </a:pPr>
            <a:r>
              <a:rPr lang="ru-RU" sz="5100" b="1" i="1" u="sng" dirty="0"/>
              <a:t>Картины художников.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err="1"/>
              <a:t>И.М.Тоидзе</a:t>
            </a:r>
            <a:r>
              <a:rPr lang="ru-RU" dirty="0"/>
              <a:t> - "Родина-мать зовет!".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err="1"/>
              <a:t>А.А.Дейнека</a:t>
            </a:r>
            <a:r>
              <a:rPr lang="ru-RU" dirty="0"/>
              <a:t> "Оборона Севастополя".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err="1" smtClean="0"/>
              <a:t>С.В.Герасимов</a:t>
            </a:r>
            <a:r>
              <a:rPr lang="ru-RU" dirty="0" smtClean="0"/>
              <a:t>  "Мать </a:t>
            </a:r>
            <a:r>
              <a:rPr lang="ru-RU" dirty="0"/>
              <a:t>партизана".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err="1"/>
              <a:t>Ю.М.Непринцев</a:t>
            </a:r>
            <a:r>
              <a:rPr lang="ru-RU" dirty="0"/>
              <a:t> "Отдых после боя".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err="1"/>
              <a:t>А.И.Лактионов</a:t>
            </a:r>
            <a:r>
              <a:rPr lang="ru-RU" dirty="0"/>
              <a:t> "Письмо с фронта".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err="1"/>
              <a:t>П.А.Кривоногов</a:t>
            </a:r>
            <a:r>
              <a:rPr lang="ru-RU" dirty="0"/>
              <a:t> "Победа".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6" name="Picture 2" descr="https://avatars.mds.yandex.net/i?id=95a406f8e2391d6c71c4e208725e9adcde4d2163-7863844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938" y="1042868"/>
            <a:ext cx="3816424" cy="238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991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19" y="116632"/>
            <a:ext cx="7869560" cy="821913"/>
          </a:xfrm>
        </p:spPr>
        <p:txBody>
          <a:bodyPr>
            <a:normAutofit/>
          </a:bodyPr>
          <a:lstStyle/>
          <a:p>
            <a:pPr lvl="0"/>
            <a:r>
              <a:rPr lang="ru-RU" sz="2800" b="1" i="1" dirty="0" smtClean="0"/>
              <a:t>4. </a:t>
            </a:r>
            <a:r>
              <a:rPr lang="ru-RU" sz="2800" b="1" i="1" u="sng" dirty="0" smtClean="0"/>
              <a:t>Художественное </a:t>
            </a:r>
            <a:r>
              <a:rPr lang="ru-RU" sz="2800" b="1" i="1" u="sng" dirty="0"/>
              <a:t>творчество</a:t>
            </a:r>
            <a:r>
              <a:rPr lang="ru-RU" sz="2800" b="1" i="1" dirty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08720"/>
            <a:ext cx="7653536" cy="4525963"/>
          </a:xfrm>
        </p:spPr>
        <p:txBody>
          <a:bodyPr>
            <a:normAutofit/>
          </a:bodyPr>
          <a:lstStyle/>
          <a:p>
            <a:r>
              <a:rPr lang="ru-RU" sz="2400" dirty="0"/>
              <a:t>Поделка из бумаги «Голубь мира"</a:t>
            </a:r>
          </a:p>
          <a:p>
            <a:r>
              <a:rPr lang="ru-RU" sz="2400" dirty="0"/>
              <a:t>Аппликация (открытка к 9 мая),</a:t>
            </a:r>
          </a:p>
          <a:p>
            <a:r>
              <a:rPr lang="ru-RU" sz="2400" dirty="0"/>
              <a:t>Рисование гуашью « Праздничный салют»</a:t>
            </a:r>
          </a:p>
          <a:p>
            <a:r>
              <a:rPr lang="ru-RU" sz="2400" dirty="0"/>
              <a:t>Раскраски по теме проекта </a:t>
            </a:r>
          </a:p>
        </p:txBody>
      </p:sp>
      <p:pic>
        <p:nvPicPr>
          <p:cNvPr id="6" name="Picture 2" descr="C:\Users\Usser\Downloads\проект 9 мая 2023\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77910" y="2517071"/>
            <a:ext cx="2688144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ser\Downloads\проект 9 мая 2023\рисунки\IMG_20230513_08265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75917" y="323871"/>
            <a:ext cx="1407123" cy="20156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sser\Downloads\проект 9 мая 2023\рисунки\IMG_20230510_22294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0862" y="4216388"/>
            <a:ext cx="2734164" cy="19830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Usser\Downloads\проект 9 мая 2023\рисунки\IMG_20230513_08271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0155" y="2636912"/>
            <a:ext cx="2010707" cy="24342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Usser\Downloads\Танк Победы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7" y="2612613"/>
            <a:ext cx="2230109" cy="1577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970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5. Дидактические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7560840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«Как называется военный…», «Узнай и назови боевую технику ВОВ», «Назови город – герой», «Что лежит у солдата в вещевом мешке</a:t>
            </a:r>
            <a:r>
              <a:rPr lang="ru-RU" dirty="0" smtClean="0"/>
              <a:t>».</a:t>
            </a:r>
          </a:p>
          <a:p>
            <a:pPr marL="0" lvl="0" indent="0">
              <a:buNone/>
            </a:pPr>
            <a:r>
              <a:rPr lang="ru-RU" b="1" i="1" u="sng" dirty="0" smtClean="0"/>
              <a:t>6. Подвижные </a:t>
            </a:r>
          </a:p>
          <a:p>
            <a:pPr marL="0" lvl="0" indent="0">
              <a:buNone/>
            </a:pPr>
            <a:r>
              <a:rPr lang="ru-RU" b="1" i="1" u="sng" dirty="0" smtClean="0"/>
              <a:t>игры-эстафеты</a:t>
            </a:r>
            <a:r>
              <a:rPr lang="ru-RU" b="1" i="1" u="sng" dirty="0"/>
              <a:t/>
            </a:r>
            <a:br>
              <a:rPr lang="ru-RU" b="1" i="1" u="sng" dirty="0"/>
            </a:br>
            <a:endParaRPr lang="ru-RU" b="1" i="1" u="sng" dirty="0"/>
          </a:p>
        </p:txBody>
      </p:sp>
      <p:pic>
        <p:nvPicPr>
          <p:cNvPr id="5" name="Picture 5" descr="F:\победа\IMG_20220512_09282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1872" y="2996952"/>
            <a:ext cx="4131532" cy="302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006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92888" cy="706090"/>
          </a:xfrm>
        </p:spPr>
        <p:txBody>
          <a:bodyPr>
            <a:normAutofit/>
          </a:bodyPr>
          <a:lstStyle/>
          <a:p>
            <a:pPr lvl="0"/>
            <a:r>
              <a:rPr lang="ru-RU" sz="3200" b="1" i="1" u="sng" dirty="0" smtClean="0"/>
              <a:t>7. Выставки: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7704856" cy="4525963"/>
          </a:xfrm>
        </p:spPr>
        <p:txBody>
          <a:bodyPr>
            <a:normAutofit fontScale="32500" lnSpcReduction="20000"/>
          </a:bodyPr>
          <a:lstStyle/>
          <a:p>
            <a:r>
              <a:rPr lang="ru-RU" sz="8000" dirty="0"/>
              <a:t>оформление выставки художественного творчества - рисунков, коллажей, аппликаций, выставка книг о Великой Отечественной войне и ее героях, оформление родительского уголка, выставка военной техники.</a:t>
            </a:r>
          </a:p>
          <a:p>
            <a:r>
              <a:rPr lang="ru-RU" sz="8000" dirty="0"/>
              <a:t>Выставка детских работ </a:t>
            </a:r>
            <a:r>
              <a:rPr lang="ru-RU" sz="8000" i="1" dirty="0"/>
              <a:t>(Открытка " 9 Мая</a:t>
            </a:r>
            <a:r>
              <a:rPr lang="ru-RU" sz="8000" i="1" dirty="0" smtClean="0"/>
              <a:t>")</a:t>
            </a:r>
            <a:r>
              <a:rPr lang="ru-RU" sz="8000" dirty="0" smtClean="0"/>
              <a:t>.</a:t>
            </a:r>
          </a:p>
          <a:p>
            <a:r>
              <a:rPr lang="ru-RU" sz="8000" dirty="0"/>
              <a:t>Участие в организации мини-музей сада «Нам помнить, как это было…».</a:t>
            </a:r>
          </a:p>
          <a:p>
            <a:endParaRPr lang="ru-RU" sz="8000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Usser\Downloads\проект 9 мая 2023\DSCF323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3487274"/>
            <a:ext cx="3528392" cy="263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335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92888" cy="706090"/>
          </a:xfrm>
        </p:spPr>
        <p:txBody>
          <a:bodyPr>
            <a:normAutofit/>
          </a:bodyPr>
          <a:lstStyle/>
          <a:p>
            <a:pPr lvl="0"/>
            <a:r>
              <a:rPr lang="ru-RU" sz="3200" b="1" i="1" u="sng" dirty="0" smtClean="0"/>
              <a:t>7. Выставки: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7704856" cy="4525963"/>
          </a:xfrm>
        </p:spPr>
        <p:txBody>
          <a:bodyPr>
            <a:normAutofit/>
          </a:bodyPr>
          <a:lstStyle/>
          <a:p>
            <a:endParaRPr lang="ru-RU" sz="8000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Usser\Downloads\проект 9 мая 2023\DSCF322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4293096"/>
            <a:ext cx="3816424" cy="1848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ser\Downloads\проект 9 мая 2023\Screenshot_20230515_22042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0222" y="939780"/>
            <a:ext cx="4071579" cy="128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ser\Downloads\проект 9 мая 2023\168412675053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45604" y="314671"/>
            <a:ext cx="2190292" cy="38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ser\Downloads\проект 9 мая 2023\Screenshot_20230515_220125_com.huawei.browser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2324487"/>
            <a:ext cx="2329553" cy="384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330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92888" cy="706090"/>
          </a:xfrm>
        </p:spPr>
        <p:txBody>
          <a:bodyPr>
            <a:normAutofit/>
          </a:bodyPr>
          <a:lstStyle/>
          <a:p>
            <a:pPr lvl="0"/>
            <a:r>
              <a:rPr lang="ru-RU" sz="3200" b="1" i="1" u="sng" dirty="0"/>
              <a:t>8</a:t>
            </a:r>
            <a:r>
              <a:rPr lang="ru-RU" sz="3200" b="1" i="1" u="sng" dirty="0" smtClean="0"/>
              <a:t>. Акции: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7704856" cy="4525963"/>
          </a:xfrm>
        </p:spPr>
        <p:txBody>
          <a:bodyPr>
            <a:normAutofit/>
          </a:bodyPr>
          <a:lstStyle/>
          <a:p>
            <a:endParaRPr lang="ru-RU" sz="8000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3" name="Picture 5" descr="C:\Users\Usser\Downloads\проект 9 мая 2023\DSCF323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308430"/>
            <a:ext cx="2768262" cy="3715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1052736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Акция «Письмо солдату»</a:t>
            </a:r>
          </a:p>
          <a:p>
            <a:r>
              <a:rPr lang="ru-RU" dirty="0"/>
              <a:t>Акция «Поздравь ветерана».</a:t>
            </a:r>
          </a:p>
          <a:p>
            <a:r>
              <a:rPr lang="ru-RU" dirty="0"/>
              <a:t>Акция «Бессмертный полк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Акция «Окна Победы»</a:t>
            </a:r>
            <a:endParaRPr lang="ru-RU" dirty="0"/>
          </a:p>
        </p:txBody>
      </p:sp>
      <p:pic>
        <p:nvPicPr>
          <p:cNvPr id="3074" name="Picture 2" descr="C:\Users\Usser\Downloads\проект 9 мая 2023\1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9279" y="1052736"/>
            <a:ext cx="1728192" cy="1862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ser\Downloads\Помню, горжусь!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165961"/>
            <a:ext cx="1818682" cy="32224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ser\Downloads\IMG-68250a16e790f5981e0a6f03a1751f69-V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5403" y="2914863"/>
            <a:ext cx="2922262" cy="16437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ser\Downloads\Окна Победы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5818" y="3974959"/>
            <a:ext cx="1676304" cy="22350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ser\Downloads\IMG-ab0a29d1ce53fb52284d2018e17e81e9-V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1342" y="4437112"/>
            <a:ext cx="2589588" cy="1686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170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92888" cy="706090"/>
          </a:xfrm>
        </p:spPr>
        <p:txBody>
          <a:bodyPr>
            <a:normAutofit/>
          </a:bodyPr>
          <a:lstStyle/>
          <a:p>
            <a:pPr lvl="0"/>
            <a:r>
              <a:rPr lang="ru-RU" sz="3200" b="1" i="1" u="sng" dirty="0" smtClean="0"/>
              <a:t>9. Экскурсии: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7704856" cy="4525963"/>
          </a:xfrm>
        </p:spPr>
        <p:txBody>
          <a:bodyPr>
            <a:normAutofit/>
          </a:bodyPr>
          <a:lstStyle/>
          <a:p>
            <a:endParaRPr lang="ru-RU" sz="8000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779026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к мемориалу " Вечный огонь", </a:t>
            </a:r>
            <a:endParaRPr lang="ru-RU" dirty="0" smtClean="0"/>
          </a:p>
          <a:p>
            <a:r>
              <a:rPr lang="ru-RU" dirty="0"/>
              <a:t>к</a:t>
            </a:r>
            <a:r>
              <a:rPr lang="ru-RU" dirty="0" smtClean="0"/>
              <a:t> памятнику Белобородова</a:t>
            </a:r>
          </a:p>
          <a:p>
            <a:r>
              <a:rPr lang="ru-RU" dirty="0"/>
              <a:t>в</a:t>
            </a:r>
            <a:r>
              <a:rPr lang="ru-RU" dirty="0" smtClean="0"/>
              <a:t> музей «Истории солдата»</a:t>
            </a:r>
          </a:p>
          <a:p>
            <a:r>
              <a:rPr lang="ru-RU" dirty="0"/>
              <a:t>к</a:t>
            </a:r>
            <a:r>
              <a:rPr lang="ru-RU" dirty="0" smtClean="0"/>
              <a:t> танку «Иркутский комсомолец» </a:t>
            </a:r>
            <a:endParaRPr lang="ru-RU" dirty="0"/>
          </a:p>
        </p:txBody>
      </p:sp>
      <p:pic>
        <p:nvPicPr>
          <p:cNvPr id="10" name="Picture 2" descr="F:\победа\IMG_96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378944"/>
            <a:ext cx="1708486" cy="2566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F:\победа\IMG_96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932" y="2420319"/>
            <a:ext cx="2808312" cy="1869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:\победа\DSCN08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652" y="2409964"/>
            <a:ext cx="2520280" cy="18902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F:\победа\DSCN082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402794"/>
            <a:ext cx="2347640" cy="1760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Usser\Downloads\проект 9 мая 2023\DSCN0819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4289820"/>
            <a:ext cx="2629229" cy="18392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F:\победа\Альбом 9 мая\9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90617" y="4437272"/>
            <a:ext cx="1888902" cy="1691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Usser\Downloads\проект 9 мая 2023\15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95330" y="3121952"/>
            <a:ext cx="1961238" cy="1315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F:\победа\IMG_9741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9541" y="751447"/>
            <a:ext cx="1179973" cy="1772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117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92888" cy="706090"/>
          </a:xfrm>
        </p:spPr>
        <p:txBody>
          <a:bodyPr>
            <a:normAutofit/>
          </a:bodyPr>
          <a:lstStyle/>
          <a:p>
            <a:pPr lvl="0"/>
            <a:r>
              <a:rPr lang="ru-RU" sz="3200" b="1" i="1" u="sng" dirty="0"/>
              <a:t>3 этап – заключительный-итог проекта: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75711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Проведение </a:t>
            </a:r>
            <a:r>
              <a:rPr lang="ru-RU" sz="2000" dirty="0"/>
              <a:t>встречи  с  ветераном " 9 Мая - День Победы". </a:t>
            </a:r>
          </a:p>
          <a:p>
            <a:pPr marL="0" indent="0">
              <a:buNone/>
            </a:pPr>
            <a:r>
              <a:rPr lang="ru-RU" sz="2000" dirty="0"/>
              <a:t>Проведение военно-патриотической игры: «Зарница»;</a:t>
            </a:r>
          </a:p>
          <a:p>
            <a:pPr marL="0" indent="0">
              <a:buNone/>
            </a:pPr>
            <a:r>
              <a:rPr lang="ru-RU" sz="2000" dirty="0"/>
              <a:t>Оформление стенгазеты « Мы голосуем за мир!»;</a:t>
            </a:r>
          </a:p>
          <a:p>
            <a:pPr marL="0" indent="0">
              <a:buNone/>
            </a:pPr>
            <a:r>
              <a:rPr lang="ru-RU" sz="2000" dirty="0"/>
              <a:t>Праздничный концерт : «Этот Великий День Победы</a:t>
            </a:r>
            <a:r>
              <a:rPr lang="ru-RU" sz="2000" dirty="0" smtClean="0"/>
              <a:t>!»;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Анализ</a:t>
            </a:r>
            <a:r>
              <a:rPr lang="ru-RU" sz="2000" dirty="0"/>
              <a:t>, обобщение результатов проекта.</a:t>
            </a:r>
          </a:p>
          <a:p>
            <a:pPr marL="0" indent="0"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5122" name="Picture 2" descr="C:\Users\Usser\Downloads\проект 9 мая 2023\DSCF20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924944"/>
            <a:ext cx="4608512" cy="3078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9056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92888" cy="706090"/>
          </a:xfrm>
        </p:spPr>
        <p:txBody>
          <a:bodyPr>
            <a:normAutofit/>
          </a:bodyPr>
          <a:lstStyle/>
          <a:p>
            <a:pPr lvl="0"/>
            <a:r>
              <a:rPr lang="ru-RU" sz="3200" b="1" i="1" u="sng" dirty="0" smtClean="0"/>
              <a:t>10. </a:t>
            </a:r>
            <a:r>
              <a:rPr lang="ru-RU" sz="3200" b="1" i="1" u="sng" dirty="0"/>
              <a:t>Праздничный концерт </a:t>
            </a:r>
            <a:r>
              <a:rPr lang="ru-RU" sz="3200" b="1" i="1" u="sng" dirty="0" smtClean="0"/>
              <a:t>:</a:t>
            </a:r>
            <a:endParaRPr lang="ru-RU" sz="3200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7704856" cy="4525963"/>
          </a:xfrm>
        </p:spPr>
        <p:txBody>
          <a:bodyPr>
            <a:normAutofit/>
          </a:bodyPr>
          <a:lstStyle/>
          <a:p>
            <a:endParaRPr lang="ru-RU" sz="8000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6" name="Picture 4" descr="F:\победа\IMG_20220506_11192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22522" y="1340768"/>
            <a:ext cx="3563057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Usser\Downloads\проект 9 мая 2023\IMG-58a3c416cedbde24445bdec588dee9cb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9274" y="1124744"/>
            <a:ext cx="3352992" cy="2384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ser\Downloads\проект 9 мая 2023\3 (1)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9274" y="3789040"/>
            <a:ext cx="3403917" cy="2241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202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92888" cy="706090"/>
          </a:xfrm>
        </p:spPr>
        <p:txBody>
          <a:bodyPr>
            <a:noAutofit/>
          </a:bodyPr>
          <a:lstStyle/>
          <a:p>
            <a:r>
              <a:rPr lang="ru-RU" sz="2800" b="1" i="1" u="sng" dirty="0" smtClean="0"/>
              <a:t>11. Военно-патриотическая игра: </a:t>
            </a:r>
            <a:r>
              <a:rPr lang="ru-RU" sz="2800" b="1" i="1" u="sng" dirty="0"/>
              <a:t>«Зарница</a:t>
            </a:r>
            <a:r>
              <a:rPr lang="ru-RU" sz="2800" b="1" i="1" u="sng" dirty="0" smtClean="0"/>
              <a:t>»:</a:t>
            </a:r>
            <a:endParaRPr lang="ru-RU" sz="2800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7704856" cy="4525963"/>
          </a:xfrm>
        </p:spPr>
        <p:txBody>
          <a:bodyPr>
            <a:normAutofit/>
          </a:bodyPr>
          <a:lstStyle/>
          <a:p>
            <a:endParaRPr lang="ru-RU" sz="8000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C:\Users\Usser\Downloads\проект 9 мая 2023\20230515_22072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6732240" y="869254"/>
            <a:ext cx="2088232" cy="29056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ser\Downloads\проект 9 мая 2023\168412685430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4928" y="851706"/>
            <a:ext cx="2019903" cy="30638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ser\Downloads\20230515_225105 (1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6574" y="3496465"/>
            <a:ext cx="1998341" cy="2664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Usser\Downloads\20230515_225036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4928" y="3770642"/>
            <a:ext cx="2205571" cy="25733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Usser\Downloads\20230515_224943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60499" y="3491249"/>
            <a:ext cx="1746075" cy="2795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Usser\Downloads\20230515_225013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4832" y="957415"/>
            <a:ext cx="3385400" cy="2539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Usser\Downloads\20230515_225026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1285" y="3848563"/>
            <a:ext cx="1711461" cy="22977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287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Проект по патриотическому воспитанию для подготовительной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группы «Память бережно храним…»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052736"/>
            <a:ext cx="7776864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6000" b="1" u="sng" dirty="0"/>
              <a:t>Тип проекта</a:t>
            </a:r>
            <a:r>
              <a:rPr lang="ru-RU" sz="6000" dirty="0"/>
              <a:t>: краткосрочный </a:t>
            </a:r>
            <a:r>
              <a:rPr lang="ru-RU" sz="6000" i="1" dirty="0"/>
              <a:t>(с 25.04. по </a:t>
            </a:r>
            <a:r>
              <a:rPr lang="ru-RU" sz="6000" i="1" dirty="0" smtClean="0"/>
              <a:t>6.05.2023 г.)</a:t>
            </a:r>
            <a:endParaRPr lang="ru-RU" sz="6000" dirty="0"/>
          </a:p>
          <a:p>
            <a:pPr marL="0" lvl="0" indent="0">
              <a:lnSpc>
                <a:spcPct val="120000"/>
              </a:lnSpc>
              <a:buNone/>
            </a:pPr>
            <a:r>
              <a:rPr lang="ru-RU" sz="6000" b="1" u="sng" dirty="0"/>
              <a:t>По </a:t>
            </a:r>
            <a:r>
              <a:rPr lang="ru-RU" sz="6000" b="1" u="sng" dirty="0" smtClean="0"/>
              <a:t>доминирующей деятельности</a:t>
            </a:r>
            <a:r>
              <a:rPr lang="ru-RU" sz="6000" b="1" dirty="0"/>
              <a:t>:</a:t>
            </a:r>
            <a:r>
              <a:rPr lang="ru-RU" sz="6000" dirty="0"/>
              <a:t> </a:t>
            </a:r>
            <a:r>
              <a:rPr lang="ru-RU" sz="6000" i="1" dirty="0" smtClean="0"/>
              <a:t>информационно-познавательный</a:t>
            </a:r>
            <a:r>
              <a:rPr lang="ru-RU" sz="6000" i="1" dirty="0"/>
              <a:t>, </a:t>
            </a:r>
            <a:r>
              <a:rPr lang="ru-RU" sz="6000" i="1" dirty="0" smtClean="0"/>
              <a:t>творческий.</a:t>
            </a:r>
            <a:endParaRPr lang="ru-RU" sz="6000" dirty="0"/>
          </a:p>
          <a:p>
            <a:pPr marL="0" lvl="0" indent="0">
              <a:lnSpc>
                <a:spcPct val="120000"/>
              </a:lnSpc>
              <a:buNone/>
            </a:pPr>
            <a:r>
              <a:rPr lang="ru-RU" sz="6000" b="1" u="sng" dirty="0"/>
              <a:t>По количеству участников</a:t>
            </a:r>
            <a:r>
              <a:rPr lang="ru-RU" sz="6000" dirty="0"/>
              <a:t>: </a:t>
            </a:r>
            <a:r>
              <a:rPr lang="ru-RU" sz="6000" i="1" dirty="0"/>
              <a:t>групповой </a:t>
            </a:r>
            <a:r>
              <a:rPr lang="ru-RU" sz="6000" dirty="0"/>
              <a:t>(</a:t>
            </a:r>
            <a:r>
              <a:rPr lang="ru-RU" sz="6000" i="1" dirty="0"/>
              <a:t>дети 6-7 лет, педагоги, родители)</a:t>
            </a:r>
            <a:endParaRPr lang="ru-RU" sz="6000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6000" b="1" u="sng" dirty="0" smtClean="0"/>
              <a:t>Интеграция образовательных областей</a:t>
            </a:r>
            <a:r>
              <a:rPr lang="ru-RU" sz="6000" b="1" dirty="0" smtClean="0"/>
              <a:t>:</a:t>
            </a:r>
            <a:r>
              <a:rPr lang="ru-RU" sz="6000" dirty="0"/>
              <a:t> </a:t>
            </a:r>
            <a:r>
              <a:rPr lang="ru-RU" sz="6000" dirty="0" smtClean="0"/>
              <a:t>познавательное </a:t>
            </a:r>
            <a:r>
              <a:rPr lang="ru-RU" sz="6000" dirty="0"/>
              <a:t>развитие, речевое развитие, социально – коммуникативное развитие, художественно – эстетическое развитие, физическое развитие</a:t>
            </a:r>
            <a:r>
              <a:rPr lang="ru-RU" sz="6000" dirty="0" smtClean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6000" b="1" u="sng" dirty="0"/>
              <a:t>Материально – технические ресурсы</a:t>
            </a:r>
            <a:r>
              <a:rPr lang="ru-RU" sz="6000" dirty="0"/>
              <a:t> необходимые для выполнения проекта:</a:t>
            </a:r>
            <a:br>
              <a:rPr lang="ru-RU" sz="6000" dirty="0"/>
            </a:br>
            <a:r>
              <a:rPr lang="ru-RU" sz="6000" dirty="0"/>
              <a:t>- подбор методической и художественной литературы;</a:t>
            </a:r>
            <a:br>
              <a:rPr lang="ru-RU" sz="6000" dirty="0"/>
            </a:br>
            <a:r>
              <a:rPr lang="ru-RU" sz="6000" dirty="0"/>
              <a:t>- подбор наглядного материала (иллюстрации, плакаты, </a:t>
            </a:r>
            <a:r>
              <a:rPr lang="ru-RU" sz="6000" dirty="0" smtClean="0"/>
              <a:t>фотографии, экспонатов для мини-музея);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/>
              <a:t>- дидактические игры;</a:t>
            </a:r>
            <a:br>
              <a:rPr lang="ru-RU" sz="6000" dirty="0"/>
            </a:br>
            <a:r>
              <a:rPr lang="ru-RU" sz="6000" dirty="0"/>
              <a:t>- подбор </a:t>
            </a:r>
            <a:r>
              <a:rPr lang="ru-RU" sz="6000" dirty="0" smtClean="0"/>
              <a:t>музыкальных произведений, мультфильмов, картин;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/>
              <a:t>- выставка книг, рисунков, выставка творческих работ родителей и детей.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b="1" u="sng" dirty="0" smtClean="0"/>
              <a:t>Условия реализации проекта</a:t>
            </a:r>
            <a:r>
              <a:rPr lang="ru-RU" sz="6000" b="1" dirty="0" smtClean="0"/>
              <a:t>:</a:t>
            </a:r>
            <a:endParaRPr lang="ru-RU" sz="6000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6000" dirty="0"/>
              <a:t>1.​ Создание условий для детской деятельности в рамках проекта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6000" dirty="0"/>
              <a:t>2.​ Готовность педагога реализации мероприятий проекта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6000" dirty="0"/>
              <a:t>3.​ Оформление </a:t>
            </a:r>
            <a:r>
              <a:rPr lang="ru-RU" sz="6000" dirty="0" smtClean="0"/>
              <a:t>РППС группы и ДОУ по теме </a:t>
            </a:r>
            <a:r>
              <a:rPr lang="ru-RU" sz="6000" dirty="0"/>
              <a:t>«ВОВ»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6000" dirty="0"/>
              <a:t>4.​ Личностно-ориентированное взаимодействие взрослого и ребенка в процессе осуществления проекта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6000" dirty="0"/>
              <a:t>5.​ Активное участие родителей в проектной деятельности</a:t>
            </a:r>
          </a:p>
          <a:p>
            <a:pPr marL="0" indent="0">
              <a:buNone/>
            </a:pPr>
            <a:r>
              <a:rPr lang="ru-RU" sz="2600" dirty="0"/>
              <a:t/>
            </a:r>
            <a:br>
              <a:rPr lang="ru-RU" sz="2600" dirty="0"/>
            </a:br>
            <a:endParaRPr lang="ru-RU" sz="2600" dirty="0"/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50522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560840" cy="64807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Продукты проектной деятельности: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42" name="Picture 2" descr="C:\Users\Usser\Downloads\20230515_23475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39295" y="836712"/>
            <a:ext cx="2861774" cy="16097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124744"/>
            <a:ext cx="7272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/>
              <a:t>Продукты детской деятельности: </a:t>
            </a:r>
            <a:endParaRPr lang="ru-RU" sz="2400" b="1" u="sng" dirty="0" smtClean="0"/>
          </a:p>
          <a:p>
            <a:r>
              <a:rPr lang="ru-RU" sz="2400" dirty="0" smtClean="0"/>
              <a:t>рисунки</a:t>
            </a:r>
            <a:r>
              <a:rPr lang="ru-RU" sz="2400" dirty="0"/>
              <a:t>, аппликации, поделки</a:t>
            </a:r>
          </a:p>
          <a:p>
            <a:r>
              <a:rPr lang="ru-RU" sz="2400" b="1" u="sng" dirty="0"/>
              <a:t>Продукты совместной  деятельности</a:t>
            </a:r>
            <a:r>
              <a:rPr lang="ru-RU" sz="2400" dirty="0"/>
              <a:t>: </a:t>
            </a:r>
            <a:endParaRPr lang="ru-RU" sz="2400" dirty="0" smtClean="0"/>
          </a:p>
          <a:p>
            <a:r>
              <a:rPr lang="ru-RU" sz="2400" dirty="0" smtClean="0"/>
              <a:t>проектная </a:t>
            </a:r>
            <a:r>
              <a:rPr lang="ru-RU" sz="2400" dirty="0"/>
              <a:t>папка, </a:t>
            </a:r>
            <a:endParaRPr lang="ru-RU" sz="2400" dirty="0" smtClean="0"/>
          </a:p>
          <a:p>
            <a:r>
              <a:rPr lang="ru-RU" sz="2400" dirty="0" smtClean="0"/>
              <a:t>альбомы</a:t>
            </a:r>
            <a:r>
              <a:rPr lang="ru-RU" sz="2400" dirty="0"/>
              <a:t>: </a:t>
            </a:r>
            <a:endParaRPr lang="ru-RU" sz="2400" dirty="0" smtClean="0"/>
          </a:p>
          <a:p>
            <a:r>
              <a:rPr lang="ru-RU" sz="2400" dirty="0" smtClean="0"/>
              <a:t>«</a:t>
            </a:r>
            <a:r>
              <a:rPr lang="ru-RU" sz="2400" dirty="0"/>
              <a:t>Герои Великой  Отечественной войны», </a:t>
            </a:r>
            <a:endParaRPr lang="ru-RU" sz="2400" dirty="0" smtClean="0"/>
          </a:p>
          <a:p>
            <a:r>
              <a:rPr lang="ru-RU" sz="2400" dirty="0" smtClean="0"/>
              <a:t>«</a:t>
            </a:r>
            <a:r>
              <a:rPr lang="ru-RU" sz="2400" dirty="0"/>
              <a:t>Дети-герои», </a:t>
            </a:r>
            <a:endParaRPr lang="ru-RU" sz="2400" dirty="0" smtClean="0"/>
          </a:p>
          <a:p>
            <a:r>
              <a:rPr lang="ru-RU" sz="2400" dirty="0" smtClean="0"/>
              <a:t>«</a:t>
            </a:r>
            <a:r>
              <a:rPr lang="ru-RU" sz="2400" dirty="0"/>
              <a:t>Города-герои», </a:t>
            </a:r>
            <a:endParaRPr lang="ru-RU" sz="2400" dirty="0" smtClean="0"/>
          </a:p>
          <a:p>
            <a:r>
              <a:rPr lang="ru-RU" sz="2400" dirty="0" smtClean="0"/>
              <a:t>мини-музей «</a:t>
            </a:r>
            <a:r>
              <a:rPr lang="ru-RU" sz="2400" dirty="0"/>
              <a:t>Нам помнить, как это было</a:t>
            </a:r>
            <a:r>
              <a:rPr lang="ru-RU" sz="2400" dirty="0" smtClean="0"/>
              <a:t>…».</a:t>
            </a:r>
            <a:endParaRPr lang="ru-RU" sz="2400" dirty="0"/>
          </a:p>
          <a:p>
            <a:r>
              <a:rPr lang="ru-RU" sz="2400" b="1" u="sng" dirty="0"/>
              <a:t>Продукты деятельности педагогов</a:t>
            </a:r>
            <a:r>
              <a:rPr lang="ru-RU" sz="2400" dirty="0"/>
              <a:t>: </a:t>
            </a:r>
            <a:endParaRPr lang="ru-RU" sz="2400" dirty="0" smtClean="0"/>
          </a:p>
          <a:p>
            <a:r>
              <a:rPr lang="ru-RU" sz="2400" dirty="0" smtClean="0"/>
              <a:t>конспекты </a:t>
            </a:r>
            <a:r>
              <a:rPr lang="ru-RU" sz="2400" dirty="0"/>
              <a:t>НОД, бесед, дидактические </a:t>
            </a:r>
            <a:r>
              <a:rPr lang="ru-RU" sz="2400" dirty="0" smtClean="0"/>
              <a:t>игры, педагогическая копилка.</a:t>
            </a:r>
            <a:endParaRPr lang="ru-RU" sz="2400" dirty="0"/>
          </a:p>
        </p:txBody>
      </p:sp>
      <p:pic>
        <p:nvPicPr>
          <p:cNvPr id="2051" name="Picture 3" descr="C:\Users\Usser\Downloads\IMG-308bf395ef226ecc2e460d787ee7a2e8-V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42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88498">
            <a:off x="7114567" y="3661471"/>
            <a:ext cx="1698729" cy="229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678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548680"/>
            <a:ext cx="8003232" cy="5400600"/>
          </a:xfrm>
        </p:spPr>
        <p:txBody>
          <a:bodyPr>
            <a:normAutofit fontScale="85000" lnSpcReduction="10000"/>
          </a:bodyPr>
          <a:lstStyle/>
          <a:p>
            <a:pPr marL="0" lvl="0" indent="0" algn="ctr">
              <a:buNone/>
            </a:pPr>
            <a:r>
              <a:rPr lang="ru-RU" dirty="0"/>
              <a:t>Проект </a:t>
            </a:r>
            <a:r>
              <a:rPr lang="ru-RU" dirty="0" smtClean="0"/>
              <a:t>«Память бережно храним…» </a:t>
            </a:r>
            <a:r>
              <a:rPr lang="ru-RU" dirty="0"/>
              <a:t>рассчитан на то, чтобы сформировать у детей знания об историческом прошлом Родины, установить историческую преемственность поколений, дать им возможность получить целостное восприятие событий, связанных с Великой Отечественной войной.</a:t>
            </a:r>
          </a:p>
          <a:p>
            <a:pPr marL="0" lvl="0" indent="0" algn="ctr">
              <a:buNone/>
            </a:pPr>
            <a:r>
              <a:rPr lang="ru-RU" dirty="0"/>
              <a:t>Реализация проекта позволяет не просто повысить интерес детей к людям, защищавшим Родину много лет назад, но и способствует формированию подлинно гражданско-патриотической позиции у дошкольников, которая затем ляжет в основу личности взрослого человека – гражданина своей страны.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841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Актуальность проекта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908720"/>
            <a:ext cx="7488832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/>
              <a:t>Современные дети разделены во времени с непосредственными участниками Отечественной войны уже несколькими поколениями. Каждое следующее поколение знает о Великой Отечественной войне все меньше и меньше. Но забывать о ней нельзя, надо помнить всем поколениям о великом подвиге своих дедов и прадедов.​ Нам, благодарным потомкам - чтить память о погибших и стараться окружать вниманием, заботой фронтовиков и тех, кто работал в тылу. Эту эстафету Памяти необходимо передавать следующим поколениям, детям и внукам. А значит, важно с раннего детства заложить в детях эту искорку патриотизма и </a:t>
            </a:r>
            <a:r>
              <a:rPr lang="ru-RU" sz="2000" dirty="0" smtClean="0"/>
              <a:t>исторической памяти. Давно </a:t>
            </a:r>
            <a:r>
              <a:rPr lang="ru-RU" sz="2000" dirty="0"/>
              <a:t>известно, - какие «зернышки» добра, справедливости, чести будут «посеяны» в детские души, такой и вырастет гражданин своей страны. Поэтому, в детском саду уделяется большое внимание воспитанию патриотизма у </a:t>
            </a:r>
            <a:r>
              <a:rPr lang="ru-RU" sz="2000" dirty="0" smtClean="0"/>
              <a:t>дошколят. В </a:t>
            </a:r>
            <a:r>
              <a:rPr lang="ru-RU" sz="2000" dirty="0"/>
              <a:t>преддверии 78-й годовщины Победы нами был </a:t>
            </a:r>
            <a:r>
              <a:rPr lang="ru-RU" sz="2000" dirty="0" smtClean="0"/>
              <a:t>реализован проект </a:t>
            </a:r>
            <a:r>
              <a:rPr lang="ru-RU" sz="2000" dirty="0"/>
              <a:t>«Память бережно храним». </a:t>
            </a:r>
          </a:p>
        </p:txBody>
      </p:sp>
    </p:spTree>
    <p:extLst>
      <p:ext uri="{BB962C8B-B14F-4D97-AF65-F5344CB8AC3E}">
        <p14:creationId xmlns:p14="http://schemas.microsoft.com/office/powerpoint/2010/main" val="3659055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96744" cy="562074"/>
          </a:xfrm>
        </p:spPr>
        <p:txBody>
          <a:bodyPr>
            <a:normAutofit/>
          </a:bodyPr>
          <a:lstStyle/>
          <a:p>
            <a:pPr marL="0" indent="0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Цель: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548680"/>
            <a:ext cx="7776864" cy="12241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/>
              <a:t>Создание условий для формирования и расширения знаний детей старшего дошкольного возраста о истории Великой Отечественной войны, героях войны и их подвигах, о детях войны, о празднике 9 мая и его значении, о символах праздника Победы.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12939" y="1340768"/>
            <a:ext cx="734481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Задачи: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3" y="1772816"/>
            <a:ext cx="768615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Образовательные:</a:t>
            </a:r>
            <a:r>
              <a:rPr lang="ru-RU" sz="1600" dirty="0"/>
              <a:t> Создать условия для расширения и закрепления знаний и представлений детей о Великой отечественной войне, о значении победы нашего народа в Великой Отечественной войне; познакомить с историческими фактами военных лет. Обобщить и расширить знания детей о городах-героях, боевых наградах, о детях-героях, и т.д.</a:t>
            </a:r>
          </a:p>
          <a:p>
            <a:r>
              <a:rPr lang="ru-RU" sz="1600" b="1" dirty="0"/>
              <a:t>Развивающие:</a:t>
            </a:r>
            <a:r>
              <a:rPr lang="ru-RU" sz="1600" dirty="0"/>
              <a:t> Развивать стремление к поисково-познавательной деятельности; </a:t>
            </a:r>
            <a:r>
              <a:rPr lang="ru-RU" sz="1600" dirty="0" smtClean="0"/>
              <a:t>способствовать развитию речи </a:t>
            </a:r>
            <a:r>
              <a:rPr lang="ru-RU" sz="1600" dirty="0"/>
              <a:t>детей, </a:t>
            </a:r>
            <a:r>
              <a:rPr lang="ru-RU" sz="1600" dirty="0" smtClean="0"/>
              <a:t>обогащению словарного запаса </a:t>
            </a:r>
            <a:r>
              <a:rPr lang="ru-RU" sz="1600" dirty="0"/>
              <a:t>через слушание песен военной тематики, заучивания стихотворений, чтение художественной литературы о войне; продолжать развивать творческие способности в рамках реализации </a:t>
            </a:r>
            <a:r>
              <a:rPr lang="ru-RU" sz="1600" dirty="0" smtClean="0"/>
              <a:t>проекта.</a:t>
            </a:r>
            <a:endParaRPr lang="ru-RU" sz="1600" dirty="0"/>
          </a:p>
          <a:p>
            <a:r>
              <a:rPr lang="ru-RU" sz="1600" b="1" dirty="0"/>
              <a:t>Воспитательные:</a:t>
            </a:r>
            <a:r>
              <a:rPr lang="ru-RU" sz="1600" dirty="0"/>
              <a:t> Воспитывать трепетное отношение к празднику Победы, уважение к заслугам и подвигам воинов Великой Отечественной войны; к семейным фотографиям и наградам, уважительное отношение к старшему поколению.</a:t>
            </a:r>
            <a:r>
              <a:rPr lang="ru-RU" sz="1600" b="1" dirty="0"/>
              <a:t> </a:t>
            </a:r>
            <a:endParaRPr lang="ru-RU" sz="1600" dirty="0"/>
          </a:p>
          <a:p>
            <a:endParaRPr lang="ru-RU" sz="1600" dirty="0"/>
          </a:p>
          <a:p>
            <a:r>
              <a:rPr lang="ru-RU" sz="1600" dirty="0" smtClean="0"/>
              <a:t>Продолжать </a:t>
            </a:r>
            <a:r>
              <a:rPr lang="ru-RU" sz="1600" dirty="0"/>
              <a:t>расширять сотрудничество с родителями воспитанников в воспитании у дошкольников патриотических чувств.</a:t>
            </a:r>
          </a:p>
        </p:txBody>
      </p:sp>
    </p:spTree>
    <p:extLst>
      <p:ext uri="{BB962C8B-B14F-4D97-AF65-F5344CB8AC3E}">
        <p14:creationId xmlns:p14="http://schemas.microsoft.com/office/powerpoint/2010/main" val="3151725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Ожидаемые результаты</a:t>
            </a:r>
            <a:r>
              <a:rPr lang="ru-RU" b="1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/>
              <a:t>В результате проведенных мероприятий дети знают о легендарном прошлом нашей Родины; имеют представление о военных профессиях, о родах войск, военной технике, о земляках-героях, о героях своей семьи; знакомы с произведениями поэтов, писателей и художников на военную тему; называют города-герои; имеют простейшие представления о мероприятиях, направленных на воспитание патриотических чувств (Парад Победы, салют, возложение цветов и венков к обелискам, встречи с ветеранами).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89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7060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Целевые ориентиры</a:t>
            </a:r>
            <a:r>
              <a:rPr lang="ru-RU" dirty="0"/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65859"/>
            <a:ext cx="7571184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- Осознанное отношение детей к ветеранам Великой Отечественной войны и Дню Победы.</a:t>
            </a:r>
          </a:p>
          <a:p>
            <a:pPr marL="0" indent="0" algn="just">
              <a:buNone/>
            </a:pPr>
            <a:r>
              <a:rPr lang="ru-RU" sz="2400" dirty="0"/>
              <a:t>- Создание в группе РППС, посвящённой Дню Победы в соответствии с требованиями ФГОС.</a:t>
            </a:r>
          </a:p>
          <a:p>
            <a:pPr marL="0" indent="0" algn="just">
              <a:buNone/>
            </a:pPr>
            <a:r>
              <a:rPr lang="ru-RU" sz="2400" dirty="0"/>
              <a:t>- Качественность полученных знаний и навыков, стабильный рост интереса детей к познанию.</a:t>
            </a:r>
          </a:p>
          <a:p>
            <a:pPr marL="0" indent="0" algn="just">
              <a:buNone/>
            </a:pPr>
            <a:r>
              <a:rPr lang="ru-RU" sz="2400" dirty="0"/>
              <a:t>- Формирование тесных внутрисемейных отношений, чувства гордости за свою семью, собственную сопричастность к празднику Победы.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949067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778098"/>
          </a:xfrm>
        </p:spPr>
        <p:txBody>
          <a:bodyPr>
            <a:normAutofit/>
          </a:bodyPr>
          <a:lstStyle/>
          <a:p>
            <a:r>
              <a:rPr lang="ru-RU" b="1" dirty="0"/>
              <a:t>Этапы реализации проекта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65859"/>
            <a:ext cx="7571184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i="1" u="sng" dirty="0"/>
              <a:t>1 этап- организационно- подготовительный 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 algn="just">
              <a:buNone/>
            </a:pPr>
            <a:r>
              <a:rPr lang="ru-RU" dirty="0" smtClean="0"/>
              <a:t>1. Изучение </a:t>
            </a:r>
            <a:r>
              <a:rPr lang="ru-RU" dirty="0"/>
              <a:t>имеющихся условий для реализации проекта, сбор информации, подборка наглядно-дидактического материала, работа с методической литературой, составление плана работы над проектом, создание развивающей предметно-пространственной среды, подборка аудиозаписей, видеотеки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 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2</a:t>
            </a:r>
            <a:r>
              <a:rPr lang="ru-RU" dirty="0"/>
              <a:t>. Знакомство родителей с предложением об </a:t>
            </a:r>
            <a:r>
              <a:rPr lang="ru-RU" dirty="0" smtClean="0"/>
              <a:t>участии, </a:t>
            </a:r>
            <a:r>
              <a:rPr lang="ru-RU" dirty="0"/>
              <a:t>совместно с детьми в проектной деятельности, приуроченной к празднованию 78-летия Победы в Великой Отечественной войне, беседы и разъяснения по предстоящей работе, </a:t>
            </a:r>
            <a:r>
              <a:rPr lang="ru-RU" dirty="0" smtClean="0"/>
              <a:t>согласование совместной </a:t>
            </a:r>
            <a:r>
              <a:rPr lang="ru-RU" dirty="0"/>
              <a:t>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073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53751"/>
            <a:ext cx="7920880" cy="850106"/>
          </a:xfrm>
        </p:spPr>
        <p:txBody>
          <a:bodyPr>
            <a:noAutofit/>
          </a:bodyPr>
          <a:lstStyle/>
          <a:p>
            <a:pPr algn="l"/>
            <a:r>
              <a:rPr lang="ru-RU" sz="2000" b="1" i="1" u="sng" dirty="0"/>
              <a:t>1</a:t>
            </a:r>
            <a:r>
              <a:rPr lang="ru-RU" sz="2000" b="1" i="1" u="sng" dirty="0" smtClean="0"/>
              <a:t>. </a:t>
            </a:r>
            <a:r>
              <a:rPr lang="ru-RU" sz="2000" b="1" i="1" u="sng" dirty="0"/>
              <a:t>Чтение и заучивание стихов, пословиц, поговорок о Родине,  о Великой Отечественной </a:t>
            </a:r>
            <a:r>
              <a:rPr lang="ru-RU" sz="2000" b="1" i="1" u="sng" dirty="0" smtClean="0"/>
              <a:t>войне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84784"/>
            <a:ext cx="786956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О</a:t>
            </a:r>
            <a:r>
              <a:rPr lang="ru-RU" dirty="0"/>
              <a:t>. </a:t>
            </a:r>
            <a:r>
              <a:rPr lang="ru-RU" dirty="0" err="1"/>
              <a:t>Высотская</a:t>
            </a:r>
            <a:r>
              <a:rPr lang="ru-RU" dirty="0"/>
              <a:t> «Салют», </a:t>
            </a:r>
            <a:endParaRPr lang="ru-RU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В</a:t>
            </a:r>
            <a:r>
              <a:rPr lang="ru-RU" dirty="0"/>
              <a:t>. Берестов «Мирная считалка», </a:t>
            </a:r>
            <a:endParaRPr lang="ru-RU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Н</a:t>
            </a:r>
            <a:r>
              <a:rPr lang="ru-RU" dirty="0"/>
              <a:t>. </a:t>
            </a:r>
            <a:r>
              <a:rPr lang="ru-RU" dirty="0" err="1"/>
              <a:t>Найдёнова</a:t>
            </a:r>
            <a:r>
              <a:rPr lang="ru-RU" dirty="0"/>
              <a:t> «Хотим под мирным небом жить», </a:t>
            </a:r>
            <a:endParaRPr lang="ru-RU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К</a:t>
            </a:r>
            <a:r>
              <a:rPr lang="ru-RU" dirty="0"/>
              <a:t>. </a:t>
            </a:r>
            <a:r>
              <a:rPr lang="ru-RU" dirty="0" err="1"/>
              <a:t>Ибряев</a:t>
            </a:r>
            <a:r>
              <a:rPr lang="ru-RU" dirty="0"/>
              <a:t> «Здравствуй Родина моя</a:t>
            </a:r>
            <a:r>
              <a:rPr lang="ru-RU" dirty="0" smtClean="0"/>
              <a:t>!».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Е</a:t>
            </a:r>
            <a:r>
              <a:rPr lang="ru-RU" dirty="0"/>
              <a:t>. Благинина « Шинель» </a:t>
            </a:r>
            <a:r>
              <a:rPr lang="ru-RU" dirty="0" smtClean="0"/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err="1" smtClean="0"/>
              <a:t>А.Барто</a:t>
            </a:r>
            <a:r>
              <a:rPr lang="ru-RU" dirty="0" smtClean="0"/>
              <a:t> </a:t>
            </a:r>
            <a:r>
              <a:rPr lang="ru-RU" dirty="0"/>
              <a:t>«Звенигород» - о военном детстве в тылу;</a:t>
            </a:r>
            <a:br>
              <a:rPr lang="ru-RU" dirty="0"/>
            </a:br>
            <a:r>
              <a:rPr lang="ru-RU" dirty="0" smtClean="0"/>
              <a:t>С</a:t>
            </a:r>
            <a:r>
              <a:rPr lang="ru-RU" dirty="0"/>
              <a:t>. М. Георгиевская « Галина мама»; </a:t>
            </a:r>
            <a:br>
              <a:rPr lang="ru-RU" dirty="0"/>
            </a:br>
            <a:r>
              <a:rPr lang="ru-RU" dirty="0" smtClean="0"/>
              <a:t>Ю</a:t>
            </a:r>
            <a:r>
              <a:rPr lang="ru-RU" dirty="0"/>
              <a:t>. </a:t>
            </a:r>
            <a:r>
              <a:rPr lang="ru-RU" dirty="0" err="1"/>
              <a:t>П.Герман</a:t>
            </a:r>
            <a:r>
              <a:rPr lang="ru-RU" dirty="0"/>
              <a:t> «Вот как это было» ; </a:t>
            </a:r>
            <a:br>
              <a:rPr lang="ru-RU" dirty="0"/>
            </a:br>
            <a:r>
              <a:rPr lang="ru-RU" dirty="0" smtClean="0"/>
              <a:t>В</a:t>
            </a:r>
            <a:r>
              <a:rPr lang="ru-RU" dirty="0"/>
              <a:t>. Ю. Драгунский Арбузный переулок. (в кн. "Денискины рассказы"); </a:t>
            </a:r>
            <a:br>
              <a:rPr lang="ru-RU" dirty="0"/>
            </a:br>
            <a:r>
              <a:rPr lang="ru-RU" dirty="0" smtClean="0"/>
              <a:t>А</a:t>
            </a:r>
            <a:r>
              <a:rPr lang="ru-RU" dirty="0"/>
              <a:t>. М. </a:t>
            </a:r>
            <a:r>
              <a:rPr lang="ru-RU" dirty="0" err="1"/>
              <a:t>Жариков</a:t>
            </a:r>
            <a:r>
              <a:rPr lang="ru-RU" dirty="0"/>
              <a:t> « Смелые ребята»; </a:t>
            </a:r>
            <a:br>
              <a:rPr lang="ru-RU" dirty="0"/>
            </a:br>
            <a:r>
              <a:rPr lang="ru-RU" dirty="0" smtClean="0"/>
              <a:t>В</a:t>
            </a:r>
            <a:r>
              <a:rPr lang="ru-RU" dirty="0"/>
              <a:t>. </a:t>
            </a:r>
            <a:r>
              <a:rPr lang="ru-RU" dirty="0" err="1"/>
              <a:t>А.Осеева</a:t>
            </a:r>
            <a:r>
              <a:rPr lang="ru-RU" dirty="0"/>
              <a:t> « Андрейка»; </a:t>
            </a:r>
            <a:br>
              <a:rPr lang="ru-RU" dirty="0"/>
            </a:br>
            <a:r>
              <a:rPr lang="ru-RU" dirty="0" smtClean="0"/>
              <a:t>К</a:t>
            </a:r>
            <a:r>
              <a:rPr lang="ru-RU" dirty="0"/>
              <a:t>. Г. Паустовский «Стальное колечко»;</a:t>
            </a:r>
            <a:br>
              <a:rPr lang="ru-RU" dirty="0"/>
            </a:br>
            <a:r>
              <a:rPr lang="ru-RU" dirty="0" smtClean="0"/>
              <a:t>И</a:t>
            </a:r>
            <a:r>
              <a:rPr lang="ru-RU" dirty="0"/>
              <a:t>. </a:t>
            </a:r>
            <a:r>
              <a:rPr lang="ru-RU" dirty="0" err="1"/>
              <a:t>Токмакова</a:t>
            </a:r>
            <a:r>
              <a:rPr lang="ru-RU" dirty="0"/>
              <a:t> « Сосны шумят»;</a:t>
            </a:r>
            <a:br>
              <a:rPr lang="ru-RU" dirty="0"/>
            </a:br>
            <a:r>
              <a:rPr lang="ru-RU" dirty="0"/>
              <a:t>А. </a:t>
            </a:r>
            <a:r>
              <a:rPr lang="ru-RU" dirty="0" smtClean="0"/>
              <a:t>Шишов «</a:t>
            </a:r>
            <a:r>
              <a:rPr lang="ru-RU" dirty="0"/>
              <a:t>Лесная девочка»;</a:t>
            </a:r>
            <a:br>
              <a:rPr lang="ru-RU" dirty="0"/>
            </a:br>
            <a:r>
              <a:rPr lang="ru-RU" dirty="0" smtClean="0"/>
              <a:t>Ю</a:t>
            </a:r>
            <a:r>
              <a:rPr lang="ru-RU" dirty="0"/>
              <a:t>. Яковлев « Как Сережа на войну ходил»;</a:t>
            </a:r>
            <a:br>
              <a:rPr lang="ru-RU" dirty="0"/>
            </a:br>
            <a:r>
              <a:rPr lang="ru-RU" dirty="0" smtClean="0"/>
              <a:t>Л</a:t>
            </a:r>
            <a:r>
              <a:rPr lang="ru-RU" dirty="0"/>
              <a:t>. Кассиль "Твои защитники";</a:t>
            </a:r>
            <a:br>
              <a:rPr lang="ru-RU" dirty="0"/>
            </a:br>
            <a:r>
              <a:rPr lang="ru-RU" dirty="0" smtClean="0"/>
              <a:t>С</a:t>
            </a:r>
            <a:r>
              <a:rPr lang="ru-RU" dirty="0"/>
              <a:t>. Михалков "День Победы</a:t>
            </a:r>
            <a:r>
              <a:rPr lang="ru-RU" dirty="0" smtClean="0"/>
              <a:t>".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Пословицы и поговорки</a:t>
            </a:r>
            <a:r>
              <a:rPr lang="ru-RU" dirty="0"/>
              <a:t>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Родной край –сердцу рай», «Родина – мать, чужбина-мачеха», «Нет в мире краше Родины нашей», «Умелый боец-везде молодец!», «Воин воюет, а детки горюют», «Мир да лад-Божья благодать!»…</a:t>
            </a:r>
          </a:p>
          <a:p>
            <a:endParaRPr lang="ru-RU" dirty="0"/>
          </a:p>
        </p:txBody>
      </p:sp>
      <p:pic>
        <p:nvPicPr>
          <p:cNvPr id="5" name="Picture 9" descr="F:\победа\Альбом 9 мая\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1124744"/>
            <a:ext cx="2444719" cy="202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11152" y="260647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/>
              <a:t>2 этап- основной- практический:</a:t>
            </a:r>
            <a:endParaRPr lang="ru-RU" sz="3200" dirty="0"/>
          </a:p>
        </p:txBody>
      </p:sp>
      <p:pic>
        <p:nvPicPr>
          <p:cNvPr id="7" name="Picture 2" descr="C:\Users\Usser\Downloads\IMG-b4bbac50b8d7203e90ae58fbc3982c14-V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81223" y="3274005"/>
            <a:ext cx="1691680" cy="198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739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ser\Downloads\проект 9 мая 2023\1613448909_22-p-fon-dlya-prezentatsii-pro-voinu-dlya-detei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70609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2. Тематические </a:t>
            </a:r>
            <a:r>
              <a:rPr lang="ru-RU" b="1" i="1" u="sng" dirty="0"/>
              <a:t>беседы:</a:t>
            </a:r>
            <a:r>
              <a:rPr lang="ru-RU" dirty="0"/>
              <a:t> 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65859"/>
            <a:ext cx="7704856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000" dirty="0"/>
              <a:t>«День Победы», «Наши ветераны», «Мальчики- будущие защитники Родины», «Города-герои», «Дети-герои», «Какие они, ордена?»; беседы детей с родителями о родственниках-участниках ВОВ, «Герои в нашей семье», «Герои Великой Отечественной войны – наши земляки», «Георгиевская лента – символ Дня Победы».</a:t>
            </a:r>
          </a:p>
          <a:p>
            <a:endParaRPr lang="ru-RU" dirty="0"/>
          </a:p>
        </p:txBody>
      </p:sp>
      <p:pic>
        <p:nvPicPr>
          <p:cNvPr id="7170" name="Picture 2" descr="C:\Users\Usser\Downloads\20230515_2248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0621" y="2708920"/>
            <a:ext cx="4524915" cy="3393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0230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996</Words>
  <Application>Microsoft Office PowerPoint</Application>
  <PresentationFormat>Экран (4:3)</PresentationFormat>
  <Paragraphs>124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Проект по патриотическому воспитанию для подготовительной группы «Память бережно храним…»</vt:lpstr>
      <vt:lpstr>Актуальность проекта</vt:lpstr>
      <vt:lpstr>Цель:</vt:lpstr>
      <vt:lpstr>Ожидаемые результаты:</vt:lpstr>
      <vt:lpstr>Целевые ориентиры: </vt:lpstr>
      <vt:lpstr>Этапы реализации проекта:</vt:lpstr>
      <vt:lpstr>1. Чтение и заучивание стихов, пословиц, поговорок о Родине,  о Великой Отечественной войне</vt:lpstr>
      <vt:lpstr>2. Тематические беседы:  </vt:lpstr>
      <vt:lpstr>3.Прослушивание музыкальных произведений:</vt:lpstr>
      <vt:lpstr>4. Художественное творчество:</vt:lpstr>
      <vt:lpstr>5. Дидактические игры:</vt:lpstr>
      <vt:lpstr>7. Выставки:</vt:lpstr>
      <vt:lpstr>7. Выставки:</vt:lpstr>
      <vt:lpstr>8. Акции:</vt:lpstr>
      <vt:lpstr>9. Экскурсии:</vt:lpstr>
      <vt:lpstr>3 этап – заключительный-итог проекта:</vt:lpstr>
      <vt:lpstr>10. Праздничный концерт :</vt:lpstr>
      <vt:lpstr>11. Военно-патриотическая игра: «Зарница»:</vt:lpstr>
      <vt:lpstr>Продукты проектной деятельности: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Usser</dc:creator>
  <cp:lastModifiedBy>Usser</cp:lastModifiedBy>
  <cp:revision>42</cp:revision>
  <dcterms:created xsi:type="dcterms:W3CDTF">2023-05-14T03:57:43Z</dcterms:created>
  <dcterms:modified xsi:type="dcterms:W3CDTF">2023-05-21T04:54:02Z</dcterms:modified>
</cp:coreProperties>
</file>