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8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76288"/>
            <a:ext cx="9144000" cy="20431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Как помочь ребенку стать успешным?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2400" y="4038600"/>
            <a:ext cx="5029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Воспитать одного ребенка намного труднее, чем управлять народами, выступая с трибун. </a:t>
            </a:r>
            <a:endParaRPr lang="ru-RU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Самое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важное и сложное дело на земле – воспитать человека.»</a:t>
            </a:r>
          </a:p>
          <a:p>
            <a:pPr algn="r"/>
            <a:r>
              <a:rPr lang="ru-RU" sz="1600" b="1" dirty="0" smtClean="0"/>
              <a:t>(Герцен)</a:t>
            </a:r>
          </a:p>
          <a:p>
            <a:pPr algn="r"/>
            <a:endParaRPr lang="ru-RU" sz="1600" b="1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0241" name="Picture 1" descr="C:\Documents and Settings\User\Рабочий стол\Родители\документы моей мамы\d340.jpg"/>
          <p:cNvPicPr>
            <a:picLocks noChangeAspect="1" noChangeArrowheads="1"/>
          </p:cNvPicPr>
          <p:nvPr/>
        </p:nvPicPr>
        <p:blipFill>
          <a:blip r:embed="rId2" cstate="print"/>
          <a:srcRect r="3774"/>
          <a:stretch>
            <a:fillRect/>
          </a:stretch>
        </p:blipFill>
        <p:spPr bwMode="auto">
          <a:xfrm>
            <a:off x="0" y="2819400"/>
            <a:ext cx="38862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Никто не поможет при трудностях в школе, как мама и папа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2400" y="1524000"/>
            <a:ext cx="5943600" cy="4930808"/>
          </a:xfrm>
        </p:spPr>
        <p:txBody>
          <a:bodyPr>
            <a:normAutofit fontScale="55000" lnSpcReduction="20000"/>
          </a:bodyPr>
          <a:lstStyle/>
          <a:p>
            <a:pPr indent="384048">
              <a:spcBef>
                <a:spcPts val="0"/>
              </a:spcBef>
            </a:pPr>
            <a:r>
              <a:rPr lang="ru-RU" dirty="0" smtClean="0"/>
              <a:t>Все родители мечтают о том, чтобы их ребенок учился на одни четверки и пятерки, ведь успех в школьных делах – залог того, что в будущем он станет хорошим специалистом, найдет высокооплачиваемую работу и будет иметь успех у окружающих. Но не все мамы и папы помогают ему преодолеть трудности в обучении, тем самым противореча своим мечтам. </a:t>
            </a:r>
          </a:p>
          <a:p>
            <a:pPr indent="384048">
              <a:spcBef>
                <a:spcPts val="0"/>
              </a:spcBef>
            </a:pPr>
            <a:endParaRPr lang="ru-RU" dirty="0" smtClean="0"/>
          </a:p>
          <a:p>
            <a:pPr indent="384048">
              <a:spcBef>
                <a:spcPts val="0"/>
              </a:spcBef>
            </a:pPr>
            <a:r>
              <a:rPr lang="ru-RU" dirty="0" smtClean="0"/>
              <a:t>Если вы хотите, чтобы ребенок окончил школу на «отлично», помогите ему в этом! Но помощь эта не должна сводиться к оплате за репетиторов, покупке уже решенных домашних заданий и поиску в Интернете готового доклада. </a:t>
            </a:r>
          </a:p>
          <a:p>
            <a:pPr indent="384048">
              <a:spcBef>
                <a:spcPts val="0"/>
              </a:spcBef>
              <a:buNone/>
            </a:pPr>
            <a:endParaRPr lang="ru-RU" dirty="0" smtClean="0"/>
          </a:p>
          <a:p>
            <a:pPr indent="384048">
              <a:spcBef>
                <a:spcPts val="0"/>
              </a:spcBef>
            </a:pPr>
            <a:r>
              <a:rPr lang="ru-RU" dirty="0" smtClean="0"/>
              <a:t>Родители </a:t>
            </a:r>
            <a:r>
              <a:rPr lang="ru-RU" dirty="0" smtClean="0"/>
              <a:t>–первые помощники своим детям. Никто </a:t>
            </a:r>
            <a:r>
              <a:rPr lang="ru-RU" dirty="0" smtClean="0"/>
              <a:t>не поможет при трудностях в школе, как мама и папа. </a:t>
            </a:r>
            <a:endParaRPr lang="ru-RU" dirty="0"/>
          </a:p>
        </p:txBody>
      </p:sp>
      <p:pic>
        <p:nvPicPr>
          <p:cNvPr id="9217" name="Picture 1" descr="C:\Documents and Settings\User\Рабочий стол\Родители\документы моей мамы\sem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0"/>
            <a:ext cx="3276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Documents and Settings\User\Рабочий стол\Родители\документы моей мамы\crybab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1" y="533399"/>
            <a:ext cx="2362199" cy="22854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686800" cy="1561306"/>
          </a:xfrm>
        </p:spPr>
        <p:txBody>
          <a:bodyPr>
            <a:noAutofit/>
          </a:bodyPr>
          <a:lstStyle/>
          <a:p>
            <a:r>
              <a:rPr lang="ru-RU" sz="3200" dirty="0" smtClean="0"/>
              <a:t>Будьте осторожны! Ранить ребенка очень легко, и рана эта порой кровоточит всю жизнь.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09800"/>
            <a:ext cx="8458200" cy="4419600"/>
          </a:xfrm>
        </p:spPr>
        <p:txBody>
          <a:bodyPr>
            <a:normAutofit fontScale="92500" lnSpcReduction="10000"/>
          </a:bodyPr>
          <a:lstStyle/>
          <a:p>
            <a:pPr indent="384048"/>
            <a:r>
              <a:rPr lang="ru-RU" sz="2000" dirty="0" smtClean="0"/>
              <a:t>Не оставляете ребенка одного с его проблем</a:t>
            </a:r>
            <a:r>
              <a:rPr lang="ru-RU" sz="2000" dirty="0" smtClean="0">
                <a:solidFill>
                  <a:schemeClr val="bg1"/>
                </a:solidFill>
              </a:rPr>
              <a:t>ами</a:t>
            </a:r>
            <a:r>
              <a:rPr lang="ru-RU" sz="2000" dirty="0" smtClean="0"/>
              <a:t>. </a:t>
            </a:r>
            <a:r>
              <a:rPr lang="ru-RU" sz="2000" dirty="0" smtClean="0">
                <a:solidFill>
                  <a:schemeClr val="bg1"/>
                </a:solidFill>
              </a:rPr>
              <a:t>Не </a:t>
            </a:r>
            <a:r>
              <a:rPr lang="ru-RU" sz="2000" dirty="0" smtClean="0"/>
              <a:t>говорите ему, что это пустяки. В сознании детей н</a:t>
            </a:r>
            <a:r>
              <a:rPr lang="ru-RU" sz="2000" dirty="0" smtClean="0">
                <a:solidFill>
                  <a:schemeClr val="bg1"/>
                </a:solidFill>
              </a:rPr>
              <a:t>ет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пустяков.</a:t>
            </a:r>
            <a:r>
              <a:rPr lang="ru-RU" sz="2000" dirty="0" smtClean="0"/>
              <a:t> Если ребенок расстраивается - это сигнал к срочной помощи. Дети не переносят одиночества, когда им плохо. Причина многих психических расстройств в том, что в детстве проблемы человека остались не решенными. Дети не выносят нерешенности, все должно иметь свое решение, любая ситуация должна быть разобрана.</a:t>
            </a:r>
          </a:p>
          <a:p>
            <a:pPr indent="384048">
              <a:buNone/>
            </a:pPr>
            <a:endParaRPr lang="ru-RU" sz="2000" dirty="0" smtClean="0"/>
          </a:p>
          <a:p>
            <a:pPr indent="384048"/>
            <a:r>
              <a:rPr lang="ru-RU" sz="2000" dirty="0" smtClean="0"/>
              <a:t>Ноша нерешенных проблем детства остается в сознании человека на всю жизнь. Неслучайно многие психоаналитики уделяют большое значение детству человека. Разговоры и воспоминания о детстве нередко помогают взрослым людям решить когда-то нерешенное, исправить неисправленное, понять непонятое.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447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Больше разговаривайте со своим ребенком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1219200"/>
            <a:ext cx="6019800" cy="5257800"/>
          </a:xfrm>
        </p:spPr>
        <p:txBody>
          <a:bodyPr>
            <a:noAutofit/>
          </a:bodyPr>
          <a:lstStyle/>
          <a:p>
            <a:pPr indent="384048">
              <a:spcBef>
                <a:spcPts val="0"/>
              </a:spcBef>
            </a:pPr>
            <a:r>
              <a:rPr lang="ru-RU" sz="1800" dirty="0" smtClean="0"/>
              <a:t>Наша речь – основа всего. Умение правильно сформулировать свои мысли, выражать свою точку зрения и отстаивать её, привлекать к себе внимание логикой изложения материала – всё это важные умения, которые, если их развивать с малых лет, пригодятся в любой сфере жизнедеятельности. </a:t>
            </a:r>
          </a:p>
          <a:p>
            <a:pPr indent="384048">
              <a:spcBef>
                <a:spcPts val="0"/>
              </a:spcBef>
              <a:buNone/>
            </a:pPr>
            <a:endParaRPr lang="ru-RU" sz="1800" dirty="0" smtClean="0"/>
          </a:p>
          <a:p>
            <a:pPr indent="384048">
              <a:spcBef>
                <a:spcPts val="0"/>
              </a:spcBef>
            </a:pPr>
            <a:r>
              <a:rPr lang="ru-RU" sz="1800" dirty="0" smtClean="0"/>
              <a:t>У ребенка чаще спрашивайте о том, что произошло за день в школе; что ему понравилось в мультфильме, который он недавно посмотрел и т.д. Со старшими детьми необходимо в разговорах затрагивать чувства, переживания и опыт. Пусть ребенок чаще выражает своё мнение об окружающих, анализирует события, происходящие не только в школе и дома, но и за их пределами: в городе, в стране, в мире.</a:t>
            </a:r>
            <a:endParaRPr lang="ru-RU" sz="1800" dirty="0"/>
          </a:p>
        </p:txBody>
      </p:sp>
      <p:pic>
        <p:nvPicPr>
          <p:cNvPr id="7169" name="Picture 1" descr="C:\Documents and Settings\User\Рабочий стол\Родители\документы моей мамы\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2889738" cy="2209800"/>
          </a:xfrm>
          <a:prstGeom prst="rect">
            <a:avLst/>
          </a:prstGeom>
          <a:noFill/>
        </p:spPr>
      </p:pic>
      <p:pic>
        <p:nvPicPr>
          <p:cNvPr id="7170" name="Picture 2" descr="C:\Documents and Settings\User\Рабочий стол\Родители\документы моей мамы\36108675_kzf_21_02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733800"/>
            <a:ext cx="2438400" cy="2942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Обогащайте словарный запас и расширяйте кругозор школьника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5334000"/>
          </a:xfrm>
        </p:spPr>
        <p:txBody>
          <a:bodyPr>
            <a:noAutofit/>
          </a:bodyPr>
          <a:lstStyle/>
          <a:p>
            <a:pPr indent="384048"/>
            <a:r>
              <a:rPr lang="ru-RU" sz="1300" dirty="0" smtClean="0"/>
              <a:t>Если у вашего ребенка возникнут какие-то вопросы, не стоит отмахиваться от него, говоря, что вам некогда. Помните, вам и не надо знать ответы на все вопросы. Если ваш ребенок спросит: «А правда, что Луна спутник земли?», ответьте: «А давай заглянем в энциклопедию!». Много времени это у вас не отнимет, тогда как для ребенка это будет отличной возможностью научиться пользоваться справочной литературой, пополнить свои знания, что благотворно скажется на обучении в школе.</a:t>
            </a:r>
          </a:p>
          <a:p>
            <a:pPr indent="384048"/>
            <a:endParaRPr lang="ru-RU" sz="1300" dirty="0" smtClean="0"/>
          </a:p>
          <a:p>
            <a:pPr indent="384048"/>
            <a:r>
              <a:rPr lang="ru-RU" sz="1300" dirty="0" smtClean="0"/>
              <a:t>Необходимо с малых лет приучить ребенка к использованию библиотек. Особенно это важно на современном этапе, когда практически у каждого в доме есть компьютер, подключенный к сети Интернет. Всемирная паутина дает возможность легко найти нужный материал. А нам необходимо, чтобы ребенок покопался в справочниках и книгах, составил на их основе свой доклад или рассказ, выделив основное. Когда он научится искать ответы на свои вопросы в энциклопедиях, словарях и учебниках, он не только будет развивать свой кругозор, но и станет больше читать, обогатит свой словарный запас. А это прямой путь к повышению успеваемости!</a:t>
            </a:r>
          </a:p>
          <a:p>
            <a:pPr indent="384048"/>
            <a:endParaRPr lang="ru-RU" sz="1300" dirty="0" smtClean="0"/>
          </a:p>
          <a:p>
            <a:pPr indent="384048"/>
            <a:r>
              <a:rPr lang="ru-RU" sz="1300" dirty="0" smtClean="0"/>
              <a:t>Читайте вместе с ребенком и художественную литературу, стихотворения, пойте песни. Только литература способна показать истинную красоту и богатство русского языка. Только родители могут научить ребенка видеть эту красоту. Обсуждайте с ним прочитанное. Пусть он перескажет вам сюжет, нарисует иллюстрацию к наиболее понравившемуся эпизоду, выучит наизусть и продекламирует стихотворения любимого поэта. </a:t>
            </a:r>
          </a:p>
          <a:p>
            <a:pPr indent="384048"/>
            <a:endParaRPr lang="ru-RU" sz="1300" dirty="0" smtClean="0"/>
          </a:p>
          <a:p>
            <a:pPr indent="384048"/>
            <a:r>
              <a:rPr lang="ru-RU" sz="1300" dirty="0" smtClean="0"/>
              <a:t>Чаще покупайте газеты и журналы. Прочитайте вместе новостные статьи и объясните ему суть написанного. Возможно, многое будет ему непонятно. Однако интерес к событиям, происходящим в мире, – немаловажный фактор успешного обучения, и необходимо приучать ребенка следить за новостями.</a:t>
            </a:r>
            <a:endParaRPr lang="ru-RU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686800" cy="1399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Чаще узнавайте о школьных делах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2400" y="1447800"/>
            <a:ext cx="6781800" cy="5257800"/>
          </a:xfrm>
        </p:spPr>
        <p:txBody>
          <a:bodyPr>
            <a:noAutofit/>
          </a:bodyPr>
          <a:lstStyle/>
          <a:p>
            <a:pPr indent="384048"/>
            <a:r>
              <a:rPr lang="ru-RU" sz="1600" dirty="0" smtClean="0"/>
              <a:t>Чем больше вы будете знать о происходящем в школе, о том, что учащиеся проходят по тому или иному предмету, как ваш ребенок справляется с программой, тем больше у вас будет возможностей повысить уровень его знаний. Узнавайте домашние задания, проверяйте правильность и своевременность их выполнения ребенком. </a:t>
            </a:r>
          </a:p>
          <a:p>
            <a:pPr indent="384048"/>
            <a:endParaRPr lang="ru-RU" sz="1600" dirty="0" smtClean="0"/>
          </a:p>
          <a:p>
            <a:pPr indent="384048"/>
            <a:r>
              <a:rPr lang="ru-RU" sz="1600" dirty="0" smtClean="0"/>
              <a:t>Но не будьте надзирателем и тираном! Будьте с ребенком в доверительных, теплых отношениях. Помогайте с решением трудной задачи. Если вы будете его поддерживать, а не попрекать плохими оценками, он будет стремиться повысить уровень своих знаний. </a:t>
            </a:r>
          </a:p>
          <a:p>
            <a:pPr indent="384048"/>
            <a:endParaRPr lang="ru-RU" sz="1600" dirty="0" smtClean="0"/>
          </a:p>
          <a:p>
            <a:pPr indent="384048"/>
            <a:r>
              <a:rPr lang="ru-RU" sz="1600" dirty="0" smtClean="0"/>
              <a:t>Не ругайте за «двойки»! Ссора ни к чему хорошему не приведет. Лучше беседуйте с ребенком, выясните, за что он получил плохую отметку, проанализируйте с ним ситуацию и найдите пути для решения проблемы. Важно объяснить, что неприятная отметка легко может повыситься и превратиться в «отлично», стоит только приложить усилия.</a:t>
            </a:r>
            <a:endParaRPr lang="ru-RU" sz="1600" dirty="0"/>
          </a:p>
        </p:txBody>
      </p:sp>
      <p:pic>
        <p:nvPicPr>
          <p:cNvPr id="5121" name="Picture 1" descr="C:\Documents and Settings\User\Рабочий стол\Родители\документы моей мамы\гувернантка-для-детей-школьного-возраст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905000"/>
            <a:ext cx="2438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9903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Правильно распределите рабочее пространство школьника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9400" y="1905000"/>
            <a:ext cx="5867400" cy="4572000"/>
          </a:xfrm>
        </p:spPr>
        <p:txBody>
          <a:bodyPr>
            <a:normAutofit fontScale="62500" lnSpcReduction="20000"/>
          </a:bodyPr>
          <a:lstStyle/>
          <a:p>
            <a:pPr indent="384048"/>
            <a:r>
              <a:rPr lang="ru-RU" dirty="0" smtClean="0"/>
              <a:t>Обратите внимание, хорошо ли освещен стол, хватает ли на нем места для выполнения домашнего задания, часто ли проветривается комната, не громко ли включен телевизор в гостиной… Правильно распределите время для уроков, для отдыха, активных игр, прогулок. </a:t>
            </a:r>
          </a:p>
          <a:p>
            <a:pPr indent="384048"/>
            <a:endParaRPr lang="ru-RU" dirty="0" smtClean="0"/>
          </a:p>
          <a:p>
            <a:pPr indent="384048"/>
            <a:r>
              <a:rPr lang="ru-RU" dirty="0" smtClean="0"/>
              <a:t>Если видите, что ребенок устал, дайте ему отдохнуть, не загружайте делами. Уставшая голова не способна запоминать информацию, и как бы вы не ругались, как бы не следили за выполнением домашнего задания, уставший ребенок все равно на следующий день принесет «двойку» или «тройку». Помните, что любому человеку нужно отдыхать, а ребенку тем более!</a:t>
            </a:r>
            <a:endParaRPr lang="ru-RU" dirty="0"/>
          </a:p>
        </p:txBody>
      </p:sp>
      <p:pic>
        <p:nvPicPr>
          <p:cNvPr id="4097" name="Picture 1" descr="C:\Documents and Settings\User\Рабочий стол\Родители\документы моей мамы\1220712089_p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785593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67494"/>
            <a:ext cx="8839200" cy="1399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Правильное питание – залог успешного обучения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76400"/>
            <a:ext cx="6781800" cy="4778408"/>
          </a:xfrm>
        </p:spPr>
        <p:txBody>
          <a:bodyPr>
            <a:normAutofit fontScale="47500" lnSpcReduction="20000"/>
          </a:bodyPr>
          <a:lstStyle/>
          <a:p>
            <a:pPr indent="384048"/>
            <a:r>
              <a:rPr lang="ru-RU" dirty="0" smtClean="0"/>
              <a:t>Современные исследования показали, что мозг – это один из тех органов, который от неправильного питания страдает в первую очередь. Поэтому, если ваш ребенок стал раздражительным, быстро утомляется, плохо запоминает учебный материал, стал получать более низкие отметки в школе, посмотрите на то, чем он питается. </a:t>
            </a:r>
          </a:p>
          <a:p>
            <a:pPr indent="384048"/>
            <a:endParaRPr lang="ru-RU" dirty="0" smtClean="0"/>
          </a:p>
          <a:p>
            <a:pPr indent="384048"/>
            <a:r>
              <a:rPr lang="ru-RU" dirty="0" smtClean="0"/>
              <a:t>В большинстве случаев подобные симптомы возникают вследствие неправильного питания. Значительное место в нашем рационе занимают жиры и углеводы, а современные дети и подростки без ума от </a:t>
            </a:r>
            <a:r>
              <a:rPr lang="ru-RU" dirty="0" err="1" smtClean="0"/>
              <a:t>фастфуда</a:t>
            </a:r>
            <a:r>
              <a:rPr lang="ru-RU" dirty="0" smtClean="0"/>
              <a:t> – а все это вредно для здоровья. Необходимо ограничить потребление вашим ребенком газированных напитков, чипсов, гамбургеров и другой еды подобного рода. </a:t>
            </a:r>
          </a:p>
          <a:p>
            <a:pPr indent="384048"/>
            <a:endParaRPr lang="ru-RU" dirty="0" smtClean="0"/>
          </a:p>
          <a:p>
            <a:pPr indent="384048"/>
            <a:r>
              <a:rPr lang="ru-RU" dirty="0" smtClean="0"/>
              <a:t>Самой главной группой витаминов для мозга является группа витаминов B. Витамины этой группы отвечают за работу памяти, внимание и способность к обучению. Для улучшения памяти необходимо, чтобы в рационе ребенка присутствовали такие продукты, как: орехи, молоко, рыба, курица, мясо, печень, гречка, свежие овощи и фрукты. Если что-то из продуктов ребенку кажется невкусным, насильно есть не заставляйте. Попробуйте подойти к этому вопросу творчески: красиво оформите блюдо, поищите новые рецепты, где этот продукт можно подать в выгодном и вкусном свете. Развивайтесь сами, и ваш ребенок будет развиваться вместе с вами! </a:t>
            </a:r>
          </a:p>
          <a:p>
            <a:endParaRPr lang="ru-RU" dirty="0" smtClean="0"/>
          </a:p>
        </p:txBody>
      </p:sp>
      <p:pic>
        <p:nvPicPr>
          <p:cNvPr id="3073" name="Picture 1" descr="C:\Documents and Settings\User\Рабочий стол\Родители\документы моей мамы\1284718954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990600"/>
            <a:ext cx="2286000" cy="259080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Родители\документы моей мамы\128471883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2286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User\Рабочий стол\Родители\документы моей мамы\logo_year_2008-1(5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543800" cy="3657600"/>
          </a:xfrm>
        </p:spPr>
        <p:txBody>
          <a:bodyPr>
            <a:normAutofit/>
          </a:bodyPr>
          <a:lstStyle/>
          <a:p>
            <a:pPr indent="457200"/>
            <a:r>
              <a:rPr lang="ru-RU" sz="2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 помните: любящие, заботливые и мудрые родители – залог того, что ребенок будет не только хорошо учиться, но и вырастет думающим, образованным человеком, настоящей Личностью! Поэтому не жалейте времени, не отталкивайте ребенка, если он подошел к вам с вопросом или хочет поговорить по душам. Следите за его здоровьем и поощряйте его успехи. Будьте с ребенком в дружеских отношениях. У вас все получится, стоит только захотеть!</a:t>
            </a:r>
            <a:br>
              <a:rPr lang="ru-RU" sz="2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sz="2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</TotalTime>
  <Words>1310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Verdana</vt:lpstr>
      <vt:lpstr>Wingdings 2</vt:lpstr>
      <vt:lpstr>Яркая</vt:lpstr>
      <vt:lpstr>Как помочь ребенку стать успешным?</vt:lpstr>
      <vt:lpstr>Никто не поможет при трудностях в школе, как мама и папа</vt:lpstr>
      <vt:lpstr>Будьте осторожны! Ранить ребенка очень легко, и рана эта порой кровоточит всю жизнь.</vt:lpstr>
      <vt:lpstr>Больше разговаривайте со своим ребенком</vt:lpstr>
      <vt:lpstr>Обогащайте словарный запас и расширяйте кругозор школьника</vt:lpstr>
      <vt:lpstr>Чаще узнавайте о школьных делах</vt:lpstr>
      <vt:lpstr>Правильно распределите рабочее пространство школьника</vt:lpstr>
      <vt:lpstr>Правильное питание – залог успешного обучения</vt:lpstr>
      <vt:lpstr>И помните: любящие, заботливые и мудрые родители – залог того, что ребенок будет не только хорошо учиться, но и вырастет думающим, образованным человеком, настоящей Личностью! Поэтому не жалейте времени, не отталкивайте ребенка, если он подошел к вам с вопросом или хочет поговорить по душам. Следите за его здоровьем и поощряйте его успехи. Будьте с ребенком в дружеских отношениях. У вас все получится, стоит только захотеть!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ребенку стать успешным?</dc:title>
  <dc:creator>Admin</dc:creator>
  <cp:lastModifiedBy>Admin</cp:lastModifiedBy>
  <cp:revision>13</cp:revision>
  <dcterms:modified xsi:type="dcterms:W3CDTF">2023-05-21T07:30:50Z</dcterms:modified>
</cp:coreProperties>
</file>