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5"/>
  </p:notesMasterIdLst>
  <p:sldIdLst>
    <p:sldId id="301" r:id="rId2"/>
    <p:sldId id="300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9" r:id="rId12"/>
    <p:sldId id="277" r:id="rId13"/>
    <p:sldId id="30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 varScale="1">
        <p:scale>
          <a:sx n="85" d="100"/>
          <a:sy n="85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DE739E-C86B-475D-8D27-B9031868EA8A}" type="datetimeFigureOut">
              <a:rPr lang="ru-RU"/>
              <a:pPr>
                <a:defRPr/>
              </a:pPr>
              <a:t>15.05.2023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35438C7-0670-454E-91C7-027421B655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489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683B06-3D1D-45B3-ADB8-19894FC33E8F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F538FC-1B76-492B-8DBB-D55B9FE97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BCC6AF-89C1-4539-88DE-4A91A35BCEF7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2638C8-4A1E-421A-8A0B-46E3B3BCBE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FE921D-7FA2-4294-8D13-743F5EF4740F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2CE624-2D7C-4297-A83C-A705C7530C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1E230-D1F5-4B7A-9D2B-737182F1CB2C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8653DC-D0B4-454E-A669-CB24F8215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78625-D39D-42CF-B1A1-8B356028DFDE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3FC785-1C99-44C6-8019-0CECB678309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A921A2-40AF-4E92-979C-3DC5D98F7E36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39F95-C3DA-492E-A769-211EEAD576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0BE879-3D81-4139-BBD7-60963230087A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ED81A-0364-41F0-B3EA-AA4C56936A2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12F65-A75C-4CA7-8EBB-BF5E23080FA3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6BFDF-F801-4D76-A27D-0296AAC8689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78250C-61F1-48CB-9B21-F28E2FCAA1E5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8E452-932D-40BF-A17C-FC6BF88689E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A9E210-0F23-4047-A511-97448D25F4D9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5EAB7-5614-4E1D-B701-B15B33BEC6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B2DD56-F043-42F1-A2EB-B3F9EE573449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38556-942A-44AB-A6AD-C72A0C532C0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811F3F8-4129-408B-B5F8-F90220F09BEB}" type="datetimeFigureOut">
              <a:rPr lang="en-US" smtClean="0"/>
              <a:pPr>
                <a:defRPr/>
              </a:pPr>
              <a:t>5/15/2023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E45C976-B3A3-4EA8-9671-D2932B692B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bezopasnost-detej.ru/images/2013/108-1-bezopasnost-letom-kartinki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800" y="5501014"/>
            <a:ext cx="5410200" cy="518786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0070C0"/>
                </a:solidFill>
              </a:rPr>
              <a:t>Выполнила: воспитатель Бобкова Оксана Алексеевна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8686800" cy="99060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МБДОУ детский сад «Мир Чудес»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БЕЗОПАСНОСТЬ НА ВОДЕ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2514600"/>
            <a:ext cx="4419600" cy="4191000"/>
          </a:xfrm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38200"/>
            <a:ext cx="688022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BE8178-DD37-4811-819C-FEFF0C463E79}"/>
              </a:ext>
            </a:extLst>
          </p:cNvPr>
          <p:cNvSpPr txBox="1"/>
          <p:nvPr/>
        </p:nvSpPr>
        <p:spPr>
          <a:xfrm flipH="1">
            <a:off x="3627118" y="6172200"/>
            <a:ext cx="2011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Ольховатка </a:t>
            </a:r>
          </a:p>
          <a:p>
            <a:pPr algn="ctr"/>
            <a:r>
              <a:rPr lang="ru-RU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61694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29227" y="1012210"/>
            <a:ext cx="8991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Около сточной трубы не купайтесь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Может вас прямо в трубу затянуть</a:t>
            </a:r>
          </a:p>
          <a:p>
            <a:pPr algn="ct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И не получиться, как не старайтесь</a:t>
            </a:r>
          </a:p>
          <a:p>
            <a:pPr algn="ct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Вынырнуть вверх, чтобы воздух вдохнуть…</a:t>
            </a:r>
          </a:p>
          <a:p>
            <a:pPr algn="ct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Очень опасно, запомните братцы!</a:t>
            </a:r>
          </a:p>
          <a:p>
            <a:pPr algn="ct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Рядом со сточной трубой развлекаться!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27" y="3923732"/>
            <a:ext cx="6477000" cy="269926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0" y="210979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Весело качаться детям на волнах</a:t>
            </a:r>
          </a:p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На цветных матрасах, надувных кругах. </a:t>
            </a:r>
          </a:p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Только непременно вы должны узнать:</a:t>
            </a:r>
          </a:p>
          <a:p>
            <a:pPr algn="ctr"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Далеко не надо в воду заплывать! </a:t>
            </a:r>
          </a:p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Может прохудиться круг или матрас… </a:t>
            </a:r>
          </a:p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Кто спасти успеет из пучины вас? </a:t>
            </a:r>
          </a:p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И перевернуться на волнах легко… </a:t>
            </a:r>
          </a:p>
          <a:p>
            <a:pPr algn="ct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Так что не советуем плавать далеко!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352800"/>
            <a:ext cx="5791200" cy="323697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БЕЗОПАСНОСТЬ\000325_262866_Infograf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61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447800"/>
            <a:ext cx="5029200" cy="46783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ЗНАТЬ ОБ ЭТОМ ДОЛЖЕН КАЖДЫЙ БЕЗОПАСНОСТЬ – ЭТО ВАЖНО!</a:t>
            </a:r>
          </a:p>
        </p:txBody>
      </p:sp>
    </p:spTree>
    <p:extLst>
      <p:ext uri="{BB962C8B-B14F-4D97-AF65-F5344CB8AC3E}">
        <p14:creationId xmlns:p14="http://schemas.microsoft.com/office/powerpoint/2010/main" val="348617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685800" y="2620438"/>
            <a:ext cx="7467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buFont typeface="Arial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Купайтесь только в отведенных для этого местах</a:t>
            </a:r>
          </a:p>
          <a:p>
            <a:pPr algn="ctr" eaLnBrk="0" hangingPunct="0"/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7411" name="Рисунок 69" descr="Картинка о безопасности летом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04800"/>
            <a:ext cx="4724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3400" y="3261847"/>
            <a:ext cx="86106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• Не переохлаждайтесь и не перегревайтесь.</a:t>
            </a:r>
          </a:p>
          <a:p>
            <a:pPr eaLnBrk="0" hangingPunct="0"/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• После приема пищи сделайте перерыв 1,5-2 часа.</a:t>
            </a:r>
          </a:p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• Не купайтесь при температуре воды ниже 18 градусов, в воздуха ниже 22 градусов.</a:t>
            </a:r>
          </a:p>
          <a:p>
            <a:pPr eaLnBrk="0" hangingPunct="0"/>
            <a:r>
              <a:rPr lang="ru-RU" sz="3200" b="1" dirty="0">
                <a:solidFill>
                  <a:srgbClr val="FF0000"/>
                </a:solidFill>
                <a:cs typeface="Times New Roman" pitchFamily="18" charset="0"/>
              </a:rPr>
              <a:t> </a:t>
            </a:r>
            <a:endParaRPr lang="ru-RU" sz="24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endParaRPr lang="ru-RU" sz="3600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33400" y="4200566"/>
            <a:ext cx="7543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ru-RU" sz="2000" b="1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endParaRPr lang="ru-RU" sz="2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находитесь длительное время под палящими лучами солнца.</a:t>
            </a: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1892"/>
            <a:ext cx="3246120" cy="46817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32964" y="838200"/>
            <a:ext cx="50062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На высоком берегу,</a:t>
            </a:r>
            <a:br>
              <a:rPr lang="ru-RU" sz="3200" b="1" i="1" dirty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Дети не играйте!</a:t>
            </a:r>
            <a:br>
              <a:rPr lang="ru-RU" sz="3200" b="1" i="1" dirty="0">
                <a:solidFill>
                  <a:srgbClr val="FF0000"/>
                </a:solidFill>
              </a:rPr>
            </a:br>
            <a:r>
              <a:rPr lang="ru-RU" sz="3200" b="1" i="1" dirty="0"/>
              <a:t>Из-под ног уйти земля</a:t>
            </a:r>
            <a:br>
              <a:rPr lang="ru-RU" sz="3200" b="1" i="1" dirty="0"/>
            </a:br>
            <a:r>
              <a:rPr lang="ru-RU" sz="3200" b="1" i="1" dirty="0"/>
              <a:t>Может, так и знайте!</a:t>
            </a:r>
            <a:br>
              <a:rPr lang="ru-RU" sz="3200" b="1" i="1" dirty="0"/>
            </a:br>
            <a:r>
              <a:rPr lang="ru-RU" sz="3200" b="1" i="1" dirty="0"/>
              <a:t>И с обрыва прямо вниз</a:t>
            </a:r>
            <a:br>
              <a:rPr lang="ru-RU" sz="3200" b="1" i="1" dirty="0"/>
            </a:br>
            <a:r>
              <a:rPr lang="ru-RU" sz="3200" b="1" i="1" dirty="0"/>
              <a:t>В воду полетите…</a:t>
            </a:r>
            <a:br>
              <a:rPr lang="ru-RU" sz="3200" b="1" i="1" dirty="0"/>
            </a:br>
            <a:r>
              <a:rPr lang="ru-RU" sz="3200" b="1" i="1" dirty="0"/>
              <a:t>И останется кричать:</a:t>
            </a:r>
            <a:br>
              <a:rPr lang="ru-RU" sz="3200" b="1" i="1" dirty="0"/>
            </a:br>
            <a:r>
              <a:rPr lang="ru-RU" sz="3200" b="1" i="1" dirty="0"/>
              <a:t>«Люди, помогите!!!»</a:t>
            </a: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3500190" cy="4910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18559" y="685800"/>
            <a:ext cx="47758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/>
          </a:p>
          <a:p>
            <a:r>
              <a:rPr lang="ru-RU" sz="2800" b="1" i="1" dirty="0"/>
              <a:t>Когда вокруг грохочет гром</a:t>
            </a:r>
            <a:br>
              <a:rPr lang="ru-RU" sz="2800" b="1" i="1" dirty="0"/>
            </a:br>
            <a:r>
              <a:rPr lang="ru-RU" sz="2800" b="1" i="1" dirty="0"/>
              <a:t>И молния сверкает,</a:t>
            </a:r>
            <a:br>
              <a:rPr lang="ru-RU" sz="2800" b="1" i="1" dirty="0"/>
            </a:br>
            <a:r>
              <a:rPr lang="ru-RU" sz="2800" b="1" i="1" dirty="0"/>
              <a:t>Не лезь в открытый водоём!</a:t>
            </a:r>
            <a:br>
              <a:rPr lang="ru-RU" sz="2800" b="1" i="1" dirty="0"/>
            </a:br>
            <a:r>
              <a:rPr lang="ru-RU" sz="2800" b="1" i="1" dirty="0"/>
              <a:t>Ведь всякое бывает…</a:t>
            </a:r>
            <a:br>
              <a:rPr lang="ru-RU" sz="2800" b="1" i="1" dirty="0"/>
            </a:br>
            <a:r>
              <a:rPr lang="ru-RU" sz="2800" b="1" i="1" dirty="0"/>
              <a:t>И если ты в грозу попал,</a:t>
            </a:r>
            <a:br>
              <a:rPr lang="ru-RU" sz="2800" b="1" i="1" dirty="0"/>
            </a:br>
            <a:r>
              <a:rPr lang="ru-RU" sz="2800" b="1" i="1" dirty="0"/>
              <a:t>Не плавай, не купайся…</a:t>
            </a:r>
            <a:br>
              <a:rPr lang="ru-RU" sz="2800" b="1" i="1" dirty="0"/>
            </a:br>
            <a:r>
              <a:rPr lang="ru-RU" sz="2800" b="1" i="1" dirty="0"/>
              <a:t>Лишь только дождик застучал,</a:t>
            </a:r>
            <a:br>
              <a:rPr lang="ru-RU" sz="2800" b="1" i="1" dirty="0"/>
            </a:br>
            <a:r>
              <a:rPr lang="ru-RU" sz="2800" b="1" i="1" dirty="0"/>
              <a:t>На берег выбирайся! </a:t>
            </a:r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457200" y="6718"/>
            <a:ext cx="83058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endParaRPr lang="ru-RU" sz="2800" b="1" i="1" dirty="0">
              <a:latin typeface="Arial" pitchFamily="34" charset="0"/>
              <a:cs typeface="Arial" pitchFamily="34" charset="0"/>
            </a:endParaRPr>
          </a:p>
          <a:p>
            <a:pPr algn="r" eaLnBrk="0" hangingPunct="0"/>
            <a:endParaRPr lang="ru-RU" sz="2800" b="1" i="1" dirty="0">
              <a:latin typeface="Arial" pitchFamily="34" charset="0"/>
              <a:cs typeface="Arial" pitchFamily="34" charset="0"/>
            </a:endParaRPr>
          </a:p>
          <a:p>
            <a:pPr algn="r" eaLnBrk="0" hangingPunct="0"/>
            <a:endParaRPr lang="ru-RU" sz="2800" b="1" i="1" dirty="0">
              <a:latin typeface="Arial" pitchFamily="34" charset="0"/>
              <a:cs typeface="Arial" pitchFamily="34" charset="0"/>
            </a:endParaRPr>
          </a:p>
          <a:p>
            <a:pPr algn="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И большим, и детям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Хочется сказать: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незнакомом месте</a:t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Вам нельзя нырять!</a:t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Может очень мелкой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Речка оказаться…</a:t>
            </a:r>
          </a:p>
          <a:p>
            <a:pPr algn="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         А в песок опасно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Головой втыкаться!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Сучья, камни, стёкла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Спрятались на дне –</a:t>
            </a:r>
            <a:br>
              <a:rPr lang="ru-RU" sz="2800" b="1" i="1" dirty="0"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atin typeface="Arial" pitchFamily="34" charset="0"/>
                <a:cs typeface="Arial" pitchFamily="34" charset="0"/>
              </a:rPr>
              <a:t>Их заметить сложно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  <a:p>
            <a:pPr algn="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в водной глубине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3962400" cy="525780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374759"/>
            <a:ext cx="8534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развлекаться будешь на воде,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sz="3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Проследи, чтоб шутка не вела к беде…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endParaRPr lang="ru-RU" sz="4800" dirty="0">
              <a:latin typeface="Calibri" pitchFamily="34" charset="0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228600" y="2797144"/>
            <a:ext cx="8610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Не топи другого – может оказаться,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Что воды случится другу наглотаться,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Он запаникует, вырываться станет –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И тебя с собою под воду затянет! </a:t>
            </a:r>
          </a:p>
          <a:p>
            <a:pPr eaLnBrk="0" hangingPunct="0"/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И игра такая грустно завершится…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Мы вам не желаем в речке утопиться!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endParaRPr lang="ru-RU" sz="4000" dirty="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905000"/>
            <a:ext cx="3120024" cy="375446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219200" y="124986"/>
            <a:ext cx="7924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Катятся волны от лодок с судами…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algn="r" eaLnBrk="0" hangingPunct="0"/>
            <a:br>
              <a:rPr lang="ru-RU" sz="36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4000" dirty="0">
              <a:latin typeface="Calibri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57200" y="554345"/>
            <a:ext cx="8305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/>
            <a:br>
              <a:rPr lang="ru-RU" sz="32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3200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endParaRPr lang="ru-RU" sz="2000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Может водой с головою накрыть,</a:t>
            </a:r>
            <a:br>
              <a:rPr lang="ru-RU" sz="2000" b="1" i="1" dirty="0">
                <a:latin typeface="Arial" pitchFamily="34" charset="0"/>
                <a:cs typeface="Arial" pitchFamily="34" charset="0"/>
              </a:rPr>
            </a:br>
            <a:r>
              <a:rPr lang="ru-RU" sz="2000" b="1" i="1" dirty="0">
                <a:latin typeface="Arial" pitchFamily="34" charset="0"/>
                <a:cs typeface="Arial" pitchFamily="34" charset="0"/>
              </a:rPr>
              <a:t>Может дыхание перехватить…</a:t>
            </a:r>
          </a:p>
          <a:p>
            <a:pPr algn="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Спорить не стоит с такими волнами!</a:t>
            </a:r>
          </a:p>
          <a:p>
            <a:pPr algn="r" eaLnBrk="0" hangingPunct="0"/>
            <a:br>
              <a:rPr lang="ru-RU" sz="20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b="1" i="1" dirty="0">
                <a:latin typeface="Arial" pitchFamily="34" charset="0"/>
                <a:cs typeface="Arial" pitchFamily="34" charset="0"/>
              </a:rPr>
              <a:t>Ты по возможности их избегай,</a:t>
            </a:r>
            <a:br>
              <a:rPr lang="ru-RU" sz="20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Близко к корабликам не подплывай:</a:t>
            </a:r>
          </a:p>
          <a:p>
            <a:pPr algn="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Сверху  пловца</a:t>
            </a:r>
          </a:p>
          <a:p>
            <a:pPr algn="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 разглядеть очень сложно,</a:t>
            </a:r>
            <a:br>
              <a:rPr lang="ru-RU" sz="2000" b="1" i="1" dirty="0">
                <a:latin typeface="Arial" pitchFamily="34" charset="0"/>
                <a:cs typeface="Arial" pitchFamily="34" charset="0"/>
              </a:rPr>
            </a:br>
            <a:r>
              <a:rPr lang="ru-RU" sz="2000" b="1" i="1" dirty="0">
                <a:latin typeface="Arial" pitchFamily="34" charset="0"/>
                <a:cs typeface="Arial" pitchFamily="34" charset="0"/>
              </a:rPr>
              <a:t>Затормозить на воде невозможно</a:t>
            </a:r>
            <a:br>
              <a:rPr lang="ru-RU" sz="2000" b="1" i="1" dirty="0">
                <a:latin typeface="Arial" pitchFamily="34" charset="0"/>
                <a:cs typeface="Arial" pitchFamily="34" charset="0"/>
              </a:rPr>
            </a:br>
            <a:r>
              <a:rPr lang="ru-RU" sz="2000" b="1" i="1" dirty="0">
                <a:latin typeface="Arial" pitchFamily="34" charset="0"/>
                <a:cs typeface="Arial" pitchFamily="34" charset="0"/>
              </a:rPr>
              <a:t>Будет печальным финал, вероятно:</a:t>
            </a:r>
            <a:br>
              <a:rPr lang="ru-RU" sz="2000" b="1" i="1" dirty="0">
                <a:latin typeface="Arial" pitchFamily="34" charset="0"/>
                <a:cs typeface="Arial" pitchFamily="34" charset="0"/>
              </a:rPr>
            </a:br>
            <a:r>
              <a:rPr lang="ru-RU" sz="2000" b="1" i="1" dirty="0">
                <a:latin typeface="Arial" pitchFamily="34" charset="0"/>
                <a:cs typeface="Arial" pitchFamily="34" charset="0"/>
              </a:rPr>
              <a:t>Вряд ли ты сможешь вернуться обратно…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90800" y="108734"/>
            <a:ext cx="6553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br>
              <a:rPr lang="ru-RU" sz="32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Спорить не стоит с такими волнами!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73279"/>
            <a:ext cx="3429000" cy="2343221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152400" y="1231374"/>
            <a:ext cx="4419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Пляж буйками окружён</a:t>
            </a:r>
          </a:p>
          <a:p>
            <a:pPr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От судов, коряг и волн. </a:t>
            </a:r>
          </a:p>
          <a:p>
            <a:pPr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Значит, можно здесь купаться, </a:t>
            </a:r>
          </a:p>
          <a:p>
            <a:pPr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Ничего не опасаться. </a:t>
            </a:r>
          </a:p>
          <a:p>
            <a:pPr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Веселитесь, как хотите, </a:t>
            </a:r>
          </a:p>
          <a:p>
            <a:pPr eaLnBrk="0" hangingPunct="0"/>
            <a:r>
              <a:rPr lang="ru-RU" sz="2400" b="1" i="1" dirty="0">
                <a:latin typeface="Arial" pitchFamily="34" charset="0"/>
                <a:cs typeface="Arial" pitchFamily="34" charset="0"/>
              </a:rPr>
              <a:t>Но, пожалуйста, учтите:</a:t>
            </a:r>
          </a:p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жизнь не потерять –</a:t>
            </a:r>
          </a:p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буйки не заплывать!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447799"/>
            <a:ext cx="4267200" cy="3124201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4050083" y="1846545"/>
            <a:ext cx="4876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надо безобразничать</a:t>
            </a:r>
            <a:b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делать дырки в круге;</a:t>
            </a:r>
            <a:b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Не стоит жизнью рисковать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Ни другу, ни подруге.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Но если ты, но если ты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Шалун и злой проказник –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Недалеко и до беды: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Дырявый круг опасен.</a:t>
            </a:r>
            <a:endParaRPr lang="ru-RU" sz="24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6712"/>
            <a:ext cx="3745283" cy="301763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786</TotalTime>
  <Words>528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Candara</vt:lpstr>
      <vt:lpstr>Monotype Corsiva</vt:lpstr>
      <vt:lpstr>Symbol</vt:lpstr>
      <vt:lpstr>Волна</vt:lpstr>
      <vt:lpstr>Выполнила: воспитатель Бобкова Оксана Алексеевна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ЗНАТЬ ОБ ЭТОМ ДОЛЖЕН КАЖДЫЙ БЕЗОПАСНОСТЬ – ЭТО ВАЖНО!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Александра Шарко</cp:lastModifiedBy>
  <cp:revision>77</cp:revision>
  <dcterms:created xsi:type="dcterms:W3CDTF">2013-09-24T05:57:37Z</dcterms:created>
  <dcterms:modified xsi:type="dcterms:W3CDTF">2023-05-15T11:43:46Z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1539529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