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34" r:id="rId2"/>
    <p:sldId id="315" r:id="rId3"/>
    <p:sldId id="316" r:id="rId4"/>
    <p:sldId id="335" r:id="rId5"/>
    <p:sldId id="336" r:id="rId6"/>
    <p:sldId id="317" r:id="rId7"/>
    <p:sldId id="337" r:id="rId8"/>
    <p:sldId id="319" r:id="rId9"/>
    <p:sldId id="320" r:id="rId10"/>
    <p:sldId id="341" r:id="rId11"/>
    <p:sldId id="340" r:id="rId12"/>
    <p:sldId id="344" r:id="rId13"/>
    <p:sldId id="345" r:id="rId14"/>
    <p:sldId id="346" r:id="rId15"/>
    <p:sldId id="348" r:id="rId16"/>
    <p:sldId id="347" r:id="rId17"/>
    <p:sldId id="343" r:id="rId18"/>
    <p:sldId id="351" r:id="rId19"/>
    <p:sldId id="342" r:id="rId20"/>
    <p:sldId id="350" r:id="rId21"/>
    <p:sldId id="327" r:id="rId22"/>
    <p:sldId id="352" r:id="rId23"/>
    <p:sldId id="35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83628BB-D554-4AD7-B3EC-5BF31287D18E}" type="datetimeFigureOut">
              <a:rPr lang="ru-RU"/>
              <a:pPr>
                <a:defRPr/>
              </a:pPr>
              <a:t>21.03.2016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E5E4BEB-5373-4B2B-9FC6-B76C52C3A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6695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B45E38E-E965-4F0C-B5C8-EDC11422F001}" type="slidenum">
              <a:rPr lang="ru-RU" altLang="ru-RU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" descr="Титул_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2130425"/>
            <a:ext cx="6406480" cy="14700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886200"/>
            <a:ext cx="5720680" cy="17526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Образец подзаголовка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58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6E82C-40F9-40A1-8A18-C799C4BA1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00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B5430-C036-4002-BEFE-E212CF9E56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193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643192" cy="5073427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43192" cy="634082"/>
          </a:xfrm>
        </p:spPr>
        <p:txBody>
          <a:bodyPr/>
          <a:lstStyle>
            <a:lvl1pPr algn="l">
              <a:defRPr b="1">
                <a:solidFill>
                  <a:schemeClr val="tx2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2606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43192" cy="634082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643192" cy="5073427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232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E54CF-771C-42E5-9B11-044A630D9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294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80EA9-07B8-4D95-AAE7-AD47B04FB5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5172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E5E51-1E57-4371-A1C8-75493C98D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092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ABB8D-4EE5-4E69-B38B-AC7E1D6EF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09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000336-B926-481F-923D-20ABAC94B0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852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02F96-1103-4813-98B2-671647ADD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0292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A5906C8-EA1F-4DDF-AB0D-717EA9CF6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.artfile.ru/1920x1440_605178_%5bwww.ArtFile.ru%5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14017" y="188640"/>
            <a:ext cx="8640960" cy="16430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 pitchFamily="34" charset="0"/>
                <a:cs typeface="Arial" pitchFamily="34" charset="0"/>
              </a:rPr>
              <a:t>Компьютерная графика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1" descr="http://carlyhasting.tateauthor.com/files/2015/06/Paint-clip-art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1475" y="3716338"/>
            <a:ext cx="4719638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 исправить ошибку?</a:t>
            </a:r>
          </a:p>
        </p:txBody>
      </p:sp>
      <p:sp>
        <p:nvSpPr>
          <p:cNvPr id="14340" name="Прямоугольник 15"/>
          <p:cNvSpPr>
            <a:spLocks noChangeArrowheads="1"/>
          </p:cNvSpPr>
          <p:nvPr/>
        </p:nvSpPr>
        <p:spPr bwMode="auto">
          <a:xfrm>
            <a:off x="1258888" y="1068388"/>
            <a:ext cx="68849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solidFill>
                  <a:srgbClr val="0029AC"/>
                </a:solidFill>
              </a:rPr>
              <a:t>Ластик </a:t>
            </a:r>
            <a:r>
              <a:rPr lang="ru-RU" altLang="ru-RU" sz="2000">
                <a:solidFill>
                  <a:schemeClr val="tx2"/>
                </a:solidFill>
              </a:rPr>
              <a:t>– удаляет фрагмент рисунка и заменяет его цветом фона.</a:t>
            </a:r>
          </a:p>
        </p:txBody>
      </p:sp>
      <p:sp>
        <p:nvSpPr>
          <p:cNvPr id="14341" name="Прямоугольник 31"/>
          <p:cNvSpPr>
            <a:spLocks noChangeArrowheads="1"/>
          </p:cNvSpPr>
          <p:nvPr/>
        </p:nvSpPr>
        <p:spPr bwMode="auto">
          <a:xfrm>
            <a:off x="1258888" y="3933825"/>
            <a:ext cx="6643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solidFill>
                  <a:srgbClr val="0029AC"/>
                </a:solidFill>
              </a:rPr>
              <a:t>Отмена </a:t>
            </a:r>
            <a:r>
              <a:rPr lang="ru-RU" altLang="ru-RU" sz="2000">
                <a:solidFill>
                  <a:schemeClr val="tx2"/>
                </a:solidFill>
              </a:rPr>
              <a:t>– Отмена последнего действия.</a:t>
            </a:r>
          </a:p>
        </p:txBody>
      </p:sp>
      <p:pic>
        <p:nvPicPr>
          <p:cNvPr id="14342" name="Picture 5" descr="http://3.bp.blogspot.com/-JSmX5JdKMFw/UibbLOihdVI/AAAAAAAAA6o/bko2PS5H4ZY/s1600/lastik-udalit-fragment-risunka.png%22,tid:%22OIP.M12f62d2ea1673d232da56032ba76048do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1801813"/>
            <a:ext cx="28956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 descr="http://cl.rushkolnik.ru/tw_files2/urls_3/20/d-19654/19654_html_536fca85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3725" y="1557338"/>
            <a:ext cx="237648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9" descr="http://spectr-rv.ru/wp-content/uploads/2013/12/File-1-300x9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508500"/>
            <a:ext cx="2778125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2276475"/>
            <a:ext cx="7375525" cy="414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2988" y="549275"/>
            <a:ext cx="7735887" cy="12001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Возьмите в руки мышку, выберите в фигурах Овал, в палитре цветов - жёлтый цвет и, попробуйте нарисовать круг.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7913" y="476250"/>
            <a:ext cx="7597775" cy="831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Закрасьте его жёлтым цветом с помощью инструмента Заливка.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2133600"/>
            <a:ext cx="7424738" cy="417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7913" y="476250"/>
            <a:ext cx="7597775" cy="831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С помощью инструмента Линия нарисуйте лучики у солнышка.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700213"/>
            <a:ext cx="7426325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7913" y="476250"/>
            <a:ext cx="7597775" cy="831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С помощью инструмента Линия нарисуйте лучики у солнышка.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700213"/>
            <a:ext cx="7426325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://www.nn.ru/users/foto/219760-2011-08-14-wallpaper_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19672" y="1352735"/>
            <a:ext cx="6768752" cy="5365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116013" y="125413"/>
            <a:ext cx="7704137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 где же живёт солнышко?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7913" y="476250"/>
            <a:ext cx="7597775" cy="831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342900" indent="-342900" algn="just">
              <a:buFont typeface="Wingdings" pitchFamily="2" charset="2"/>
              <a:buChar char="Ø"/>
              <a:defRPr/>
            </a:pPr>
            <a:r>
              <a:rPr lang="ru-RU" sz="2400" b="1" dirty="0">
                <a:solidFill>
                  <a:schemeClr val="tx2"/>
                </a:solidFill>
                <a:latin typeface="Calibri" pitchFamily="34" charset="0"/>
              </a:rPr>
              <a:t>Выберите инструмент Кисть, в палитре цветов – бирюзовый цвет и, нарисуйте 2 облачка.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773238"/>
            <a:ext cx="7416800" cy="417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258888" y="188913"/>
            <a:ext cx="7613650" cy="708025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5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Упражнение для снятия напряжения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с мышц туловища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59632" y="1052736"/>
            <a:ext cx="7344816" cy="707886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ru-RU" sz="5600" b="1" dirty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«Наклоны в сторону»</a:t>
            </a:r>
          </a:p>
        </p:txBody>
      </p:sp>
      <p:pic>
        <p:nvPicPr>
          <p:cNvPr id="21508" name="Picture 7" descr="http://u.900igr.net:10/datas/pedagogika/Kompleks-uprazhnenij-dlja-fizminutki/0011-011-Naklony-v-storon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2060575"/>
            <a:ext cx="4387850" cy="403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258888" y="188913"/>
            <a:ext cx="7613650" cy="708025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5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Упражнение для улучшения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мозгового кровообращения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259632" y="1052736"/>
            <a:ext cx="7344816" cy="707886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ru-RU" sz="5600" b="1" dirty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«Наклоны головы»</a:t>
            </a:r>
          </a:p>
        </p:txBody>
      </p:sp>
      <p:pic>
        <p:nvPicPr>
          <p:cNvPr id="22532" name="Picture 2" descr="http://900igr.net/datas/pedagogika/Kompleks-uprazhnenij-dlja-fizminutki/0008-008-Naklony-golov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2492375"/>
            <a:ext cx="4059238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2" descr="http://900igr.net/datas/pedagogika/Kompleks-uprazhnenij-dlja-fizminutki/0008-008-Naklony-golov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7763" y="2349500"/>
            <a:ext cx="3646487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Практикум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59632" y="908720"/>
            <a:ext cx="7344816" cy="707886"/>
          </a:xfrm>
          <a:prstGeom prst="rect">
            <a:avLst/>
          </a:prstGeom>
        </p:spPr>
        <p:txBody>
          <a:bodyPr anchor="ctr"/>
          <a:lstStyle/>
          <a:p>
            <a:pPr algn="ctr">
              <a:defRPr/>
            </a:pPr>
            <a:r>
              <a:rPr lang="ru-RU" sz="3200" b="1" dirty="0">
                <a:ln w="1905"/>
                <a:solidFill>
                  <a:srgbClr val="FF0066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«Рисуем простые рисунки»</a:t>
            </a:r>
          </a:p>
        </p:txBody>
      </p:sp>
      <p:pic>
        <p:nvPicPr>
          <p:cNvPr id="23556" name="Picture 3" descr="G:\ЗАДАНИЯ\Простые задания в Paint\Рисунки с помощью фигур\lisa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1646238"/>
            <a:ext cx="2522537" cy="2036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6" descr="http://gsd-help.ru/wp-content/uploads/2013/11/img0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235331">
            <a:off x="434975" y="2459038"/>
            <a:ext cx="5267325" cy="395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4" descr="G:\ЗАДАНИЯ\Простые задания в Paint\Рисунки с помощью фигур\korablik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32188" y="3924300"/>
            <a:ext cx="2828925" cy="246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2" descr="G:\ЗАДАНИЯ\Простые задания в Paint\Рисунки с помощью фигур\hrusha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1700213"/>
            <a:ext cx="2195512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1" descr="G:\ЗАДАНИЯ\Простые задания в Paint\Рисунки с помощью фигур\dom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700213"/>
            <a:ext cx="1584325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571500" y="1714500"/>
            <a:ext cx="814387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1214438" y="5572125"/>
            <a:ext cx="7715250" cy="1000125"/>
          </a:xfrm>
          <a:solidFill>
            <a:schemeClr val="tx2">
              <a:lumMod val="20000"/>
              <a:lumOff val="80000"/>
            </a:schemeClr>
          </a:solidFill>
        </p:spPr>
        <p:txBody>
          <a:bodyPr rtlCol="0">
            <a:normAutofit fontScale="55000" lnSpcReduction="2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500" b="1" i="1" dirty="0" smtClean="0">
                <a:solidFill>
                  <a:schemeClr val="tx2">
                    <a:lumMod val="75000"/>
                  </a:schemeClr>
                </a:solidFill>
              </a:rPr>
              <a:t>Компьютер в компьютерной графике – </a:t>
            </a:r>
            <a:br>
              <a:rPr lang="ru-RU" sz="4500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500" b="1" i="1" dirty="0" smtClean="0">
                <a:solidFill>
                  <a:schemeClr val="tx2">
                    <a:lumMod val="75000"/>
                  </a:schemeClr>
                </a:solidFill>
              </a:rPr>
              <a:t>такой же инструмент, как кисть или карандаш</a:t>
            </a:r>
            <a:r>
              <a:rPr lang="ru-RU" sz="2500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sz="2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kern="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Компьютер и графика</a:t>
            </a:r>
          </a:p>
        </p:txBody>
      </p:sp>
      <p:sp>
        <p:nvSpPr>
          <p:cNvPr id="5" name="Содержимое 5"/>
          <p:cNvSpPr txBox="1">
            <a:spLocks/>
          </p:cNvSpPr>
          <p:nvPr/>
        </p:nvSpPr>
        <p:spPr bwMode="auto">
          <a:xfrm>
            <a:off x="1643063" y="1143000"/>
            <a:ext cx="7215187" cy="1714500"/>
          </a:xfrm>
          <a:prstGeom prst="rect">
            <a:avLst/>
          </a:prstGeom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Компьютерная графика</a:t>
            </a:r>
            <a:r>
              <a:rPr lang="ru-RU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область информатики, занимающаяся проблемами получения различных изображений (рисунков, чертежей, мультипликации) на компьютере.</a:t>
            </a:r>
          </a:p>
        </p:txBody>
      </p:sp>
      <p:sp>
        <p:nvSpPr>
          <p:cNvPr id="6" name="Овал 5"/>
          <p:cNvSpPr/>
          <p:nvPr/>
        </p:nvSpPr>
        <p:spPr>
          <a:xfrm>
            <a:off x="500063" y="1428750"/>
            <a:ext cx="1000125" cy="1000125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grpSp>
        <p:nvGrpSpPr>
          <p:cNvPr id="6151" name="Группа 22"/>
          <p:cNvGrpSpPr>
            <a:grpSpLocks/>
          </p:cNvGrpSpPr>
          <p:nvPr/>
        </p:nvGrpSpPr>
        <p:grpSpPr bwMode="auto">
          <a:xfrm>
            <a:off x="1214438" y="2643188"/>
            <a:ext cx="7310437" cy="3000375"/>
            <a:chOff x="1214414" y="2643182"/>
            <a:chExt cx="7310457" cy="3000397"/>
          </a:xfrm>
        </p:grpSpPr>
        <p:pic>
          <p:nvPicPr>
            <p:cNvPr id="6152" name="Picture 36" descr="http://www.clker.com/cliparts/o/T/l/8/b/n/large-rainbow-hi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6050" y="2928934"/>
              <a:ext cx="3143272" cy="2069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3" name="Picture 26" descr="http://www.forum-vostok.ru/published/publicdata/GB123SSS/attachments/SC/products_pictures/88468.jpg"/>
            <p:cNvPicPr>
              <a:picLocks noChangeAspect="1" noChangeArrowheads="1"/>
            </p:cNvPicPr>
            <p:nvPr/>
          </p:nvPicPr>
          <p:blipFill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4414" y="3000372"/>
              <a:ext cx="2643206" cy="2643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4" name="Picture 44" descr="http://savepic.net/1183809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572264" y="2643182"/>
              <a:ext cx="1952607" cy="29289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2382838" y="538163"/>
            <a:ext cx="5159375" cy="708025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85000" lnSpcReduction="1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+mj-ea"/>
                <a:cs typeface="Arial" pitchFamily="34" charset="0"/>
              </a:rPr>
              <a:t>Упражнения для глаз</a:t>
            </a:r>
          </a:p>
        </p:txBody>
      </p:sp>
      <p:pic>
        <p:nvPicPr>
          <p:cNvPr id="24579" name="Picture 2" descr="http://cs629313.vk.me/v629313284/5c21/ZVw1TBIUz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4763" y="1484313"/>
            <a:ext cx="7442200" cy="402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Содержимое 8"/>
          <p:cNvSpPr>
            <a:spLocks noGrp="1"/>
          </p:cNvSpPr>
          <p:nvPr>
            <p:ph idx="1"/>
          </p:nvPr>
        </p:nvSpPr>
        <p:spPr>
          <a:xfrm>
            <a:off x="1116013" y="1000125"/>
            <a:ext cx="7570787" cy="857250"/>
          </a:xfrm>
          <a:solidFill>
            <a:schemeClr val="accent6">
              <a:lumMod val="40000"/>
              <a:lumOff val="60000"/>
            </a:schemeClr>
          </a:solidFill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Соедините стрелками надписи с соответствующими им элементами окна графического редактора.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Вопросы и задания</a:t>
            </a:r>
          </a:p>
        </p:txBody>
      </p:sp>
      <p:sp>
        <p:nvSpPr>
          <p:cNvPr id="6" name="Овал 5"/>
          <p:cNvSpPr/>
          <p:nvPr/>
        </p:nvSpPr>
        <p:spPr>
          <a:xfrm>
            <a:off x="8001000" y="71438"/>
            <a:ext cx="1000125" cy="100012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?</a:t>
            </a:r>
          </a:p>
        </p:txBody>
      </p:sp>
      <p:pic>
        <p:nvPicPr>
          <p:cNvPr id="5027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75" y="2374900"/>
            <a:ext cx="4929188" cy="36972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606" name="TextBox 4"/>
          <p:cNvSpPr txBox="1">
            <a:spLocks noChangeArrowheads="1"/>
          </p:cNvSpPr>
          <p:nvPr/>
        </p:nvSpPr>
        <p:spPr bwMode="auto">
          <a:xfrm>
            <a:off x="2357438" y="1857375"/>
            <a:ext cx="2714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Строка заголовка</a:t>
            </a:r>
          </a:p>
        </p:txBody>
      </p:sp>
      <p:sp>
        <p:nvSpPr>
          <p:cNvPr id="25607" name="TextBox 9"/>
          <p:cNvSpPr txBox="1">
            <a:spLocks noChangeArrowheads="1"/>
          </p:cNvSpPr>
          <p:nvPr/>
        </p:nvSpPr>
        <p:spPr bwMode="auto">
          <a:xfrm>
            <a:off x="785813" y="5072063"/>
            <a:ext cx="1571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Строка состояния</a:t>
            </a:r>
          </a:p>
        </p:txBody>
      </p:sp>
      <p:sp>
        <p:nvSpPr>
          <p:cNvPr id="25608" name="TextBox 11"/>
          <p:cNvSpPr txBox="1">
            <a:spLocks noChangeArrowheads="1"/>
          </p:cNvSpPr>
          <p:nvPr/>
        </p:nvSpPr>
        <p:spPr bwMode="auto">
          <a:xfrm>
            <a:off x="5072063" y="6211888"/>
            <a:ext cx="26431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Полосы прокрутки</a:t>
            </a:r>
          </a:p>
        </p:txBody>
      </p:sp>
      <p:sp>
        <p:nvSpPr>
          <p:cNvPr id="25609" name="TextBox 5"/>
          <p:cNvSpPr txBox="1">
            <a:spLocks noChangeArrowheads="1"/>
          </p:cNvSpPr>
          <p:nvPr/>
        </p:nvSpPr>
        <p:spPr bwMode="auto">
          <a:xfrm>
            <a:off x="5214938" y="1857375"/>
            <a:ext cx="22145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Рабочая область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72375" y="4071938"/>
            <a:ext cx="1500188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Кнопка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«Свернуть»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72375" y="3214688"/>
            <a:ext cx="17145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Кнопка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«Развернуть»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429500" y="2357438"/>
            <a:ext cx="1643063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Кнопка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«Закрыть»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28688" y="3357563"/>
            <a:ext cx="1357312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Строка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меню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85813" y="2500313"/>
            <a:ext cx="15001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Название приложения</a:t>
            </a:r>
          </a:p>
        </p:txBody>
      </p:sp>
      <p:sp>
        <p:nvSpPr>
          <p:cNvPr id="25615" name="TextBox 9"/>
          <p:cNvSpPr txBox="1">
            <a:spLocks noChangeArrowheads="1"/>
          </p:cNvSpPr>
          <p:nvPr/>
        </p:nvSpPr>
        <p:spPr bwMode="auto">
          <a:xfrm>
            <a:off x="1785938" y="6211888"/>
            <a:ext cx="30003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Панель инструментов</a:t>
            </a:r>
          </a:p>
        </p:txBody>
      </p:sp>
      <p:sp>
        <p:nvSpPr>
          <p:cNvPr id="25616" name="TextBox 9"/>
          <p:cNvSpPr txBox="1">
            <a:spLocks noChangeArrowheads="1"/>
          </p:cNvSpPr>
          <p:nvPr/>
        </p:nvSpPr>
        <p:spPr bwMode="auto">
          <a:xfrm>
            <a:off x="1000125" y="4357688"/>
            <a:ext cx="157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Палитра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8"/>
          <p:cNvSpPr>
            <a:spLocks noGrp="1"/>
          </p:cNvSpPr>
          <p:nvPr>
            <p:ph idx="1"/>
          </p:nvPr>
        </p:nvSpPr>
        <p:spPr>
          <a:xfrm>
            <a:off x="1116013" y="1000125"/>
            <a:ext cx="7570787" cy="857250"/>
          </a:xfrm>
          <a:solidFill>
            <a:schemeClr val="accent6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Разгадайте ребус: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Это один из элементов окна графического редактора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Вопросы и задания</a:t>
            </a:r>
          </a:p>
        </p:txBody>
      </p:sp>
      <p:sp>
        <p:nvSpPr>
          <p:cNvPr id="6" name="Овал 5"/>
          <p:cNvSpPr/>
          <p:nvPr/>
        </p:nvSpPr>
        <p:spPr>
          <a:xfrm>
            <a:off x="8001000" y="71438"/>
            <a:ext cx="1000125" cy="100012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?</a:t>
            </a:r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997" t="18880" r="19257" b="35536"/>
          <a:stretch>
            <a:fillRect/>
          </a:stretch>
        </p:blipFill>
        <p:spPr bwMode="auto">
          <a:xfrm>
            <a:off x="1619250" y="2147888"/>
            <a:ext cx="6869113" cy="290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8"/>
          <p:cNvSpPr>
            <a:spLocks noGrp="1"/>
          </p:cNvSpPr>
          <p:nvPr>
            <p:ph idx="1"/>
          </p:nvPr>
        </p:nvSpPr>
        <p:spPr>
          <a:xfrm>
            <a:off x="1116013" y="1000125"/>
            <a:ext cx="7570787" cy="857250"/>
          </a:xfrm>
          <a:solidFill>
            <a:schemeClr val="accent6">
              <a:lumMod val="40000"/>
              <a:lumOff val="60000"/>
            </a:schemeClr>
          </a:solidFill>
        </p:spPr>
        <p:txBody>
          <a:bodyPr rtlCol="0">
            <a:normAutofit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Разгадайте ребус:</a:t>
            </a: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cs typeface="Arial" pitchFamily="34" charset="0"/>
              </a:rPr>
              <a:t>Инструмент графического редактора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Вопросы и задания</a:t>
            </a:r>
          </a:p>
        </p:txBody>
      </p:sp>
      <p:sp>
        <p:nvSpPr>
          <p:cNvPr id="6" name="Овал 5"/>
          <p:cNvSpPr/>
          <p:nvPr/>
        </p:nvSpPr>
        <p:spPr>
          <a:xfrm>
            <a:off x="8001000" y="71438"/>
            <a:ext cx="1000125" cy="1000125"/>
          </a:xfrm>
          <a:prstGeom prst="ellipse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/>
              </a:rPr>
              <a:t>?</a:t>
            </a:r>
          </a:p>
        </p:txBody>
      </p:sp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5075" y="2505075"/>
            <a:ext cx="4622800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1143000" y="5572125"/>
            <a:ext cx="7726363" cy="1143000"/>
          </a:xfrm>
          <a:solidFill>
            <a:schemeClr val="tx2">
              <a:lumMod val="20000"/>
              <a:lumOff val="80000"/>
            </a:schemeClr>
          </a:solidFill>
        </p:spPr>
        <p:txBody>
          <a:bodyPr rtlCol="0">
            <a:normAutofit fontScale="850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800" b="1" i="1" dirty="0" smtClean="0">
                <a:solidFill>
                  <a:schemeClr val="tx2">
                    <a:lumMod val="75000"/>
                  </a:schemeClr>
                </a:solidFill>
              </a:rPr>
              <a:t>Компьютерную графику применяют представители разных профессий.</a:t>
            </a:r>
            <a:r>
              <a:rPr lang="ru-RU" dirty="0" smtClean="0"/>
              <a:t>	</a:t>
            </a:r>
            <a:endParaRPr lang="ru-RU" sz="2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 noGrp="1"/>
          </p:cNvSpPr>
          <p:nvPr>
            <p:ph type="title"/>
          </p:nvPr>
        </p:nvSpPr>
        <p:spPr>
          <a:xfrm>
            <a:off x="1212850" y="260350"/>
            <a:ext cx="75438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kern="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Области применения компьютерной графики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1619250" y="1700213"/>
            <a:ext cx="5256213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26988" indent="417513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Научная графика</a:t>
            </a:r>
          </a:p>
          <a:p>
            <a:pPr marL="26988" indent="417513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Деловая графика</a:t>
            </a:r>
          </a:p>
          <a:p>
            <a:pPr marL="26988" indent="417513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Конструкторская графика</a:t>
            </a:r>
          </a:p>
          <a:p>
            <a:pPr marL="26988" indent="417513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Иллюстрированная</a:t>
            </a:r>
          </a:p>
          <a:p>
            <a:pPr marL="26988" indent="417513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Художественная</a:t>
            </a:r>
          </a:p>
          <a:p>
            <a:pPr marL="26988" indent="417513" fontAlgn="auto"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Рекламная графика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3200" dirty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Wingdings 2"/>
              <a:buNone/>
              <a:defRPr/>
            </a:pPr>
            <a:endParaRPr lang="ru-RU" sz="3200" dirty="0">
              <a:latin typeface="+mn-lt"/>
            </a:endParaRPr>
          </a:p>
        </p:txBody>
      </p:sp>
      <p:sp>
        <p:nvSpPr>
          <p:cNvPr id="7173" name="AutoShape 6" descr="https://www.huiontablet.com/media/catalog/product/cache/1/image/9df78eab33525d08d6e5fb8d27136e95/7/9/7956-1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7174" name="Picture 8" descr="https://www.huiontablet.com/media/catalog/product/cache/1/image/9df78eab33525d08d6e5fb8d27136e95/7/9/7956-1_1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0563" y="2924175"/>
            <a:ext cx="3008312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 noGrp="1"/>
          </p:cNvSpPr>
          <p:nvPr>
            <p:ph type="title"/>
          </p:nvPr>
        </p:nvSpPr>
        <p:spPr>
          <a:xfrm>
            <a:off x="1116013" y="260350"/>
            <a:ext cx="7848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kern="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Виды компьютерной графики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 bwMode="auto">
          <a:xfrm>
            <a:off x="1476375" y="1412875"/>
            <a:ext cx="3311525" cy="576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26988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Растровая</a:t>
            </a:r>
          </a:p>
        </p:txBody>
      </p:sp>
      <p:sp>
        <p:nvSpPr>
          <p:cNvPr id="8196" name="AutoShape 6" descr="https://www.huiontablet.com/media/catalog/product/cache/1/image/9df78eab33525d08d6e5fb8d27136e95/7/9/7956-1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5148263" y="1409700"/>
            <a:ext cx="3311525" cy="576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>
            <a:defPPr>
              <a:defRPr lang="ru-RU"/>
            </a:defPPr>
            <a:lvl1pPr marL="26988" algn="ctr" fontAlgn="auto">
              <a:spcBef>
                <a:spcPct val="20000"/>
              </a:spcBef>
              <a:spcAft>
                <a:spcPts val="0"/>
              </a:spcAft>
              <a:defRPr sz="2800" b="1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ru-RU" dirty="0" smtClean="0"/>
              <a:t>Векторная</a:t>
            </a:r>
            <a:endParaRPr lang="ru-RU" dirty="0"/>
          </a:p>
        </p:txBody>
      </p:sp>
      <p:pic>
        <p:nvPicPr>
          <p:cNvPr id="8198" name="Picture 2" descr="http://print-reklama.by/pages/articles/photos/rastrvec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3068638"/>
            <a:ext cx="7508875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низ 3"/>
          <p:cNvSpPr/>
          <p:nvPr/>
        </p:nvSpPr>
        <p:spPr>
          <a:xfrm>
            <a:off x="2771775" y="2060575"/>
            <a:ext cx="792163" cy="863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6408738" y="2100263"/>
            <a:ext cx="792162" cy="865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 noGrp="1"/>
          </p:cNvSpPr>
          <p:nvPr>
            <p:ph type="title"/>
          </p:nvPr>
        </p:nvSpPr>
        <p:spPr>
          <a:xfrm>
            <a:off x="1111250" y="836613"/>
            <a:ext cx="7850188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600" kern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Графический редактор</a:t>
            </a:r>
          </a:p>
        </p:txBody>
      </p:sp>
      <p:sp>
        <p:nvSpPr>
          <p:cNvPr id="9219" name="AutoShape 6" descr="https://www.huiontablet.com/media/catalog/product/cache/1/image/9df78eab33525d08d6e5fb8d27136e95/7/9/7956-1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Arial" charset="0"/>
            </a:endParaRPr>
          </a:p>
        </p:txBody>
      </p:sp>
      <p:pic>
        <p:nvPicPr>
          <p:cNvPr id="9220" name="Picture 2" descr="http://proxy10.media.online.ua/uol/r2-b4b5fc2357/53c9c52381e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2349500"/>
            <a:ext cx="7265988" cy="299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kern="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Графический редактор</a:t>
            </a:r>
          </a:p>
        </p:txBody>
      </p:sp>
      <p:sp>
        <p:nvSpPr>
          <p:cNvPr id="5" name="Содержимое 5"/>
          <p:cNvSpPr txBox="1">
            <a:spLocks/>
          </p:cNvSpPr>
          <p:nvPr/>
        </p:nvSpPr>
        <p:spPr bwMode="auto">
          <a:xfrm>
            <a:off x="1071563" y="981075"/>
            <a:ext cx="7786687" cy="9175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</a:rPr>
              <a:t>Графический редактор </a:t>
            </a:r>
            <a:r>
              <a:rPr lang="ru-RU" sz="2400" dirty="0">
                <a:latin typeface="+mn-lt"/>
              </a:rPr>
              <a:t>–</a:t>
            </a:r>
            <a:r>
              <a:rPr lang="ru-RU" sz="2400" b="1" i="1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это компьютерная программа, позволяющая создавать и редактировать изображения.</a:t>
            </a:r>
          </a:p>
        </p:txBody>
      </p:sp>
      <p:grpSp>
        <p:nvGrpSpPr>
          <p:cNvPr id="10244" name="Группа 18"/>
          <p:cNvGrpSpPr>
            <a:grpSpLocks/>
          </p:cNvGrpSpPr>
          <p:nvPr/>
        </p:nvGrpSpPr>
        <p:grpSpPr bwMode="auto">
          <a:xfrm>
            <a:off x="1476375" y="2060575"/>
            <a:ext cx="6572250" cy="3929063"/>
            <a:chOff x="1714480" y="3143248"/>
            <a:chExt cx="6357982" cy="3714752"/>
          </a:xfrm>
        </p:grpSpPr>
        <p:pic>
          <p:nvPicPr>
            <p:cNvPr id="10246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14480" y="3143248"/>
              <a:ext cx="4714735" cy="3416071"/>
            </a:xfrm>
            <a:prstGeom prst="rect">
              <a:avLst/>
            </a:prstGeom>
            <a:noFill/>
            <a:ln w="9525">
              <a:solidFill>
                <a:srgbClr val="403152"/>
              </a:solidFill>
              <a:miter lim="800000"/>
              <a:headEnd/>
              <a:tailEnd/>
            </a:ln>
            <a:effectLst>
              <a:outerShdw dist="38100" dir="18900000" algn="bl" rotWithShape="0">
                <a:srgbClr val="000000">
                  <a:alpha val="39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1" descr="C:\Documents and Settings\User\Local Settings\Temporary Internet Files\Content.IE5\KLQBWTAN\MCj04326520000[1]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999207" y="4785243"/>
              <a:ext cx="2073255" cy="20727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8" name="Содержимое 5"/>
          <p:cNvSpPr txBox="1">
            <a:spLocks/>
          </p:cNvSpPr>
          <p:nvPr/>
        </p:nvSpPr>
        <p:spPr bwMode="auto">
          <a:xfrm>
            <a:off x="1071563" y="5805488"/>
            <a:ext cx="7786687" cy="9175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+mn-lt"/>
              </a:rPr>
              <a:t>Изображение </a:t>
            </a:r>
            <a:r>
              <a:rPr lang="ru-RU" sz="2400" dirty="0">
                <a:latin typeface="+mn-lt"/>
              </a:rPr>
              <a:t>–</a:t>
            </a:r>
            <a:r>
              <a:rPr lang="ru-RU" sz="2400" b="1" i="1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это основной объект, с которым работает графический редактор.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 noGrp="1"/>
          </p:cNvSpPr>
          <p:nvPr>
            <p:ph type="title"/>
          </p:nvPr>
        </p:nvSpPr>
        <p:spPr>
          <a:xfrm>
            <a:off x="849313" y="188913"/>
            <a:ext cx="8229600" cy="9271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kern="0" dirty="0" smtClean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Интерфейс графического редактора</a:t>
            </a:r>
          </a:p>
        </p:txBody>
      </p:sp>
      <p:sp>
        <p:nvSpPr>
          <p:cNvPr id="11267" name="TextBox 4"/>
          <p:cNvSpPr txBox="1">
            <a:spLocks noChangeArrowheads="1"/>
          </p:cNvSpPr>
          <p:nvPr/>
        </p:nvSpPr>
        <p:spPr bwMode="auto">
          <a:xfrm>
            <a:off x="4000500" y="1446213"/>
            <a:ext cx="2714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Строка заголовка</a:t>
            </a:r>
          </a:p>
        </p:txBody>
      </p:sp>
      <p:sp>
        <p:nvSpPr>
          <p:cNvPr id="11268" name="TextBox 6"/>
          <p:cNvSpPr txBox="1">
            <a:spLocks noChangeArrowheads="1"/>
          </p:cNvSpPr>
          <p:nvPr/>
        </p:nvSpPr>
        <p:spPr bwMode="auto">
          <a:xfrm>
            <a:off x="785813" y="2803525"/>
            <a:ext cx="16430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Кнопка основного меню </a:t>
            </a:r>
            <a:r>
              <a:rPr lang="en-US" altLang="ru-RU" sz="1800" b="1" i="1">
                <a:solidFill>
                  <a:schemeClr val="tx2"/>
                </a:solidFill>
              </a:rPr>
              <a:t>Paint</a:t>
            </a:r>
            <a:endParaRPr lang="ru-RU" altLang="ru-RU" sz="1800" b="1" i="1">
              <a:solidFill>
                <a:schemeClr val="tx2"/>
              </a:solidFill>
            </a:endParaRPr>
          </a:p>
        </p:txBody>
      </p:sp>
      <p:sp>
        <p:nvSpPr>
          <p:cNvPr id="11269" name="TextBox 7"/>
          <p:cNvSpPr txBox="1">
            <a:spLocks noChangeArrowheads="1"/>
          </p:cNvSpPr>
          <p:nvPr/>
        </p:nvSpPr>
        <p:spPr bwMode="auto">
          <a:xfrm>
            <a:off x="1285875" y="1303338"/>
            <a:ext cx="2714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Панель быстрого доступа</a:t>
            </a:r>
          </a:p>
        </p:txBody>
      </p:sp>
      <p:sp>
        <p:nvSpPr>
          <p:cNvPr id="11270" name="TextBox 9"/>
          <p:cNvSpPr txBox="1">
            <a:spLocks noChangeArrowheads="1"/>
          </p:cNvSpPr>
          <p:nvPr/>
        </p:nvSpPr>
        <p:spPr bwMode="auto">
          <a:xfrm>
            <a:off x="642938" y="4500563"/>
            <a:ext cx="1285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Строка состояния</a:t>
            </a:r>
          </a:p>
        </p:txBody>
      </p:sp>
      <p:sp>
        <p:nvSpPr>
          <p:cNvPr id="11271" name="TextBox 10"/>
          <p:cNvSpPr txBox="1">
            <a:spLocks noChangeArrowheads="1"/>
          </p:cNvSpPr>
          <p:nvPr/>
        </p:nvSpPr>
        <p:spPr bwMode="auto">
          <a:xfrm>
            <a:off x="6916738" y="1198563"/>
            <a:ext cx="23225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Меню с инструментами</a:t>
            </a:r>
          </a:p>
        </p:txBody>
      </p:sp>
      <p:sp>
        <p:nvSpPr>
          <p:cNvPr id="11272" name="TextBox 11"/>
          <p:cNvSpPr txBox="1">
            <a:spLocks noChangeArrowheads="1"/>
          </p:cNvSpPr>
          <p:nvPr/>
        </p:nvSpPr>
        <p:spPr bwMode="auto">
          <a:xfrm>
            <a:off x="7721600" y="4222750"/>
            <a:ext cx="1571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Полосы </a:t>
            </a:r>
            <a:br>
              <a:rPr lang="ru-RU" altLang="ru-RU" sz="1800" b="1" i="1">
                <a:solidFill>
                  <a:schemeClr val="tx2"/>
                </a:solidFill>
              </a:rPr>
            </a:br>
            <a:r>
              <a:rPr lang="ru-RU" altLang="ru-RU" sz="1800" b="1" i="1">
                <a:solidFill>
                  <a:schemeClr val="tx2"/>
                </a:solidFill>
              </a:rPr>
              <a:t>прокрутки</a:t>
            </a:r>
          </a:p>
        </p:txBody>
      </p:sp>
      <p:pic>
        <p:nvPicPr>
          <p:cNvPr id="11273" name="Picture 3" descr="F:\переноска\Новый рисунок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813" y="2041525"/>
            <a:ext cx="5857875" cy="4191000"/>
          </a:xfrm>
          <a:prstGeom prst="rect">
            <a:avLst/>
          </a:prstGeom>
          <a:noFill/>
          <a:ln>
            <a:noFill/>
          </a:ln>
          <a:effectLst>
            <a:outerShdw dist="38100" dir="2700000" algn="tl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4" name="TextBox 5"/>
          <p:cNvSpPr txBox="1">
            <a:spLocks noChangeArrowheads="1"/>
          </p:cNvSpPr>
          <p:nvPr/>
        </p:nvSpPr>
        <p:spPr bwMode="auto">
          <a:xfrm>
            <a:off x="2749550" y="4008438"/>
            <a:ext cx="37861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i="1">
                <a:solidFill>
                  <a:schemeClr val="tx2"/>
                </a:solidFill>
              </a:rPr>
              <a:t>Рабочая область – место, </a:t>
            </a:r>
            <a:br>
              <a:rPr lang="ru-RU" altLang="ru-RU" sz="1800" b="1" i="1">
                <a:solidFill>
                  <a:schemeClr val="tx2"/>
                </a:solidFill>
              </a:rPr>
            </a:br>
            <a:r>
              <a:rPr lang="ru-RU" altLang="ru-RU" sz="1800" b="1" i="1">
                <a:solidFill>
                  <a:schemeClr val="tx2"/>
                </a:solidFill>
              </a:rPr>
              <a:t>где создаётся изображение.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643063" y="1874838"/>
            <a:ext cx="571500" cy="28575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V="1">
            <a:off x="1500188" y="2422525"/>
            <a:ext cx="412750" cy="309563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 flipV="1">
            <a:off x="4214813" y="1803400"/>
            <a:ext cx="428625" cy="214313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 flipV="1">
            <a:off x="5786438" y="1803400"/>
            <a:ext cx="1285875" cy="57150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785938" y="5613400"/>
            <a:ext cx="762000" cy="492125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0800000" flipV="1">
            <a:off x="6786563" y="4803775"/>
            <a:ext cx="1428750" cy="1143000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0800000">
            <a:off x="7691438" y="3743325"/>
            <a:ext cx="523875" cy="512763"/>
          </a:xfrm>
          <a:prstGeom prst="line">
            <a:avLst/>
          </a:prstGeom>
          <a:ln w="28575">
            <a:solidFill>
              <a:schemeClr val="tx2">
                <a:lumMod val="50000"/>
              </a:schemeClr>
            </a:solidFill>
            <a:tailEnd type="stealth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Инструменты художника</a:t>
            </a:r>
          </a:p>
        </p:txBody>
      </p:sp>
      <p:pic>
        <p:nvPicPr>
          <p:cNvPr id="12291" name="Picture 22" descr="http://concyrsyspeh2013.narod.ru/olderfiles/2/palitr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442912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Содержимое 11"/>
          <p:cNvSpPr>
            <a:spLocks noGrp="1"/>
          </p:cNvSpPr>
          <p:nvPr>
            <p:ph idx="1"/>
          </p:nvPr>
        </p:nvSpPr>
        <p:spPr>
          <a:xfrm>
            <a:off x="3109913" y="5157788"/>
            <a:ext cx="5715000" cy="1019175"/>
          </a:xfrm>
          <a:solidFill>
            <a:schemeClr val="tx2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marL="0" indent="0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200" dirty="0" smtClean="0"/>
              <a:t>Инструмент выбирается щелчком левой</a:t>
            </a:r>
          </a:p>
          <a:p>
            <a:pPr marL="0" indent="0" eaLnBrk="1" fontAlgn="auto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200" dirty="0" smtClean="0"/>
              <a:t>кнопки мыши. </a:t>
            </a:r>
          </a:p>
        </p:txBody>
      </p:sp>
      <p:sp>
        <p:nvSpPr>
          <p:cNvPr id="12293" name="Прямоугольник 11"/>
          <p:cNvSpPr>
            <a:spLocks noChangeArrowheads="1"/>
          </p:cNvSpPr>
          <p:nvPr/>
        </p:nvSpPr>
        <p:spPr bwMode="auto">
          <a:xfrm>
            <a:off x="1500188" y="2857500"/>
            <a:ext cx="6357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solidFill>
                  <a:srgbClr val="0029AC"/>
                </a:solidFill>
              </a:rPr>
              <a:t>Заливка</a:t>
            </a:r>
            <a:r>
              <a:rPr lang="ru-RU" altLang="ru-RU" sz="2000">
                <a:solidFill>
                  <a:schemeClr val="tx2"/>
                </a:solidFill>
              </a:rPr>
              <a:t> – заполняет цветом одноцветную область рисунка.</a:t>
            </a:r>
          </a:p>
        </p:txBody>
      </p:sp>
      <p:sp>
        <p:nvSpPr>
          <p:cNvPr id="12294" name="Прямоугольник 15"/>
          <p:cNvSpPr>
            <a:spLocks noChangeArrowheads="1"/>
          </p:cNvSpPr>
          <p:nvPr/>
        </p:nvSpPr>
        <p:spPr bwMode="auto">
          <a:xfrm>
            <a:off x="1500188" y="1068388"/>
            <a:ext cx="6715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solidFill>
                  <a:srgbClr val="0029AC"/>
                </a:solidFill>
              </a:rPr>
              <a:t>Карандаш</a:t>
            </a:r>
            <a:r>
              <a:rPr lang="ru-RU" altLang="ru-RU" sz="2000">
                <a:solidFill>
                  <a:srgbClr val="0029AC"/>
                </a:solidFill>
              </a:rPr>
              <a:t> </a:t>
            </a:r>
            <a:r>
              <a:rPr lang="ru-RU" altLang="ru-RU" sz="2000">
                <a:solidFill>
                  <a:schemeClr val="tx2"/>
                </a:solidFill>
              </a:rPr>
              <a:t>– рисует как обычный карандаш. Толщину и цвет линии можно выбрать.</a:t>
            </a:r>
          </a:p>
        </p:txBody>
      </p:sp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6" t="14835" r="2096" b="8975"/>
          <a:stretch>
            <a:fillRect/>
          </a:stretch>
        </p:blipFill>
        <p:spPr bwMode="auto">
          <a:xfrm>
            <a:off x="3368675" y="3429000"/>
            <a:ext cx="3632200" cy="660400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5738" y="3929063"/>
            <a:ext cx="766762" cy="7667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297" name="Picture 24" descr="http://www.prelest.com/images/article/colour5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188" y="3000375"/>
            <a:ext cx="1684337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8" name="Прямоугольник 31"/>
          <p:cNvSpPr>
            <a:spLocks noChangeArrowheads="1"/>
          </p:cNvSpPr>
          <p:nvPr/>
        </p:nvSpPr>
        <p:spPr bwMode="auto">
          <a:xfrm>
            <a:off x="1500188" y="1857375"/>
            <a:ext cx="63579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solidFill>
                  <a:srgbClr val="0029AC"/>
                </a:solidFill>
              </a:rPr>
              <a:t>Кисть</a:t>
            </a:r>
            <a:r>
              <a:rPr lang="ru-RU" altLang="ru-RU" sz="2000">
                <a:solidFill>
                  <a:schemeClr val="tx2"/>
                </a:solidFill>
              </a:rPr>
              <a:t> – используется как карандаш, но рисует более толстыми линиями, форма кисти может выбираться.</a:t>
            </a:r>
          </a:p>
        </p:txBody>
      </p:sp>
      <p:grpSp>
        <p:nvGrpSpPr>
          <p:cNvPr id="12299" name="Группа 48"/>
          <p:cNvGrpSpPr>
            <a:grpSpLocks/>
          </p:cNvGrpSpPr>
          <p:nvPr/>
        </p:nvGrpSpPr>
        <p:grpSpPr bwMode="auto">
          <a:xfrm>
            <a:off x="714375" y="3571875"/>
            <a:ext cx="2357438" cy="500063"/>
            <a:chOff x="571472" y="3786190"/>
            <a:chExt cx="2357454" cy="500066"/>
          </a:xfrm>
        </p:grpSpPr>
        <p:sp>
          <p:nvSpPr>
            <p:cNvPr id="12306" name="TextBox 4"/>
            <p:cNvSpPr txBox="1">
              <a:spLocks noChangeArrowheads="1"/>
            </p:cNvSpPr>
            <p:nvPr/>
          </p:nvSpPr>
          <p:spPr bwMode="auto">
            <a:xfrm>
              <a:off x="571472" y="3786190"/>
              <a:ext cx="207167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 i="1" u="sng">
                  <a:solidFill>
                    <a:schemeClr val="tx2"/>
                  </a:solidFill>
                </a:rPr>
                <a:t>Основной цвет</a:t>
              </a:r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>
            <a:xfrm>
              <a:off x="2451085" y="4090992"/>
              <a:ext cx="477841" cy="19526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00" name="Группа 54"/>
          <p:cNvGrpSpPr>
            <a:grpSpLocks/>
          </p:cNvGrpSpPr>
          <p:nvPr/>
        </p:nvGrpSpPr>
        <p:grpSpPr bwMode="auto">
          <a:xfrm>
            <a:off x="3297238" y="4324350"/>
            <a:ext cx="2560637" cy="390525"/>
            <a:chOff x="3297684" y="4323951"/>
            <a:chExt cx="2560200" cy="390933"/>
          </a:xfrm>
        </p:grpSpPr>
        <p:sp>
          <p:nvSpPr>
            <p:cNvPr id="12304" name="TextBox 4"/>
            <p:cNvSpPr txBox="1">
              <a:spLocks noChangeArrowheads="1"/>
            </p:cNvSpPr>
            <p:nvPr/>
          </p:nvSpPr>
          <p:spPr bwMode="auto">
            <a:xfrm>
              <a:off x="3786214" y="4345552"/>
              <a:ext cx="207167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1800" b="1" i="1" u="sng">
                  <a:solidFill>
                    <a:schemeClr val="tx2"/>
                  </a:solidFill>
                </a:rPr>
                <a:t>Фоновый цвет</a:t>
              </a:r>
            </a:p>
          </p:txBody>
        </p:sp>
        <p:cxnSp>
          <p:nvCxnSpPr>
            <p:cNvPr id="51" name="Прямая соединительная линия 50"/>
            <p:cNvCxnSpPr/>
            <p:nvPr/>
          </p:nvCxnSpPr>
          <p:spPr>
            <a:xfrm rot="10800000">
              <a:off x="3297684" y="4323951"/>
              <a:ext cx="588861" cy="32577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335" name="Picture 23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1197" y="990011"/>
            <a:ext cx="696115" cy="71079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6" name="Picture 24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2859" y="1916832"/>
            <a:ext cx="668781" cy="66153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4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3568" y="2809721"/>
            <a:ext cx="689140" cy="68758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590550" y="0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Инструменты чертёжника</a:t>
            </a:r>
          </a:p>
        </p:txBody>
      </p:sp>
      <p:sp>
        <p:nvSpPr>
          <p:cNvPr id="13315" name="Прямоугольник 11"/>
          <p:cNvSpPr>
            <a:spLocks noChangeArrowheads="1"/>
          </p:cNvSpPr>
          <p:nvPr/>
        </p:nvSpPr>
        <p:spPr bwMode="auto">
          <a:xfrm>
            <a:off x="1500188" y="2857500"/>
            <a:ext cx="67151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solidFill>
                  <a:srgbClr val="0029AC"/>
                </a:solidFill>
              </a:rPr>
              <a:t>Прямоугольник</a:t>
            </a:r>
            <a:r>
              <a:rPr lang="ru-RU" altLang="ru-RU" sz="2000">
                <a:solidFill>
                  <a:schemeClr val="tx2"/>
                </a:solidFill>
              </a:rPr>
              <a:t> – создает прямоугольник или квадрат (при удерживании клавиши Shift).</a:t>
            </a:r>
          </a:p>
        </p:txBody>
      </p:sp>
      <p:sp>
        <p:nvSpPr>
          <p:cNvPr id="13316" name="Прямоугольник 15"/>
          <p:cNvSpPr>
            <a:spLocks noChangeArrowheads="1"/>
          </p:cNvSpPr>
          <p:nvPr/>
        </p:nvSpPr>
        <p:spPr bwMode="auto">
          <a:xfrm>
            <a:off x="1500188" y="1068388"/>
            <a:ext cx="66436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solidFill>
                  <a:srgbClr val="0029AC"/>
                </a:solidFill>
              </a:rPr>
              <a:t>Линия </a:t>
            </a:r>
            <a:r>
              <a:rPr lang="ru-RU" altLang="ru-RU" sz="2000">
                <a:solidFill>
                  <a:schemeClr val="tx2"/>
                </a:solidFill>
              </a:rPr>
              <a:t>– проводит прямую линию при нажатой левой кнопке мыши.</a:t>
            </a:r>
          </a:p>
        </p:txBody>
      </p:sp>
      <p:sp>
        <p:nvSpPr>
          <p:cNvPr id="13317" name="Прямоугольник 31"/>
          <p:cNvSpPr>
            <a:spLocks noChangeArrowheads="1"/>
          </p:cNvSpPr>
          <p:nvPr/>
        </p:nvSpPr>
        <p:spPr bwMode="auto">
          <a:xfrm>
            <a:off x="1500188" y="1857375"/>
            <a:ext cx="664368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solidFill>
                  <a:srgbClr val="0029AC"/>
                </a:solidFill>
              </a:rPr>
              <a:t>Кривая</a:t>
            </a:r>
            <a:r>
              <a:rPr lang="ru-RU" altLang="ru-RU" sz="2000">
                <a:solidFill>
                  <a:srgbClr val="0029AC"/>
                </a:solidFill>
              </a:rPr>
              <a:t> </a:t>
            </a:r>
            <a:r>
              <a:rPr lang="ru-RU" altLang="ru-RU" sz="2000">
                <a:solidFill>
                  <a:schemeClr val="tx2"/>
                </a:solidFill>
              </a:rPr>
              <a:t>– рисует прямую линию, которую затем можно изгибать 2 раза, отводя мышь в сторону от рисунка.</a:t>
            </a:r>
          </a:p>
        </p:txBody>
      </p:sp>
      <p:pic>
        <p:nvPicPr>
          <p:cNvPr id="13318" name="Picture 2" descr="http://topengineer.ru/images/Articles/engineer/engine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63" y="5138738"/>
            <a:ext cx="45720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4" descr="http://www.personal.psu.edu/nmm5235/DP1webreport/img9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9788" y="5138738"/>
            <a:ext cx="1622425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0" name="Группа 23"/>
          <p:cNvGrpSpPr>
            <a:grpSpLocks/>
          </p:cNvGrpSpPr>
          <p:nvPr/>
        </p:nvGrpSpPr>
        <p:grpSpPr bwMode="auto">
          <a:xfrm>
            <a:off x="636588" y="1071563"/>
            <a:ext cx="720725" cy="720725"/>
            <a:chOff x="636565" y="1070995"/>
            <a:chExt cx="720725" cy="721293"/>
          </a:xfrm>
        </p:grpSpPr>
        <p:pic>
          <p:nvPicPr>
            <p:cNvPr id="33" name="Picture 7" descr="image11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36565" y="1070995"/>
              <a:ext cx="720725" cy="721293"/>
            </a:xfrm>
            <a:prstGeom prst="rect">
              <a:avLst/>
            </a:prstGeom>
            <a:noFill/>
            <a:ln w="9525">
              <a:solidFill>
                <a:schemeClr val="tx1">
                  <a:lumMod val="85000"/>
                  <a:lumOff val="15000"/>
                </a:schemeClr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17" name="Прямая соединительная линия 16"/>
            <p:cNvCxnSpPr/>
            <p:nvPr/>
          </p:nvCxnSpPr>
          <p:spPr>
            <a:xfrm rot="5400000">
              <a:off x="287825" y="1430847"/>
              <a:ext cx="71970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4" descr="image1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6588" y="1922463"/>
            <a:ext cx="720725" cy="720725"/>
          </a:xfrm>
          <a:prstGeom prst="rect">
            <a:avLst/>
          </a:prstGeom>
          <a:noFill/>
          <a:ln w="9525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3322" name="Группа 24"/>
          <p:cNvGrpSpPr>
            <a:grpSpLocks/>
          </p:cNvGrpSpPr>
          <p:nvPr/>
        </p:nvGrpSpPr>
        <p:grpSpPr bwMode="auto">
          <a:xfrm>
            <a:off x="633413" y="2781300"/>
            <a:ext cx="723900" cy="725488"/>
            <a:chOff x="424543" y="2782006"/>
            <a:chExt cx="724052" cy="724053"/>
          </a:xfrm>
        </p:grpSpPr>
        <p:pic>
          <p:nvPicPr>
            <p:cNvPr id="22" name="Picture 5" descr="image11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24543" y="2782006"/>
              <a:ext cx="724052" cy="724053"/>
            </a:xfrm>
            <a:prstGeom prst="rect">
              <a:avLst/>
            </a:prstGeom>
            <a:noFill/>
            <a:ln w="9525">
              <a:solidFill>
                <a:schemeClr val="tx1">
                  <a:lumMod val="85000"/>
                  <a:lumOff val="15000"/>
                </a:schemeClr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cxnSp>
          <p:nvCxnSpPr>
            <p:cNvPr id="23" name="Прямая соединительная линия 22"/>
            <p:cNvCxnSpPr/>
            <p:nvPr/>
          </p:nvCxnSpPr>
          <p:spPr>
            <a:xfrm rot="5400000">
              <a:off x="69656" y="3146410"/>
              <a:ext cx="719299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7" descr="image12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8" y="3643313"/>
            <a:ext cx="720725" cy="720725"/>
          </a:xfrm>
          <a:prstGeom prst="rect">
            <a:avLst/>
          </a:prstGeom>
          <a:noFill/>
          <a:ln w="9525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8" descr="image12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71513" y="4494213"/>
            <a:ext cx="719137" cy="720725"/>
          </a:xfrm>
          <a:prstGeom prst="rect">
            <a:avLst/>
          </a:prstGeom>
          <a:noFill/>
          <a:ln w="9525">
            <a:solidFill>
              <a:schemeClr val="tx1">
                <a:lumMod val="85000"/>
                <a:lumOff val="1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325" name="Прямоугольник 27"/>
          <p:cNvSpPr>
            <a:spLocks noChangeArrowheads="1"/>
          </p:cNvSpPr>
          <p:nvPr/>
        </p:nvSpPr>
        <p:spPr bwMode="auto">
          <a:xfrm>
            <a:off x="1500188" y="3643313"/>
            <a:ext cx="66436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solidFill>
                  <a:srgbClr val="0029AC"/>
                </a:solidFill>
              </a:rPr>
              <a:t>Овал</a:t>
            </a:r>
            <a:r>
              <a:rPr lang="ru-RU" altLang="ru-RU" sz="1800">
                <a:solidFill>
                  <a:srgbClr val="800080"/>
                </a:solidFill>
                <a:latin typeface="Comic Sans MS" pitchFamily="66" charset="0"/>
              </a:rPr>
              <a:t> </a:t>
            </a:r>
            <a:r>
              <a:rPr lang="ru-RU" altLang="ru-RU" sz="2000">
                <a:solidFill>
                  <a:schemeClr val="tx2"/>
                </a:solidFill>
              </a:rPr>
              <a:t>– рисует овалы и круги (при удерживании клавиши Shift).</a:t>
            </a:r>
          </a:p>
        </p:txBody>
      </p:sp>
      <p:sp>
        <p:nvSpPr>
          <p:cNvPr id="13326" name="Прямоугольник 28"/>
          <p:cNvSpPr>
            <a:spLocks noChangeArrowheads="1"/>
          </p:cNvSpPr>
          <p:nvPr/>
        </p:nvSpPr>
        <p:spPr bwMode="auto">
          <a:xfrm>
            <a:off x="1500188" y="4435475"/>
            <a:ext cx="65008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solidFill>
                  <a:srgbClr val="0029AC"/>
                </a:solidFill>
              </a:rPr>
              <a:t>Многоугольник</a:t>
            </a:r>
            <a:r>
              <a:rPr lang="ru-RU" altLang="ru-RU" sz="1800">
                <a:solidFill>
                  <a:srgbClr val="800080"/>
                </a:solidFill>
                <a:latin typeface="Comic Sans MS" pitchFamily="66" charset="0"/>
              </a:rPr>
              <a:t> </a:t>
            </a:r>
            <a:r>
              <a:rPr lang="ru-RU" altLang="ru-RU" sz="2000">
                <a:solidFill>
                  <a:schemeClr val="tx2"/>
                </a:solidFill>
              </a:rPr>
              <a:t>– для изображения замкнутой ломаной линии.</a:t>
            </a:r>
          </a:p>
        </p:txBody>
      </p:sp>
      <p:sp>
        <p:nvSpPr>
          <p:cNvPr id="13327" name="Прямоугольник 28"/>
          <p:cNvSpPr>
            <a:spLocks noChangeArrowheads="1"/>
          </p:cNvSpPr>
          <p:nvPr/>
        </p:nvSpPr>
        <p:spPr bwMode="auto">
          <a:xfrm>
            <a:off x="6372225" y="4937125"/>
            <a:ext cx="1157288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i="1" u="sng">
                <a:solidFill>
                  <a:srgbClr val="0029AC"/>
                </a:solidFill>
              </a:rPr>
              <a:t>и другие</a:t>
            </a:r>
            <a:endParaRPr lang="ru-RU" altLang="ru-RU" sz="20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</TotalTime>
  <Words>419</Words>
  <Application>Microsoft Office PowerPoint</Application>
  <PresentationFormat>Экран (4:3)</PresentationFormat>
  <Paragraphs>88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Компьютер и графика</vt:lpstr>
      <vt:lpstr>Области применения компьютерной графики</vt:lpstr>
      <vt:lpstr>Виды компьютерной графики</vt:lpstr>
      <vt:lpstr>Графический редактор</vt:lpstr>
      <vt:lpstr>Графический редактор</vt:lpstr>
      <vt:lpstr>Интерфейс графического редактора</vt:lpstr>
      <vt:lpstr>Инструменты художника</vt:lpstr>
      <vt:lpstr>Инструменты чертёжника</vt:lpstr>
      <vt:lpstr>Как исправить ошибку?</vt:lpstr>
      <vt:lpstr>Презентация PowerPoint</vt:lpstr>
      <vt:lpstr>Презентация PowerPoint</vt:lpstr>
      <vt:lpstr>Презентация PowerPoint</vt:lpstr>
      <vt:lpstr>Презентация PowerPoint</vt:lpstr>
      <vt:lpstr>А где же живёт солнышко?</vt:lpstr>
      <vt:lpstr>Презентация PowerPoint</vt:lpstr>
      <vt:lpstr>Презентация PowerPoint</vt:lpstr>
      <vt:lpstr>Презентация PowerPoint</vt:lpstr>
      <vt:lpstr>Практикум</vt:lpstr>
      <vt:lpstr>Презентация PowerPoint</vt:lpstr>
      <vt:lpstr>Вопросы и задания</vt:lpstr>
      <vt:lpstr>Вопросы и задания</vt:lpstr>
      <vt:lpstr>Вопросы и задания</vt:lpstr>
    </vt:vector>
  </TitlesOfParts>
  <Company>ФИРО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Босова Людмила Леонидовна</dc:creator>
  <cp:lastModifiedBy>Наталия</cp:lastModifiedBy>
  <cp:revision>64</cp:revision>
  <dcterms:created xsi:type="dcterms:W3CDTF">2011-09-19T18:11:49Z</dcterms:created>
  <dcterms:modified xsi:type="dcterms:W3CDTF">2016-03-21T13:39:06Z</dcterms:modified>
</cp:coreProperties>
</file>