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57" r:id="rId5"/>
    <p:sldId id="260" r:id="rId6"/>
    <p:sldId id="272" r:id="rId7"/>
    <p:sldId id="273" r:id="rId8"/>
    <p:sldId id="274" r:id="rId9"/>
    <p:sldId id="270" r:id="rId10"/>
    <p:sldId id="264" r:id="rId11"/>
    <p:sldId id="268" r:id="rId12"/>
    <p:sldId id="275" r:id="rId13"/>
    <p:sldId id="258" r:id="rId14"/>
    <p:sldId id="271" r:id="rId15"/>
    <p:sldId id="265" r:id="rId16"/>
    <p:sldId id="259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412776"/>
            <a:ext cx="6432714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902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195" name="Picture 3" descr="C:\Users\123\Desktop\1\photo_5427234513790027549_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132856"/>
            <a:ext cx="5976664" cy="4482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123\Desktop\1\photo_5427234513790027550_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4464496" cy="33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32040" y="620688"/>
            <a:ext cx="2229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в школу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9992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033"/>
            <a:ext cx="9144000" cy="6858000"/>
          </a:xfrm>
          <a:prstGeom prst="rect">
            <a:avLst/>
          </a:prstGeom>
        </p:spPr>
      </p:pic>
      <p:pic>
        <p:nvPicPr>
          <p:cNvPr id="9218" name="Picture 2" descr="C:\Users\123\Desktop\1\photo_5427234513790027544_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924944"/>
            <a:ext cx="4920957" cy="3690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123\Desktop\1\photo_5427234513790027562_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5" y="1340768"/>
            <a:ext cx="3935402" cy="5247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1196752"/>
            <a:ext cx="303159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Приняли участие</a:t>
            </a:r>
          </a:p>
          <a:p>
            <a:pPr algn="ctr"/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акциях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274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43" name="Picture 3" descr="C:\Users\123\Desktop\1\photo_5427234513790027561_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393" y="121359"/>
            <a:ext cx="4104456" cy="307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123\Desktop\1\photo_5427234513790027690_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13826"/>
            <a:ext cx="2880320" cy="384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C:\Users\123\Desktop\1\photo_5334751382437216501_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333" y="3356992"/>
            <a:ext cx="5184576" cy="292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123\Desktop\1\photo_5427234513790027571_y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463481"/>
            <a:ext cx="4176464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60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604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59831" y="692696"/>
            <a:ext cx="30243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Наши дети в течении года поучаствовали в различных конкурсах: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«Конкурс чтецов»; « Законы экологии»; «Первые шаги»; Умники и умницы»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11266" name="Picture 2" descr="C:\Users\123\Desktop\1\photo_5427234513790027564_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12695"/>
            <a:ext cx="2759266" cy="3679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123\Desktop\1\photo_5427234513790027542_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32656"/>
            <a:ext cx="280831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123\Desktop\1\photo_5427234513790027540_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5749" y="3068960"/>
            <a:ext cx="4512501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9992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188640"/>
            <a:ext cx="61206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Всё это способствовало тому, чтобы у ребёнка сформировались такие черты характера, как ответственность, способность преодолевать трудности, умение подчиняться общим правилам, считаться с интересами других.</a:t>
            </a:r>
            <a:endParaRPr lang="ru-RU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1556791"/>
            <a:ext cx="2664296" cy="3552395"/>
          </a:xfrm>
          <a:prstGeom prst="rect">
            <a:avLst/>
          </a:prstGeom>
        </p:spPr>
      </p:pic>
      <p:pic>
        <p:nvPicPr>
          <p:cNvPr id="1026" name="Picture 2" descr="F:\фото\photo1665941583(4)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1700808"/>
            <a:ext cx="2592287" cy="3456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8305" y="3564537"/>
            <a:ext cx="4391283" cy="3293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24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0762" y="34675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43608" y="210850"/>
            <a:ext cx="61494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« </a:t>
            </a:r>
            <a:r>
              <a:rPr lang="ru-RU" sz="2400" b="1" dirty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Как провести лето перед школой</a:t>
            </a:r>
            <a:r>
              <a:rPr lang="ru-RU" sz="2400" b="1" dirty="0" smtClean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?»</a:t>
            </a:r>
            <a:endParaRPr lang="ru-RU" sz="2400" b="1" dirty="0">
              <a:solidFill>
                <a:srgbClr val="C0000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3866" y="1412776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Batang" panose="02030600000101010101" pitchFamily="18" charset="-127"/>
                <a:ea typeface="Batang" panose="02030600000101010101" pitchFamily="18" charset="-127"/>
              </a:rPr>
              <a:t>Формируйте у ребенка больше позитивных ожиданий от встречи со школой, положительный настрой — </a:t>
            </a:r>
            <a:r>
              <a:rPr lang="ru-RU" b="1" dirty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залог успешной адаптации ребенка к школе. </a:t>
            </a:r>
            <a:endParaRPr lang="ru-RU" b="1" dirty="0" smtClean="0">
              <a:solidFill>
                <a:srgbClr val="C0000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  <a:p>
            <a: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Используйте </a:t>
            </a:r>
            <a:r>
              <a:rPr lang="ru-RU" b="1" dirty="0">
                <a:latin typeface="Batang" panose="02030600000101010101" pitchFamily="18" charset="-127"/>
                <a:ea typeface="Batang" panose="02030600000101010101" pitchFamily="18" charset="-127"/>
              </a:rPr>
              <a:t>благоприятные природные факторы — солнце, воздух и воду — </a:t>
            </a:r>
            <a:r>
              <a:rPr lang="ru-RU" b="1" dirty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для укрепления организма будущего школьника</a:t>
            </a:r>
            <a:r>
              <a:rPr lang="ru-RU" b="1" dirty="0" smtClean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</a:p>
          <a:p>
            <a:pPr algn="ctr"/>
            <a:r>
              <a:rPr lang="ru-RU" b="1" dirty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Проведите это </a:t>
            </a:r>
            <a:r>
              <a:rPr lang="ru-RU" b="1" dirty="0" smtClean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лето </a:t>
            </a:r>
            <a:r>
              <a:rPr lang="ru-RU" b="1" dirty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 удовольствием!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683" y="3284984"/>
            <a:ext cx="888711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Чем можно занять будущего первоклассника на отдыхе:</a:t>
            </a:r>
          </a:p>
          <a:p>
            <a:r>
              <a:rPr lang="ru-RU" sz="1600" b="1" dirty="0">
                <a:latin typeface="Batang" panose="02030600000101010101" pitchFamily="18" charset="-127"/>
                <a:ea typeface="Batang" panose="02030600000101010101" pitchFamily="18" charset="-127"/>
              </a:rPr>
              <a:t>•        делать аппликации, коллажи из природного материала;</a:t>
            </a:r>
          </a:p>
          <a:p>
            <a:r>
              <a:rPr lang="ru-RU" sz="1600" b="1" dirty="0">
                <a:latin typeface="Batang" panose="02030600000101010101" pitchFamily="18" charset="-127"/>
                <a:ea typeface="Batang" panose="02030600000101010101" pitchFamily="18" charset="-127"/>
              </a:rPr>
              <a:t> •        узнавать названия новых растений и животных, рассматривать их и   запоминать;</a:t>
            </a:r>
          </a:p>
          <a:p>
            <a:r>
              <a:rPr lang="ru-RU" sz="1600" b="1" dirty="0">
                <a:latin typeface="Batang" panose="02030600000101010101" pitchFamily="18" charset="-127"/>
                <a:ea typeface="Batang" panose="02030600000101010101" pitchFamily="18" charset="-127"/>
              </a:rPr>
              <a:t> •        вместе сочинять стихи;</a:t>
            </a:r>
          </a:p>
          <a:p>
            <a:r>
              <a:rPr lang="ru-RU" sz="1600" b="1" dirty="0">
                <a:latin typeface="Batang" panose="02030600000101010101" pitchFamily="18" charset="-127"/>
                <a:ea typeface="Batang" panose="02030600000101010101" pitchFamily="18" charset="-127"/>
              </a:rPr>
              <a:t> •        побуждать ребенка знакомиться с новыми друзьями, больше общаться с ними, играть в подвижные игры;</a:t>
            </a:r>
          </a:p>
          <a:p>
            <a:r>
              <a:rPr lang="ru-RU" sz="1600" b="1" dirty="0">
                <a:latin typeface="Batang" panose="02030600000101010101" pitchFamily="18" charset="-127"/>
                <a:ea typeface="Batang" panose="02030600000101010101" pitchFamily="18" charset="-127"/>
              </a:rPr>
              <a:t>•        вместе читать интересную познавательную детскую литературу;</a:t>
            </a:r>
          </a:p>
          <a:p>
            <a:r>
              <a:rPr lang="ru-RU" sz="1600" b="1" dirty="0">
                <a:latin typeface="Batang" panose="02030600000101010101" pitchFamily="18" charset="-127"/>
                <a:ea typeface="Batang" panose="02030600000101010101" pitchFamily="18" charset="-127"/>
              </a:rPr>
              <a:t>•        составлять короткие рассказы на заданную тему, придумывать сказки;</a:t>
            </a:r>
          </a:p>
          <a:p>
            <a:r>
              <a:rPr lang="ru-RU" sz="1600" b="1" dirty="0">
                <a:latin typeface="Batang" panose="02030600000101010101" pitchFamily="18" charset="-127"/>
                <a:ea typeface="Batang" panose="02030600000101010101" pitchFamily="18" charset="-127"/>
              </a:rPr>
              <a:t>•        больше бывать на природе, научиться плавать!</a:t>
            </a:r>
          </a:p>
          <a:p>
            <a:r>
              <a:rPr lang="ru-RU" sz="1600" b="1" dirty="0">
                <a:latin typeface="Batang" panose="02030600000101010101" pitchFamily="18" charset="-127"/>
                <a:ea typeface="Batang" panose="02030600000101010101" pitchFamily="18" charset="-127"/>
              </a:rPr>
              <a:t> Такое лето запомнится всей семье, а полученные от общения с природой силы и знания послужат хорошей стартовой площадкой в сентябре, пригодятся ребенку в новом учебном году.</a:t>
            </a:r>
          </a:p>
        </p:txBody>
      </p:sp>
    </p:spTree>
    <p:extLst>
      <p:ext uri="{BB962C8B-B14F-4D97-AF65-F5344CB8AC3E}">
        <p14:creationId xmlns:p14="http://schemas.microsoft.com/office/powerpoint/2010/main" val="2898999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1564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82221" y="197346"/>
            <a:ext cx="4572000" cy="64633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</a:rPr>
              <a:t>Клятва родителей:</a:t>
            </a:r>
          </a:p>
          <a:p>
            <a:r>
              <a:rPr lang="ru-RU" dirty="0"/>
              <a:t>ВЕДУЩИЙ: Будь я мать или будь отец,</a:t>
            </a:r>
          </a:p>
          <a:p>
            <a:r>
              <a:rPr lang="ru-RU" dirty="0"/>
              <a:t>Ребенку всегда говорить – МОЛОДЕЦ!</a:t>
            </a:r>
          </a:p>
          <a:p>
            <a:r>
              <a:rPr lang="ru-RU" b="1" dirty="0">
                <a:solidFill>
                  <a:srgbClr val="0070C0"/>
                </a:solidFill>
              </a:rPr>
              <a:t>Родители:</a:t>
            </a:r>
            <a:r>
              <a:rPr lang="ru-RU" dirty="0"/>
              <a:t> Клянусь!</a:t>
            </a:r>
          </a:p>
          <a:p>
            <a:r>
              <a:rPr lang="ru-RU" dirty="0"/>
              <a:t>ВЕДУЩИЙ: Клянусь выходить в надлежащие сроки,</a:t>
            </a:r>
          </a:p>
          <a:p>
            <a:r>
              <a:rPr lang="ru-RU" dirty="0"/>
              <a:t>Клянусь без опозданий приводить ребенка на уроки</a:t>
            </a:r>
          </a:p>
          <a:p>
            <a:r>
              <a:rPr lang="ru-RU" b="1" dirty="0">
                <a:solidFill>
                  <a:srgbClr val="0070C0"/>
                </a:solidFill>
              </a:rPr>
              <a:t>Родители:</a:t>
            </a:r>
            <a:r>
              <a:rPr lang="ru-RU" dirty="0"/>
              <a:t> Клянусь!</a:t>
            </a:r>
          </a:p>
          <a:p>
            <a:r>
              <a:rPr lang="ru-RU" dirty="0"/>
              <a:t>ВЕДУЩИЙ: Клянусь я в работе ребенка не строить,</a:t>
            </a:r>
          </a:p>
          <a:p>
            <a:r>
              <a:rPr lang="ru-RU" dirty="0"/>
              <a:t>Клянусь вместе с ним иностранный освоить.</a:t>
            </a:r>
          </a:p>
          <a:p>
            <a:r>
              <a:rPr lang="ru-RU" b="1" dirty="0">
                <a:solidFill>
                  <a:srgbClr val="0070C0"/>
                </a:solidFill>
              </a:rPr>
              <a:t>Родители: </a:t>
            </a:r>
            <a:r>
              <a:rPr lang="ru-RU" dirty="0"/>
              <a:t>Клянусь!</a:t>
            </a:r>
          </a:p>
          <a:p>
            <a:r>
              <a:rPr lang="ru-RU" dirty="0"/>
              <a:t>ВЕДУЩИЙ: За двойки клянусь я его не ругать</a:t>
            </a:r>
          </a:p>
          <a:p>
            <a:r>
              <a:rPr lang="ru-RU" dirty="0"/>
              <a:t>И делать уроки ему помогать.</a:t>
            </a:r>
          </a:p>
          <a:p>
            <a:r>
              <a:rPr lang="ru-RU" b="1" dirty="0">
                <a:solidFill>
                  <a:srgbClr val="0070C0"/>
                </a:solidFill>
              </a:rPr>
              <a:t>Родители:</a:t>
            </a:r>
            <a:r>
              <a:rPr lang="ru-RU" dirty="0"/>
              <a:t> Клянусь!</a:t>
            </a:r>
          </a:p>
          <a:p>
            <a:r>
              <a:rPr lang="ru-RU" dirty="0"/>
              <a:t>ВЕДУЩИЙ: А если нарушу я клятву свою,</a:t>
            </a:r>
          </a:p>
          <a:p>
            <a:r>
              <a:rPr lang="ru-RU" dirty="0"/>
              <a:t>Тогда я последний свой зуб отдаю</a:t>
            </a:r>
          </a:p>
          <a:p>
            <a:r>
              <a:rPr lang="ru-RU" dirty="0"/>
              <a:t>Тогда моего, обещаю, ребенка</a:t>
            </a:r>
          </a:p>
          <a:p>
            <a:r>
              <a:rPr lang="ru-RU" dirty="0"/>
              <a:t>Кормить ежедневно вареной сгущенкой!</a:t>
            </a:r>
          </a:p>
          <a:p>
            <a:r>
              <a:rPr lang="ru-RU" dirty="0"/>
              <a:t>Тогда идеальным родителем буду</a:t>
            </a:r>
          </a:p>
          <a:p>
            <a:r>
              <a:rPr lang="ru-RU" dirty="0"/>
              <a:t>И клятвы своей никогда не забуду!</a:t>
            </a:r>
          </a:p>
          <a:p>
            <a:r>
              <a:rPr lang="ru-RU" b="1" dirty="0">
                <a:solidFill>
                  <a:srgbClr val="0070C0"/>
                </a:solidFill>
              </a:rPr>
              <a:t>Родители:</a:t>
            </a:r>
            <a:r>
              <a:rPr lang="ru-RU" dirty="0"/>
              <a:t> Клянусь, клянусь, клянусь!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75666">
            <a:off x="6030771" y="2551697"/>
            <a:ext cx="2513337" cy="309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9992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99792" y="2132856"/>
            <a:ext cx="40366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8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Спасибо за внимание!</a:t>
            </a:r>
            <a:endParaRPr lang="ru-RU" sz="2800" b="1" dirty="0">
              <a:solidFill>
                <a:srgbClr val="00800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98999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3" y="-27709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7255" y="144488"/>
            <a:ext cx="3854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Стали более закалёнными и</a:t>
            </a:r>
          </a:p>
          <a:p>
            <a: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физически развитыми</a:t>
            </a:r>
            <a:r>
              <a:rPr lang="ru-RU" dirty="0" smtClean="0"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  <a:endParaRPr lang="ru-RU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2126" y="2939626"/>
            <a:ext cx="66247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Научились целенаправленно осуществлять элементарную интеллектуальную и практическую деятельность.</a:t>
            </a:r>
            <a:endParaRPr lang="ru-RU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35672" y="173498"/>
            <a:ext cx="5000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У них развилась речь, возросли познавательная активность, желание </a:t>
            </a:r>
          </a:p>
          <a:p>
            <a: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узнать новое.</a:t>
            </a:r>
            <a:endParaRPr lang="ru-RU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13646" y="3472767"/>
            <a:ext cx="2761736" cy="368231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836712"/>
            <a:ext cx="2148993" cy="286532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6" y="3933055"/>
            <a:ext cx="3682317" cy="2761737"/>
          </a:xfrm>
          <a:prstGeom prst="rect">
            <a:avLst/>
          </a:prstGeom>
        </p:spPr>
      </p:pic>
      <p:pic>
        <p:nvPicPr>
          <p:cNvPr id="14" name="Picture 2" descr="D:\фото лето2022\118NIKON\DSCN053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918" y="773663"/>
            <a:ext cx="3140071" cy="2355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F:\фото\photo1665941716(2).jpe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6925" y="1090434"/>
            <a:ext cx="1483894" cy="1978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13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135252"/>
            <a:ext cx="56166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Освоенные специальные умения( художественная, изобразительная, речевая, музыкальная деятельность) стали базовыми для самостоятельного осуществления творческих замыслов.</a:t>
            </a:r>
            <a:endParaRPr lang="ru-RU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10" name="Рисунок 9" descr="C:\Users\123\Desktop\IMG_036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583169"/>
            <a:ext cx="2808312" cy="3557803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chemeClr val="tx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C:\Users\123\Desktop\1\photo_5427234513790027557_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93188"/>
            <a:ext cx="2214246" cy="2952328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23\Desktop\1\photo_5427234513790027578_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348880"/>
            <a:ext cx="2680689" cy="3574252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23\Desktop\1\photo_5427234513790027694_y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2654" y="4242278"/>
            <a:ext cx="5139826" cy="2369138"/>
          </a:xfrm>
          <a:prstGeom prst="round2DiagRect">
            <a:avLst>
              <a:gd name="adj1" fmla="val 16667"/>
              <a:gd name="adj2" fmla="val 0"/>
            </a:avLst>
          </a:prstGeom>
          <a:ln w="381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7263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123728" y="1166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8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У нас прошли  </a:t>
            </a:r>
            <a:r>
              <a:rPr lang="ru-RU" b="1" dirty="0" smtClean="0">
                <a:solidFill>
                  <a:srgbClr val="008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праздники , </a:t>
            </a:r>
            <a:r>
              <a:rPr lang="ru-RU" b="1" dirty="0" err="1" smtClean="0">
                <a:solidFill>
                  <a:srgbClr val="008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развлечения,фестивали</a:t>
            </a:r>
            <a:r>
              <a:rPr lang="ru-RU" b="1" dirty="0" smtClean="0">
                <a:solidFill>
                  <a:srgbClr val="008000"/>
                </a:solidFill>
                <a:latin typeface="Batang" panose="02030600000101010101" pitchFamily="18" charset="-127"/>
                <a:ea typeface="Batang" panose="02030600000101010101" pitchFamily="18" charset="-127"/>
              </a:rPr>
              <a:t>. </a:t>
            </a:r>
            <a:endParaRPr lang="ru-RU" b="1" dirty="0">
              <a:solidFill>
                <a:srgbClr val="008000"/>
              </a:solidFill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3074" name="Picture 2" descr="F:\фото День Знаний\фото О.А\P11602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49453"/>
            <a:ext cx="2771800" cy="207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фото День Знаний\фото О.А\P116049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0561" y="1554383"/>
            <a:ext cx="2765227" cy="2073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F:\фото День Знаний\фото О.А\P116053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221088"/>
            <a:ext cx="2699792" cy="202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99592" y="1115181"/>
            <a:ext cx="14237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Bookman Old Style" panose="02050604050505020204" pitchFamily="18" charset="0"/>
              </a:rPr>
              <a:t>День России</a:t>
            </a:r>
            <a:endParaRPr lang="ru-RU" sz="1400" b="1" dirty="0">
              <a:latin typeface="Bookman Old Style" panose="020506040505050202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46639" y="1098304"/>
            <a:ext cx="31261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Bookman Old Style" panose="02050604050505020204" pitchFamily="18" charset="0"/>
              </a:rPr>
              <a:t>День </a:t>
            </a:r>
            <a:r>
              <a:rPr lang="ru-RU" sz="1400" b="1" dirty="0">
                <a:latin typeface="Bookman Old Style" panose="02050604050505020204" pitchFamily="18" charset="0"/>
              </a:rPr>
              <a:t>д</a:t>
            </a:r>
            <a:r>
              <a:rPr lang="ru-RU" sz="1400" b="1" dirty="0" smtClean="0">
                <a:latin typeface="Bookman Old Style" panose="02050604050505020204" pitchFamily="18" charset="0"/>
              </a:rPr>
              <a:t>ошкольного работника</a:t>
            </a:r>
            <a:endParaRPr lang="ru-RU" sz="1400" b="1" dirty="0">
              <a:latin typeface="Bookman Old Style" panose="020506040505050202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512" y="3782191"/>
            <a:ext cx="32063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Bookman Old Style" panose="02050604050505020204" pitchFamily="18" charset="0"/>
              </a:rPr>
              <a:t>Международный день музыки</a:t>
            </a:r>
            <a:endParaRPr lang="ru-RU" sz="1400" b="1" dirty="0">
              <a:latin typeface="Bookman Old Style" panose="02050604050505020204" pitchFamily="18" charset="0"/>
            </a:endParaRPr>
          </a:p>
        </p:txBody>
      </p:sp>
      <p:pic>
        <p:nvPicPr>
          <p:cNvPr id="3077" name="Picture 5" descr="F:\фото День Знаний\фото О.А\фото День Знаний\P116034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1744" y="4167257"/>
            <a:ext cx="2791072" cy="2093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489401" y="3780702"/>
            <a:ext cx="14366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Bookman Old Style" panose="02050604050505020204" pitchFamily="18" charset="0"/>
              </a:rPr>
              <a:t>День знаний</a:t>
            </a:r>
            <a:endParaRPr lang="ru-RU" sz="1400" b="1" dirty="0">
              <a:latin typeface="Bookman Old Style" panose="02050604050505020204" pitchFamily="18" charset="0"/>
            </a:endParaRPr>
          </a:p>
        </p:txBody>
      </p:sp>
      <p:pic>
        <p:nvPicPr>
          <p:cNvPr id="2050" name="Picture 2" descr="C:\Users\123\Desktop\1\photo_5427234513790027545_y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2333" y="1584175"/>
            <a:ext cx="2725502" cy="204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444208" y="1114162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Bookman Old Style" panose="02050604050505020204" pitchFamily="18" charset="0"/>
              </a:rPr>
              <a:t>День земли</a:t>
            </a:r>
            <a:endParaRPr lang="ru-RU" sz="1400" b="1" dirty="0">
              <a:latin typeface="Bookman Old Style" panose="02050604050505020204" pitchFamily="18" charset="0"/>
            </a:endParaRPr>
          </a:p>
        </p:txBody>
      </p:sp>
      <p:pic>
        <p:nvPicPr>
          <p:cNvPr id="2051" name="Picture 3" descr="C:\Users\123\Desktop\1\photo_5427234513790027647_y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4167257"/>
            <a:ext cx="1806415" cy="240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6084168" y="3774393"/>
            <a:ext cx="28857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dirty="0" smtClean="0">
                <a:latin typeface="Bookman Old Style" panose="02050604050505020204" pitchFamily="18" charset="0"/>
              </a:rPr>
              <a:t>День пожарного работника</a:t>
            </a:r>
            <a:endParaRPr lang="ru-RU" sz="1400" b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9992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84" y="-32118"/>
            <a:ext cx="9144000" cy="6858000"/>
          </a:xfrm>
          <a:prstGeom prst="rect">
            <a:avLst/>
          </a:prstGeom>
        </p:spPr>
      </p:pic>
      <p:pic>
        <p:nvPicPr>
          <p:cNvPr id="3075" name="Picture 3" descr="C:\Users\123\Desktop\1\photo_5427234513790027580_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0"/>
            <a:ext cx="2955810" cy="3941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123\Desktop\1\photo_5427234513790027579_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05" y="0"/>
            <a:ext cx="2864302" cy="3819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123\Desktop\1\photo_5427234513790027695_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636912"/>
            <a:ext cx="537659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347471" y="476672"/>
            <a:ext cx="22271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Мама, папа, я-</a:t>
            </a:r>
          </a:p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портивная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8999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84" y="-32118"/>
            <a:ext cx="9144000" cy="6858000"/>
          </a:xfrm>
          <a:prstGeom prst="rect">
            <a:avLst/>
          </a:prstGeom>
        </p:spPr>
      </p:pic>
      <p:pic>
        <p:nvPicPr>
          <p:cNvPr id="4098" name="Picture 2" descr="C:\Users\123\Desktop\1\photo_5427234513790027679_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10502"/>
            <a:ext cx="2862318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123\Desktop\1\photo_5427234513790027677_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32656"/>
            <a:ext cx="2853188" cy="380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123\Desktop\1\photo_5427234513790027672_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356992"/>
            <a:ext cx="338437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123\Desktop\1\photo_5427234513790027709_y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551395"/>
            <a:ext cx="4445248" cy="315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968171" y="201789"/>
            <a:ext cx="33044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Районный фестиваль д/садов </a:t>
            </a:r>
          </a:p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Спартакиада-2023»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99205" y="1276524"/>
            <a:ext cx="32423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Нижегородский спортивный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Фестиваль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 Малышиада-2023»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873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784" y="-32118"/>
            <a:ext cx="9144000" cy="6858000"/>
          </a:xfrm>
          <a:prstGeom prst="rect">
            <a:avLst/>
          </a:prstGeom>
        </p:spPr>
      </p:pic>
      <p:pic>
        <p:nvPicPr>
          <p:cNvPr id="5122" name="Picture 2" descr="C:\Users\123\Desktop\1\photo_5427234513790027711_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878206"/>
            <a:ext cx="3610140" cy="471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123\Desktop\1\photo_5427234513790027714_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5430" y="747272"/>
            <a:ext cx="4688476" cy="2743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123\Desktop\1\photo_5427234513790027713_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506" y="3645024"/>
            <a:ext cx="4790400" cy="30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87054" y="147990"/>
            <a:ext cx="2557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Фестиваль творчества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359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146" name="Picture 2" descr="C:\Users\123\Desktop\1\photo_5427234513790027572_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7200800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19706" y="508030"/>
            <a:ext cx="2932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Православный фестиваль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03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087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5856" y="1280980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В течении года мы тесно сотрудничали с работниками библиотеки и музея. </a:t>
            </a:r>
            <a:endParaRPr lang="ru-RU" b="1" dirty="0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pic>
        <p:nvPicPr>
          <p:cNvPr id="7171" name="Picture 3" descr="C:\Users\123\Desktop\1\photo_5427234513790027704_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570" y="200959"/>
            <a:ext cx="2875039" cy="383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123\Desktop\1\photo_5427234513790027702_y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3" y="3140968"/>
            <a:ext cx="4704523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123\Desktop\1\photo_5427234513790027701_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4428" y="200959"/>
            <a:ext cx="2520280" cy="3360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546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466</Words>
  <Application>Microsoft Office PowerPoint</Application>
  <PresentationFormat>Экран (4:3)</PresentationFormat>
  <Paragraphs>64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51</cp:revision>
  <dcterms:created xsi:type="dcterms:W3CDTF">2018-05-02T13:21:44Z</dcterms:created>
  <dcterms:modified xsi:type="dcterms:W3CDTF">2023-05-22T19:05:54Z</dcterms:modified>
</cp:coreProperties>
</file>