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3" r:id="rId2"/>
    <p:sldId id="256" r:id="rId3"/>
    <p:sldId id="290" r:id="rId4"/>
    <p:sldId id="273" r:id="rId5"/>
    <p:sldId id="276" r:id="rId6"/>
    <p:sldId id="291" r:id="rId7"/>
    <p:sldId id="277" r:id="rId8"/>
    <p:sldId id="278" r:id="rId9"/>
    <p:sldId id="279" r:id="rId10"/>
    <p:sldId id="280" r:id="rId11"/>
    <p:sldId id="282" r:id="rId12"/>
    <p:sldId id="283" r:id="rId13"/>
    <p:sldId id="284" r:id="rId14"/>
    <p:sldId id="287" r:id="rId15"/>
    <p:sldId id="288" r:id="rId16"/>
    <p:sldId id="286" r:id="rId17"/>
    <p:sldId id="285" r:id="rId18"/>
    <p:sldId id="298" r:id="rId19"/>
    <p:sldId id="295" r:id="rId20"/>
    <p:sldId id="299" r:id="rId21"/>
    <p:sldId id="289" r:id="rId22"/>
  </p:sldIdLst>
  <p:sldSz cx="9144000" cy="6858000" type="screen4x3"/>
  <p:notesSz cx="6858000" cy="9144000"/>
  <p:custDataLst>
    <p:tags r:id="rId23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FF"/>
    <a:srgbClr val="66FFFF"/>
    <a:srgbClr val="0000FF"/>
    <a:srgbClr val="66FF99"/>
    <a:srgbClr val="005A7A"/>
    <a:srgbClr val="003B50"/>
    <a:srgbClr val="007CA8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685F2-4FC1-43A6-97B6-BCE4271BA51D}" type="datetimeFigureOut">
              <a:rPr lang="ru-RU" smtClean="0"/>
              <a:pPr/>
              <a:t>20.04.2023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77573-E0CE-4384-A8C3-E65F5E71ED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710218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685F2-4FC1-43A6-97B6-BCE4271BA51D}" type="datetimeFigureOut">
              <a:rPr lang="ru-RU" smtClean="0"/>
              <a:pPr/>
              <a:t>20.04.2023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77573-E0CE-4384-A8C3-E65F5E71ED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742615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685F2-4FC1-43A6-97B6-BCE4271BA51D}" type="datetimeFigureOut">
              <a:rPr lang="ru-RU" smtClean="0"/>
              <a:pPr/>
              <a:t>20.04.2023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77573-E0CE-4384-A8C3-E65F5E71ED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146982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600200"/>
            <a:ext cx="8003232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685F2-4FC1-43A6-97B6-BCE4271BA51D}" type="datetimeFigureOut">
              <a:rPr lang="ru-RU" smtClean="0"/>
              <a:pPr/>
              <a:t>20.04.2023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77573-E0CE-4384-A8C3-E65F5E71ED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25501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685F2-4FC1-43A6-97B6-BCE4271BA51D}" type="datetimeFigureOut">
              <a:rPr lang="ru-RU" smtClean="0"/>
              <a:pPr/>
              <a:t>20.04.2023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77573-E0CE-4384-A8C3-E65F5E71ED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77869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685F2-4FC1-43A6-97B6-BCE4271BA51D}" type="datetimeFigureOut">
              <a:rPr lang="ru-RU" smtClean="0"/>
              <a:pPr/>
              <a:t>20.04.2023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77573-E0CE-4384-A8C3-E65F5E71ED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065112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685F2-4FC1-43A6-97B6-BCE4271BA51D}" type="datetimeFigureOut">
              <a:rPr lang="ru-RU" smtClean="0"/>
              <a:pPr/>
              <a:t>20.04.2023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77573-E0CE-4384-A8C3-E65F5E71ED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59579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685F2-4FC1-43A6-97B6-BCE4271BA51D}" type="datetimeFigureOut">
              <a:rPr lang="ru-RU" smtClean="0"/>
              <a:pPr/>
              <a:t>20.04.2023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77573-E0CE-4384-A8C3-E65F5E71ED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294439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685F2-4FC1-43A6-97B6-BCE4271BA51D}" type="datetimeFigureOut">
              <a:rPr lang="ru-RU" smtClean="0"/>
              <a:pPr/>
              <a:t>20.04.2023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77573-E0CE-4384-A8C3-E65F5E71ED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060951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685F2-4FC1-43A6-97B6-BCE4271BA51D}" type="datetimeFigureOut">
              <a:rPr lang="ru-RU" smtClean="0"/>
              <a:pPr/>
              <a:t>20.04.2023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77573-E0CE-4384-A8C3-E65F5E71ED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17413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685F2-4FC1-43A6-97B6-BCE4271BA51D}" type="datetimeFigureOut">
              <a:rPr lang="ru-RU" smtClean="0"/>
              <a:pPr/>
              <a:t>20.04.2023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77573-E0CE-4384-A8C3-E65F5E71ED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385041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1685F2-4FC1-43A6-97B6-BCE4271BA51D}" type="datetimeFigureOut">
              <a:rPr lang="ru-RU" smtClean="0"/>
              <a:pPr/>
              <a:t>20.04.2023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877573-E0CE-4384-A8C3-E65F5E71ED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17212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Home\Desktop\Без назван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428604"/>
            <a:ext cx="6357981" cy="57864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31176" y="266806"/>
            <a:ext cx="6120680" cy="634082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Выходные</a:t>
            </a:r>
            <a:endParaRPr lang="ru-RU" b="1" i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" name="Прямая со стрелкой 3"/>
          <p:cNvCxnSpPr/>
          <p:nvPr/>
        </p:nvCxnSpPr>
        <p:spPr>
          <a:xfrm flipH="1">
            <a:off x="2987824" y="1196752"/>
            <a:ext cx="1080120" cy="432048"/>
          </a:xfrm>
          <a:prstGeom prst="straightConnector1">
            <a:avLst/>
          </a:prstGeom>
          <a:ln w="22225">
            <a:headEnd w="sm" len="sm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2098046" y="1772816"/>
            <a:ext cx="1530484" cy="6851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b="1" dirty="0" smtClean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сестра</a:t>
            </a:r>
            <a:endParaRPr lang="ru-RU" sz="3600" b="1" dirty="0">
              <a:solidFill>
                <a:srgbClr val="0000FF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5940152" y="1268760"/>
            <a:ext cx="1008112" cy="504056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5940152" y="1804913"/>
            <a:ext cx="2115836" cy="6558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600" b="1" dirty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родители</a:t>
            </a:r>
            <a:endParaRPr lang="ru-RU" sz="3600" b="1" dirty="0">
              <a:solidFill>
                <a:srgbClr val="0000FF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 flipH="1">
            <a:off x="1331640" y="2564904"/>
            <a:ext cx="720080" cy="5760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2843808" y="2708920"/>
            <a:ext cx="0" cy="13681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3527884" y="2636912"/>
            <a:ext cx="540060" cy="6480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2158384" y="4060639"/>
            <a:ext cx="1703159" cy="6192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b="1" dirty="0" smtClean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концерт</a:t>
            </a:r>
            <a:endParaRPr lang="ru-RU" sz="3200" b="1" dirty="0">
              <a:solidFill>
                <a:srgbClr val="0000FF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985291" y="3196543"/>
            <a:ext cx="1351845" cy="6192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b="1" dirty="0" smtClean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каток </a:t>
            </a:r>
            <a:endParaRPr lang="ru-RU" sz="3200" b="1" dirty="0">
              <a:solidFill>
                <a:srgbClr val="0000FF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395489" y="3170575"/>
            <a:ext cx="1091966" cy="6192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b="1" dirty="0" smtClean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парк</a:t>
            </a:r>
            <a:endParaRPr lang="ru-RU" sz="3200" b="1" dirty="0">
              <a:solidFill>
                <a:srgbClr val="0000FF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20" name="Прямая со стрелкой 19"/>
          <p:cNvCxnSpPr/>
          <p:nvPr/>
        </p:nvCxnSpPr>
        <p:spPr>
          <a:xfrm flipH="1">
            <a:off x="5652120" y="2636912"/>
            <a:ext cx="504056" cy="7560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6998070" y="2564904"/>
            <a:ext cx="0" cy="14957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>
            <a:off x="7524328" y="2564904"/>
            <a:ext cx="864096" cy="7200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Прямоугольник 26"/>
          <p:cNvSpPr/>
          <p:nvPr/>
        </p:nvSpPr>
        <p:spPr>
          <a:xfrm>
            <a:off x="5942717" y="4060639"/>
            <a:ext cx="1978811" cy="6192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b="1" dirty="0" smtClean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выставка</a:t>
            </a:r>
            <a:endParaRPr lang="ru-RU" sz="3200" b="1" dirty="0">
              <a:solidFill>
                <a:srgbClr val="0000FF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5225778" y="3196543"/>
            <a:ext cx="1198533" cy="6192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b="1" dirty="0" smtClean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театр</a:t>
            </a:r>
            <a:endParaRPr lang="ru-RU" sz="3200" b="1" dirty="0">
              <a:solidFill>
                <a:srgbClr val="0000FF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7628534" y="3170575"/>
            <a:ext cx="1253869" cy="61927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b="1" dirty="0" smtClean="0">
                <a:solidFill>
                  <a:srgbClr val="0000FF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музей</a:t>
            </a:r>
            <a:endParaRPr lang="ru-RU" sz="3200" b="1" dirty="0">
              <a:solidFill>
                <a:srgbClr val="0000FF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03648" y="5428791"/>
            <a:ext cx="7272808" cy="531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4000" u="sng" dirty="0">
              <a:solidFill>
                <a:srgbClr val="7030A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1142976" y="5572140"/>
            <a:ext cx="750099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u="sng" dirty="0" smtClean="0">
                <a:solidFill>
                  <a:srgbClr val="7030A0"/>
                </a:solidFill>
                <a:latin typeface="Segoe Print" pitchFamily="2" charset="0"/>
                <a:ea typeface="Georgia" panose="02040502050405020303" pitchFamily="18" charset="0"/>
                <a:cs typeface="Times New Roman" panose="02020603050405020304" pitchFamily="18" charset="0"/>
              </a:rPr>
              <a:t>Построение дерева возможных вариантов </a:t>
            </a:r>
            <a:endParaRPr lang="ru-RU" sz="2400" u="sng" dirty="0">
              <a:latin typeface="Segoe Prin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55431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404664"/>
            <a:ext cx="7704856" cy="2738584"/>
          </a:xfrm>
        </p:spPr>
        <p:txBody>
          <a:bodyPr>
            <a:noAutofit/>
          </a:bodyPr>
          <a:lstStyle/>
          <a:p>
            <a:pPr algn="l"/>
            <a:r>
              <a:rPr lang="ru-RU" sz="36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Аня, </a:t>
            </a:r>
            <a:r>
              <a:rPr lang="ru-RU" sz="36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Борис, </a:t>
            </a:r>
            <a:r>
              <a:rPr lang="ru-RU" sz="36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Вика </a:t>
            </a:r>
            <a:r>
              <a:rPr lang="ru-RU" sz="36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Григорий играли в шахматы. Каждый сыграл с каждым по одной партии. Сколько партий было сыграно?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14678" y="2786059"/>
            <a:ext cx="3571900" cy="235745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9600" dirty="0" smtClean="0">
                <a:cs typeface="Aharoni" pitchFamily="2" charset="-79"/>
              </a:rPr>
              <a:t>    </a:t>
            </a:r>
            <a:endParaRPr lang="ru-RU" sz="10800" dirty="0">
              <a:cs typeface="Aharoni" pitchFamily="2" charset="-79"/>
            </a:endParaRPr>
          </a:p>
        </p:txBody>
      </p:sp>
      <p:sp>
        <p:nvSpPr>
          <p:cNvPr id="5124" name="AutoShape 4" descr="Шахматы дети Изображения – скачать бесплатно на Freepi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6" name="AutoShape 6" descr="Дети играют в шахматы: векторные изображения и иллюстрации, которые можно  скачать бесплатно | Freepik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28" name="Picture 8" descr="C:\Users\Home\Desktop\учёба\задачники\Без названия (4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3357562"/>
            <a:ext cx="5429288" cy="2857509"/>
          </a:xfrm>
          <a:prstGeom prst="rect">
            <a:avLst/>
          </a:prstGeom>
          <a:noFill/>
        </p:spPr>
      </p:pic>
      <p:sp>
        <p:nvSpPr>
          <p:cNvPr id="7" name="Стрелка вправо 6">
            <a:hlinkClick r:id="rId3" action="ppaction://hlinksldjump"/>
          </p:cNvPr>
          <p:cNvSpPr/>
          <p:nvPr/>
        </p:nvSpPr>
        <p:spPr>
          <a:xfrm>
            <a:off x="7000892" y="6286520"/>
            <a:ext cx="1285884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453843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Autofit/>
          </a:bodyPr>
          <a:lstStyle/>
          <a:p>
            <a:endParaRPr lang="ru-RU" sz="28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4437112"/>
            <a:ext cx="748883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произвольные точки пространства соединены между собой отрезками или дугами (не обязательно все), то такое соединение (схема) называется графом</a:t>
            </a:r>
            <a:endParaRPr lang="ru-RU" sz="2800" dirty="0"/>
          </a:p>
        </p:txBody>
      </p:sp>
      <p:pic>
        <p:nvPicPr>
          <p:cNvPr id="5" name="Рисунок 4" descr="https://sun9-84.userapi.com/c628320/v628320476/53d10/6ApHelqGUQw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74638"/>
            <a:ext cx="5940425" cy="301034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910348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548680"/>
            <a:ext cx="8003232" cy="55774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i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 - это геометрическая фигура, состоящая из точек (вершины графа) и линий, их соединяющих (рёбра графа).</a:t>
            </a:r>
          </a:p>
          <a:p>
            <a:pPr marL="0" indent="0">
              <a:buNone/>
            </a:pPr>
            <a:r>
              <a:rPr lang="ru-RU" dirty="0">
                <a:solidFill>
                  <a:srgbClr val="0000FF"/>
                </a:solidFill>
              </a:rPr>
              <a:t>При этом с помощью вершин изображают элементы некоторого множества (предметов, людей и т.д.), а с помощью рёбер - определённые связи между элементами. Для удобства иллюстрации условия задачи, вершины графа могут быть заменены кругами или прямоугольниками</a:t>
            </a:r>
          </a:p>
        </p:txBody>
      </p:sp>
      <p:sp>
        <p:nvSpPr>
          <p:cNvPr id="2" name="Стрелка вправо 1">
            <a:hlinkClick r:id="rId2" action="ppaction://hlinksldjump"/>
          </p:cNvPr>
          <p:cNvSpPr/>
          <p:nvPr/>
        </p:nvSpPr>
        <p:spPr>
          <a:xfrm>
            <a:off x="6732240" y="5949280"/>
            <a:ext cx="1368152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37370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1643042" y="4500570"/>
            <a:ext cx="1428760" cy="1285884"/>
          </a:xfrm>
          <a:prstGeom prst="ellipse">
            <a:avLst/>
          </a:prstGeom>
          <a:solidFill>
            <a:srgbClr val="66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dirty="0" smtClean="0">
                <a:cs typeface="Aharoni" pitchFamily="2" charset="-79"/>
              </a:rPr>
              <a:t>В</a:t>
            </a:r>
            <a:endParaRPr lang="ru-RU" sz="8800" dirty="0"/>
          </a:p>
        </p:txBody>
      </p:sp>
      <p:sp>
        <p:nvSpPr>
          <p:cNvPr id="4" name="Овал 3"/>
          <p:cNvSpPr/>
          <p:nvPr/>
        </p:nvSpPr>
        <p:spPr>
          <a:xfrm>
            <a:off x="1500166" y="1214422"/>
            <a:ext cx="1428760" cy="1285884"/>
          </a:xfrm>
          <a:prstGeom prst="ellipse">
            <a:avLst/>
          </a:prstGeom>
          <a:solidFill>
            <a:srgbClr val="66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dirty="0" smtClean="0">
                <a:cs typeface="Aharoni" pitchFamily="2" charset="-79"/>
              </a:rPr>
              <a:t>А</a:t>
            </a:r>
            <a:endParaRPr lang="ru-RU" sz="8800" dirty="0"/>
          </a:p>
        </p:txBody>
      </p:sp>
      <p:sp>
        <p:nvSpPr>
          <p:cNvPr id="5" name="Овал 4"/>
          <p:cNvSpPr/>
          <p:nvPr/>
        </p:nvSpPr>
        <p:spPr>
          <a:xfrm>
            <a:off x="6286512" y="4643446"/>
            <a:ext cx="1428760" cy="1285884"/>
          </a:xfrm>
          <a:prstGeom prst="ellipse">
            <a:avLst/>
          </a:prstGeom>
          <a:solidFill>
            <a:srgbClr val="66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dirty="0" smtClean="0">
                <a:cs typeface="Aharoni" pitchFamily="2" charset="-79"/>
              </a:rPr>
              <a:t>Г</a:t>
            </a:r>
            <a:endParaRPr lang="ru-RU" sz="8800" dirty="0"/>
          </a:p>
        </p:txBody>
      </p:sp>
      <p:sp>
        <p:nvSpPr>
          <p:cNvPr id="6" name="Овал 5"/>
          <p:cNvSpPr/>
          <p:nvPr/>
        </p:nvSpPr>
        <p:spPr>
          <a:xfrm>
            <a:off x="6215074" y="1071546"/>
            <a:ext cx="1428760" cy="1285884"/>
          </a:xfrm>
          <a:prstGeom prst="ellipse">
            <a:avLst/>
          </a:prstGeom>
          <a:solidFill>
            <a:srgbClr val="66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ru-RU" sz="8800" dirty="0" smtClean="0">
                <a:cs typeface="Aharoni" pitchFamily="2" charset="-79"/>
              </a:rPr>
              <a:t>Б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714612" y="1571611"/>
            <a:ext cx="414338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9600" dirty="0" smtClean="0">
                <a:cs typeface="Aharoni" pitchFamily="2" charset="-79"/>
              </a:rPr>
              <a:t>    </a:t>
            </a:r>
          </a:p>
          <a:p>
            <a:pPr>
              <a:buNone/>
            </a:pPr>
            <a:r>
              <a:rPr lang="ru-RU" sz="9600" dirty="0" smtClean="0">
                <a:cs typeface="Aharoni" pitchFamily="2" charset="-79"/>
              </a:rPr>
              <a:t>  </a:t>
            </a:r>
            <a:endParaRPr lang="ru-RU" sz="9600" dirty="0">
              <a:cs typeface="Aharoni" pitchFamily="2" charset="-79"/>
            </a:endParaRPr>
          </a:p>
        </p:txBody>
      </p:sp>
      <p:cxnSp>
        <p:nvCxnSpPr>
          <p:cNvPr id="8" name="Прямая соединительная линия 7"/>
          <p:cNvCxnSpPr>
            <a:stCxn id="4" idx="4"/>
          </p:cNvCxnSpPr>
          <p:nvPr/>
        </p:nvCxnSpPr>
        <p:spPr>
          <a:xfrm rot="5400000">
            <a:off x="1214414" y="3500438"/>
            <a:ext cx="2000264" cy="1588"/>
          </a:xfrm>
          <a:prstGeom prst="line">
            <a:avLst/>
          </a:prstGeom>
          <a:ln w="571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>
            <a:endCxn id="5" idx="0"/>
          </p:cNvCxnSpPr>
          <p:nvPr/>
        </p:nvCxnSpPr>
        <p:spPr>
          <a:xfrm rot="5400000">
            <a:off x="5858678" y="3499644"/>
            <a:ext cx="2286016" cy="1588"/>
          </a:xfrm>
          <a:prstGeom prst="line">
            <a:avLst/>
          </a:prstGeom>
          <a:ln w="571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>
            <a:stCxn id="4" idx="6"/>
          </p:cNvCxnSpPr>
          <p:nvPr/>
        </p:nvCxnSpPr>
        <p:spPr>
          <a:xfrm>
            <a:off x="2928926" y="1857364"/>
            <a:ext cx="3286148" cy="1588"/>
          </a:xfrm>
          <a:prstGeom prst="line">
            <a:avLst/>
          </a:prstGeom>
          <a:ln w="571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>
            <a:stCxn id="3" idx="6"/>
          </p:cNvCxnSpPr>
          <p:nvPr/>
        </p:nvCxnSpPr>
        <p:spPr>
          <a:xfrm>
            <a:off x="3071802" y="5143512"/>
            <a:ext cx="3214710" cy="1588"/>
          </a:xfrm>
          <a:prstGeom prst="line">
            <a:avLst/>
          </a:prstGeom>
          <a:ln w="571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>
            <a:stCxn id="4" idx="5"/>
            <a:endCxn id="5" idx="1"/>
          </p:cNvCxnSpPr>
          <p:nvPr/>
        </p:nvCxnSpPr>
        <p:spPr>
          <a:xfrm rot="16200000" flipH="1">
            <a:off x="3347836" y="1683846"/>
            <a:ext cx="2519766" cy="3776060"/>
          </a:xfrm>
          <a:prstGeom prst="line">
            <a:avLst/>
          </a:prstGeom>
          <a:ln w="571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>
            <a:stCxn id="6" idx="3"/>
          </p:cNvCxnSpPr>
          <p:nvPr/>
        </p:nvCxnSpPr>
        <p:spPr>
          <a:xfrm rot="5400000">
            <a:off x="3368017" y="1801465"/>
            <a:ext cx="2688643" cy="3423947"/>
          </a:xfrm>
          <a:prstGeom prst="line">
            <a:avLst/>
          </a:prstGeom>
          <a:ln w="571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1928794" y="285728"/>
            <a:ext cx="610615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u="sng" dirty="0" smtClean="0">
                <a:solidFill>
                  <a:srgbClr val="7030A0"/>
                </a:solidFill>
                <a:latin typeface="Segoe Script" pitchFamily="34" charset="0"/>
                <a:ea typeface="Georgia" panose="02040502050405020303" pitchFamily="18" charset="0"/>
                <a:cs typeface="Times New Roman" panose="02020603050405020304" pitchFamily="18" charset="0"/>
              </a:rPr>
              <a:t>Построение граф - схемы</a:t>
            </a:r>
            <a:endParaRPr lang="ru-RU" sz="3200" b="1" u="sng" dirty="0">
              <a:latin typeface="Segoe Script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85918" y="2786058"/>
            <a:ext cx="6215106" cy="107157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785918" y="3857628"/>
            <a:ext cx="6215106" cy="1143008"/>
          </a:xfrm>
          <a:prstGeom prst="rect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785918" y="5000636"/>
            <a:ext cx="6215106" cy="1143008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571572" y="1000108"/>
            <a:ext cx="7215270" cy="83099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8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Monotype Corsiva" pitchFamily="66" charset="0"/>
                <a:ea typeface="Georgia" pitchFamily="18" charset="0"/>
                <a:cs typeface="Times New Roman" pitchFamily="18" charset="0"/>
              </a:rPr>
              <a:t>Флаг Российской Федерации</a:t>
            </a:r>
            <a:endParaRPr kumimoji="0" lang="en-US" sz="48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Прямоугольник 48"/>
          <p:cNvSpPr/>
          <p:nvPr/>
        </p:nvSpPr>
        <p:spPr>
          <a:xfrm>
            <a:off x="1331640" y="1844824"/>
            <a:ext cx="2016224" cy="72008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2843808" y="548680"/>
            <a:ext cx="3456384" cy="86409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5A7A"/>
                </a:solidFill>
                <a:latin typeface="Monotype Corsiva" panose="03010101010201010101" pitchFamily="66" charset="0"/>
              </a:rPr>
              <a:t>Дерево вариантов</a:t>
            </a:r>
            <a:endParaRPr lang="ru-RU" sz="3600" b="1" dirty="0">
              <a:solidFill>
                <a:srgbClr val="005A7A"/>
              </a:solidFill>
              <a:latin typeface="Monotype Corsiva" panose="03010101010201010101" pitchFamily="66" charset="0"/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4103400" y="1829972"/>
            <a:ext cx="2016224" cy="720080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6732240" y="1844824"/>
            <a:ext cx="2016224" cy="72008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764172" y="3304400"/>
            <a:ext cx="1134936" cy="720080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2199486" y="3244960"/>
            <a:ext cx="1080120" cy="72008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3604238" y="3302096"/>
            <a:ext cx="1134936" cy="72008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Прямоугольник 59"/>
          <p:cNvSpPr/>
          <p:nvPr/>
        </p:nvSpPr>
        <p:spPr>
          <a:xfrm>
            <a:off x="5040656" y="3302096"/>
            <a:ext cx="1134936" cy="72008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6569944" y="3302096"/>
            <a:ext cx="1134936" cy="72008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Прямоугольник 61"/>
          <p:cNvSpPr/>
          <p:nvPr/>
        </p:nvSpPr>
        <p:spPr>
          <a:xfrm>
            <a:off x="7884368" y="3302096"/>
            <a:ext cx="1134936" cy="720080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Прямоугольник 62"/>
          <p:cNvSpPr/>
          <p:nvPr/>
        </p:nvSpPr>
        <p:spPr>
          <a:xfrm>
            <a:off x="764172" y="4437112"/>
            <a:ext cx="1134936" cy="72008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Прямоугольник 63"/>
          <p:cNvSpPr/>
          <p:nvPr/>
        </p:nvSpPr>
        <p:spPr>
          <a:xfrm>
            <a:off x="2133214" y="4406232"/>
            <a:ext cx="1134936" cy="720080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Прямоугольник 64"/>
          <p:cNvSpPr/>
          <p:nvPr/>
        </p:nvSpPr>
        <p:spPr>
          <a:xfrm>
            <a:off x="3612465" y="4403936"/>
            <a:ext cx="1134936" cy="72008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Прямоугольник 65"/>
          <p:cNvSpPr/>
          <p:nvPr/>
        </p:nvSpPr>
        <p:spPr>
          <a:xfrm>
            <a:off x="5165256" y="4403936"/>
            <a:ext cx="1134936" cy="72008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Прямоугольник 66"/>
          <p:cNvSpPr/>
          <p:nvPr/>
        </p:nvSpPr>
        <p:spPr>
          <a:xfrm>
            <a:off x="6620638" y="4399328"/>
            <a:ext cx="1134936" cy="720080"/>
          </a:xfrm>
          <a:prstGeom prst="rect">
            <a:avLst/>
          </a:prstGeom>
          <a:solidFill>
            <a:srgbClr val="0000FF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8009064" y="4437112"/>
            <a:ext cx="1134936" cy="72008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0" name="Прямая со стрелкой 69"/>
          <p:cNvCxnSpPr/>
          <p:nvPr/>
        </p:nvCxnSpPr>
        <p:spPr>
          <a:xfrm flipH="1">
            <a:off x="2700682" y="1412776"/>
            <a:ext cx="504000" cy="40348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Прямая со стрелкой 71"/>
          <p:cNvCxnSpPr/>
          <p:nvPr/>
        </p:nvCxnSpPr>
        <p:spPr>
          <a:xfrm flipH="1">
            <a:off x="1303577" y="2593464"/>
            <a:ext cx="360040" cy="73436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 стрелкой 73"/>
          <p:cNvCxnSpPr>
            <a:endCxn id="54" idx="0"/>
          </p:cNvCxnSpPr>
          <p:nvPr/>
        </p:nvCxnSpPr>
        <p:spPr>
          <a:xfrm>
            <a:off x="2369194" y="2512318"/>
            <a:ext cx="370352" cy="73264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Прямая со стрелкой 75"/>
          <p:cNvCxnSpPr>
            <a:stCxn id="52" idx="2"/>
            <a:endCxn id="63" idx="0"/>
          </p:cNvCxnSpPr>
          <p:nvPr/>
        </p:nvCxnSpPr>
        <p:spPr>
          <a:xfrm>
            <a:off x="1331640" y="4024480"/>
            <a:ext cx="0" cy="41263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Прямая со стрелкой 82"/>
          <p:cNvCxnSpPr/>
          <p:nvPr/>
        </p:nvCxnSpPr>
        <p:spPr>
          <a:xfrm>
            <a:off x="4985768" y="1412776"/>
            <a:ext cx="0" cy="43204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Прямая со стрелкой 84"/>
          <p:cNvCxnSpPr/>
          <p:nvPr/>
        </p:nvCxnSpPr>
        <p:spPr>
          <a:xfrm flipH="1">
            <a:off x="4249776" y="2525480"/>
            <a:ext cx="567468" cy="76575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Прямая со стрелкой 86"/>
          <p:cNvCxnSpPr>
            <a:stCxn id="50" idx="2"/>
            <a:endCxn id="60" idx="0"/>
          </p:cNvCxnSpPr>
          <p:nvPr/>
        </p:nvCxnSpPr>
        <p:spPr>
          <a:xfrm>
            <a:off x="5111512" y="2550052"/>
            <a:ext cx="496612" cy="75204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Прямая со стрелкой 88"/>
          <p:cNvCxnSpPr>
            <a:stCxn id="59" idx="2"/>
            <a:endCxn id="65" idx="0"/>
          </p:cNvCxnSpPr>
          <p:nvPr/>
        </p:nvCxnSpPr>
        <p:spPr>
          <a:xfrm>
            <a:off x="4171706" y="4022176"/>
            <a:ext cx="8227" cy="38176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Прямая со стрелкой 90"/>
          <p:cNvCxnSpPr>
            <a:endCxn id="61" idx="0"/>
          </p:cNvCxnSpPr>
          <p:nvPr/>
        </p:nvCxnSpPr>
        <p:spPr>
          <a:xfrm flipH="1">
            <a:off x="7137412" y="2560916"/>
            <a:ext cx="242900" cy="74118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Прямая со стрелкой 92"/>
          <p:cNvCxnSpPr/>
          <p:nvPr/>
        </p:nvCxnSpPr>
        <p:spPr>
          <a:xfrm>
            <a:off x="5863290" y="1412776"/>
            <a:ext cx="1591175" cy="40348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Прямая со стрелкой 94"/>
          <p:cNvCxnSpPr>
            <a:endCxn id="62" idx="0"/>
          </p:cNvCxnSpPr>
          <p:nvPr/>
        </p:nvCxnSpPr>
        <p:spPr>
          <a:xfrm>
            <a:off x="8009064" y="2536884"/>
            <a:ext cx="442772" cy="76521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Прямая со стрелкой 96"/>
          <p:cNvCxnSpPr>
            <a:stCxn id="60" idx="2"/>
          </p:cNvCxnSpPr>
          <p:nvPr/>
        </p:nvCxnSpPr>
        <p:spPr>
          <a:xfrm>
            <a:off x="5608124" y="4022176"/>
            <a:ext cx="30642" cy="41493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Прямая со стрелкой 98"/>
          <p:cNvCxnSpPr>
            <a:stCxn id="61" idx="2"/>
          </p:cNvCxnSpPr>
          <p:nvPr/>
        </p:nvCxnSpPr>
        <p:spPr>
          <a:xfrm flipH="1">
            <a:off x="7117651" y="4022176"/>
            <a:ext cx="19761" cy="38405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Прямая со стрелкой 101"/>
          <p:cNvCxnSpPr>
            <a:stCxn id="62" idx="2"/>
            <a:endCxn id="68" idx="0"/>
          </p:cNvCxnSpPr>
          <p:nvPr/>
        </p:nvCxnSpPr>
        <p:spPr>
          <a:xfrm>
            <a:off x="8451836" y="4022176"/>
            <a:ext cx="124696" cy="41493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Прямая со стрелкой 108"/>
          <p:cNvCxnSpPr>
            <a:stCxn id="54" idx="2"/>
            <a:endCxn id="64" idx="0"/>
          </p:cNvCxnSpPr>
          <p:nvPr/>
        </p:nvCxnSpPr>
        <p:spPr>
          <a:xfrm flipH="1">
            <a:off x="2700682" y="3965040"/>
            <a:ext cx="38864" cy="44119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824817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08" y="274638"/>
            <a:ext cx="5786478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b="1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Некоторые флаги </a:t>
            </a:r>
            <a:r>
              <a:rPr lang="ru-RU" sz="3600" b="1" i="1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триколоры</a:t>
            </a:r>
            <a:endParaRPr lang="ru-RU" sz="3600" b="1" i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Нидерланды                                Сербия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                      Хорватия</a:t>
            </a:r>
            <a:endParaRPr lang="ru-RU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Home\Desktop\учёба\задачники\нидерланды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2143116"/>
            <a:ext cx="3000396" cy="1571636"/>
          </a:xfrm>
          <a:prstGeom prst="rect">
            <a:avLst/>
          </a:prstGeom>
          <a:noFill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2214554"/>
            <a:ext cx="3216269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 descr="C:\Users\Home\Desktop\учёба\задачники\хорватия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0298" y="4643446"/>
            <a:ext cx="2857520" cy="15716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330264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Home\Desktop\Без назван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500042"/>
            <a:ext cx="3857644" cy="385764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428728" y="4929198"/>
            <a:ext cx="650085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Работаем с учебником </a:t>
            </a:r>
          </a:p>
          <a:p>
            <a:r>
              <a:rPr lang="ru-RU" sz="4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№844</a:t>
            </a:r>
            <a:r>
              <a:rPr lang="en-US" sz="4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№846</a:t>
            </a:r>
            <a:endParaRPr lang="ru-RU" sz="4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трелка вправо 3">
            <a:hlinkClick r:id="rId3" action="ppaction://hlinksldjump"/>
          </p:cNvPr>
          <p:cNvSpPr/>
          <p:nvPr/>
        </p:nvSpPr>
        <p:spPr>
          <a:xfrm>
            <a:off x="5929322" y="6072206"/>
            <a:ext cx="2214578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74638"/>
            <a:ext cx="76867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>
                <a:solidFill>
                  <a:srgbClr val="7030A0"/>
                </a:solidFill>
              </a:rPr>
              <a:t>№844</a:t>
            </a:r>
            <a:r>
              <a:rPr lang="ru-RU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Georgia" panose="02040502050405020303" pitchFamily="18" charset="0"/>
                <a:cs typeface="Times New Roman" panose="02020603050405020304" pitchFamily="18" charset="0"/>
              </a:rPr>
              <a:t> Метод построение дерева возможных вариантов решений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0034" y="2214554"/>
            <a:ext cx="8186766" cy="4429156"/>
          </a:xfrm>
        </p:spPr>
        <p:txBody>
          <a:bodyPr/>
          <a:lstStyle/>
          <a:p>
            <a:endParaRPr lang="ru-RU" dirty="0" smtClean="0"/>
          </a:p>
          <a:p>
            <a:r>
              <a:rPr lang="ru-RU" dirty="0" smtClean="0"/>
              <a:t>1.     Витя                            Толя                  Игорь</a:t>
            </a:r>
          </a:p>
          <a:p>
            <a:endParaRPr lang="ru-RU" dirty="0" smtClean="0"/>
          </a:p>
          <a:p>
            <a:r>
              <a:rPr lang="ru-RU" dirty="0" smtClean="0"/>
              <a:t>2  Толя   Игорь         Игорь    Витя          Толя      Витя</a:t>
            </a:r>
          </a:p>
          <a:p>
            <a:endParaRPr lang="ru-RU" dirty="0" smtClean="0"/>
          </a:p>
          <a:p>
            <a:r>
              <a:rPr lang="ru-RU" dirty="0" smtClean="0"/>
              <a:t>3. Игорь   Толя         Витя        Игорь       Витя      Толя   </a:t>
            </a:r>
          </a:p>
          <a:p>
            <a:pPr>
              <a:buNone/>
            </a:pP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Два варианта очереди – Игорь на первом месте</a:t>
            </a:r>
          </a:p>
          <a:p>
            <a:pPr>
              <a:buNone/>
            </a:pP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Четыре варианта-Витя не на последнем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3571868" y="1571612"/>
            <a:ext cx="2428892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 стрелкой 7"/>
          <p:cNvCxnSpPr/>
          <p:nvPr/>
        </p:nvCxnSpPr>
        <p:spPr>
          <a:xfrm rot="10800000" flipV="1">
            <a:off x="2500298" y="2000240"/>
            <a:ext cx="1500198" cy="571504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>
            <a:stCxn id="6" idx="4"/>
          </p:cNvCxnSpPr>
          <p:nvPr/>
        </p:nvCxnSpPr>
        <p:spPr>
          <a:xfrm rot="5400000">
            <a:off x="4500562" y="2285992"/>
            <a:ext cx="571504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stCxn id="6" idx="5"/>
          </p:cNvCxnSpPr>
          <p:nvPr/>
        </p:nvCxnSpPr>
        <p:spPr>
          <a:xfrm rot="16200000" flipH="1">
            <a:off x="5970118" y="1612407"/>
            <a:ext cx="634275" cy="1284397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5400000">
            <a:off x="1214414" y="3429000"/>
            <a:ext cx="857256" cy="28575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rot="16200000" flipH="1">
            <a:off x="1893075" y="3464719"/>
            <a:ext cx="857256" cy="214314"/>
          </a:xfrm>
          <a:prstGeom prst="straightConnector1">
            <a:avLst/>
          </a:prstGeom>
          <a:ln w="3810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rot="5400000">
            <a:off x="4036215" y="3321843"/>
            <a:ext cx="714380" cy="50006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rot="16200000" flipH="1">
            <a:off x="4679157" y="3393281"/>
            <a:ext cx="714380" cy="35719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rot="5400000">
            <a:off x="6500826" y="3357562"/>
            <a:ext cx="571504" cy="28575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rot="16200000" flipH="1">
            <a:off x="7215206" y="3214686"/>
            <a:ext cx="642942" cy="64294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rot="5400000">
            <a:off x="1214414" y="4572008"/>
            <a:ext cx="714380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rot="5400000">
            <a:off x="2250265" y="4536289"/>
            <a:ext cx="642942" cy="1588"/>
          </a:xfrm>
          <a:prstGeom prst="straightConnector1">
            <a:avLst/>
          </a:prstGeom>
          <a:ln w="3810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 rot="5400000">
            <a:off x="3750463" y="4464851"/>
            <a:ext cx="642942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 rot="5400000">
            <a:off x="4964909" y="4536289"/>
            <a:ext cx="642942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 rot="5400000">
            <a:off x="6465901" y="4535495"/>
            <a:ext cx="642942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 rot="5400000">
            <a:off x="7680347" y="4535495"/>
            <a:ext cx="642942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857496"/>
            <a:ext cx="7772400" cy="142876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00FF"/>
                </a:solidFill>
              </a:rPr>
              <a:t/>
            </a:r>
            <a:br>
              <a:rPr lang="ru-RU" b="1" i="1" dirty="0" smtClean="0">
                <a:solidFill>
                  <a:srgbClr val="0000FF"/>
                </a:solidFill>
              </a:rPr>
            </a:br>
            <a:r>
              <a:rPr lang="ru-RU" sz="5300" b="1" i="1" dirty="0" smtClean="0">
                <a:solidFill>
                  <a:srgbClr val="0000FF"/>
                </a:solidFill>
              </a:rPr>
              <a:t>Комбинаторика</a:t>
            </a:r>
            <a:r>
              <a:rPr lang="ru-RU" sz="4000" b="1" i="1" dirty="0" smtClean="0">
                <a:solidFill>
                  <a:srgbClr val="0000FF"/>
                </a:solidFill>
              </a:rPr>
              <a:t/>
            </a:r>
            <a:br>
              <a:rPr lang="ru-RU" sz="4000" b="1" i="1" dirty="0" smtClean="0">
                <a:solidFill>
                  <a:srgbClr val="0000FF"/>
                </a:solidFill>
              </a:rPr>
            </a:br>
            <a:r>
              <a:rPr lang="ru-RU" sz="3600" b="1" i="1" dirty="0" smtClean="0">
                <a:solidFill>
                  <a:srgbClr val="0000FF"/>
                </a:solidFill>
              </a:rPr>
              <a:t> </a:t>
            </a:r>
            <a:r>
              <a:rPr lang="ru-RU" sz="4900" b="1" i="1" dirty="0" smtClean="0">
                <a:solidFill>
                  <a:srgbClr val="0000FF"/>
                </a:solidFill>
              </a:rPr>
              <a:t>Комбинаторные задачи</a:t>
            </a:r>
            <a:endParaRPr lang="ru-RU" sz="4900" b="1" i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66254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85786" y="5367338"/>
            <a:ext cx="7572428" cy="804862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Получится 10 отрезков</a:t>
            </a:r>
            <a:br>
              <a:rPr lang="ru-RU" sz="3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АВ,АЕ,АС</a:t>
            </a:r>
            <a:r>
              <a:rPr lang="en-US" sz="3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,AD,BE,BC,BD.EC,ED,CE</a:t>
            </a:r>
            <a:endParaRPr lang="ru-RU" sz="3200" b="1" i="1" dirty="0"/>
          </a:p>
        </p:txBody>
      </p:sp>
      <p:sp>
        <p:nvSpPr>
          <p:cNvPr id="5" name="Овал 4"/>
          <p:cNvSpPr/>
          <p:nvPr/>
        </p:nvSpPr>
        <p:spPr>
          <a:xfrm>
            <a:off x="1714480" y="1857364"/>
            <a:ext cx="1071570" cy="42862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2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857620" y="928670"/>
            <a:ext cx="1071570" cy="42862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2428860" y="4429132"/>
            <a:ext cx="1071570" cy="42862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endParaRPr lang="ru-RU" sz="2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5357818" y="4286256"/>
            <a:ext cx="1071570" cy="42862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</a:t>
            </a:r>
            <a:r>
              <a:rPr lang="en-US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7215206" y="2786058"/>
            <a:ext cx="1071570" cy="42862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endParaRPr lang="ru-RU" sz="28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2" name="Прямая соединительная линия 11"/>
          <p:cNvCxnSpPr>
            <a:stCxn id="5" idx="7"/>
            <a:endCxn id="6" idx="3"/>
          </p:cNvCxnSpPr>
          <p:nvPr/>
        </p:nvCxnSpPr>
        <p:spPr>
          <a:xfrm rot="5400000" flipH="1" flipV="1">
            <a:off x="3009031" y="914618"/>
            <a:ext cx="625608" cy="1385426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 flipH="1" flipV="1">
            <a:off x="3023083" y="905951"/>
            <a:ext cx="625608" cy="1385426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>
            <a:stCxn id="5" idx="4"/>
            <a:endCxn id="8" idx="1"/>
          </p:cNvCxnSpPr>
          <p:nvPr/>
        </p:nvCxnSpPr>
        <p:spPr>
          <a:xfrm rot="16200000" flipH="1">
            <a:off x="1315071" y="3221185"/>
            <a:ext cx="2205911" cy="335523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>
            <a:stCxn id="8" idx="6"/>
            <a:endCxn id="9" idx="2"/>
          </p:cNvCxnSpPr>
          <p:nvPr/>
        </p:nvCxnSpPr>
        <p:spPr>
          <a:xfrm flipV="1">
            <a:off x="3500430" y="4500570"/>
            <a:ext cx="1857388" cy="142876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>
            <a:stCxn id="9" idx="7"/>
            <a:endCxn id="10" idx="3"/>
          </p:cNvCxnSpPr>
          <p:nvPr/>
        </p:nvCxnSpPr>
        <p:spPr>
          <a:xfrm rot="5400000" flipH="1" flipV="1">
            <a:off x="6223741" y="3200634"/>
            <a:ext cx="1197112" cy="1099674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>
            <a:stCxn id="6" idx="6"/>
            <a:endCxn id="10" idx="0"/>
          </p:cNvCxnSpPr>
          <p:nvPr/>
        </p:nvCxnSpPr>
        <p:spPr>
          <a:xfrm>
            <a:off x="4929190" y="1142984"/>
            <a:ext cx="2821801" cy="1643074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>
            <a:stCxn id="5" idx="6"/>
          </p:cNvCxnSpPr>
          <p:nvPr/>
        </p:nvCxnSpPr>
        <p:spPr>
          <a:xfrm>
            <a:off x="2786050" y="2071678"/>
            <a:ext cx="2857520" cy="2214578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>
            <a:stCxn id="5" idx="6"/>
            <a:endCxn id="10" idx="2"/>
          </p:cNvCxnSpPr>
          <p:nvPr/>
        </p:nvCxnSpPr>
        <p:spPr>
          <a:xfrm>
            <a:off x="2786050" y="2071678"/>
            <a:ext cx="4429156" cy="928694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rot="16200000" flipH="1">
            <a:off x="3607587" y="2321711"/>
            <a:ext cx="3000396" cy="107157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>
            <a:endCxn id="8" idx="1"/>
          </p:cNvCxnSpPr>
          <p:nvPr/>
        </p:nvCxnSpPr>
        <p:spPr>
          <a:xfrm rot="5400000">
            <a:off x="2011592" y="1931494"/>
            <a:ext cx="3134605" cy="1986212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>
            <a:stCxn id="8" idx="1"/>
            <a:endCxn id="10" idx="2"/>
          </p:cNvCxnSpPr>
          <p:nvPr/>
        </p:nvCxnSpPr>
        <p:spPr>
          <a:xfrm rot="5400000" flipH="1" flipV="1">
            <a:off x="4154732" y="1431429"/>
            <a:ext cx="1491531" cy="4629418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5" name="Picture 3" descr="C:\Users\Home\Desktop\2a289f01422c67be79e79642f923191236babdc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214290"/>
            <a:ext cx="7358114" cy="5929354"/>
          </a:xfrm>
          <a:prstGeom prst="rect">
            <a:avLst/>
          </a:prstGeom>
          <a:noFill/>
        </p:spPr>
      </p:pic>
      <p:sp>
        <p:nvSpPr>
          <p:cNvPr id="3" name="Стрелка вправо 2">
            <a:hlinkClick r:id="rId3" action="ppaction://hlinksldjump"/>
          </p:cNvPr>
          <p:cNvSpPr/>
          <p:nvPr/>
        </p:nvSpPr>
        <p:spPr>
          <a:xfrm>
            <a:off x="6143636" y="6357958"/>
            <a:ext cx="1285884" cy="1428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642918"/>
            <a:ext cx="8003232" cy="548324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i="1" dirty="0" smtClean="0"/>
              <a:t>    </a:t>
            </a:r>
            <a:r>
              <a:rPr lang="ru-RU" b="1" i="1" dirty="0" smtClean="0">
                <a:solidFill>
                  <a:srgbClr val="7030A0"/>
                </a:solidFill>
              </a:rPr>
              <a:t>Комбинаторика</a:t>
            </a:r>
            <a:r>
              <a:rPr lang="ru-RU" b="1" dirty="0" smtClean="0"/>
              <a:t> – </a:t>
            </a:r>
            <a:r>
              <a:rPr lang="ru-RU" b="1" dirty="0" smtClean="0">
                <a:solidFill>
                  <a:srgbClr val="0070C0"/>
                </a:solidFill>
              </a:rPr>
              <a:t>раздел математики, в котором изучаются вопросы о том, сколько различных комбинаций, подчинённых тем или иным условиям, можно составить из заданных объектов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      </a:t>
            </a:r>
            <a:r>
              <a:rPr lang="ru-RU" b="1" i="1" dirty="0" smtClean="0">
                <a:solidFill>
                  <a:srgbClr val="7030A0"/>
                </a:solidFill>
              </a:rPr>
              <a:t>Решить  комбинаторную  задачу</a:t>
            </a:r>
            <a:r>
              <a:rPr lang="ru-RU" i="1" dirty="0" smtClean="0">
                <a:solidFill>
                  <a:srgbClr val="7030A0"/>
                </a:solidFill>
              </a:rPr>
              <a:t> – </a:t>
            </a:r>
            <a:r>
              <a:rPr lang="ru-RU" b="1" dirty="0" smtClean="0">
                <a:solidFill>
                  <a:srgbClr val="0070C0"/>
                </a:solidFill>
              </a:rPr>
              <a:t>это  значит выписать все возможные комбинации, составленные из чисел, слов, предметов и др., отвечающих условию задачи</a:t>
            </a:r>
            <a:r>
              <a:rPr lang="ru-RU" dirty="0" smtClean="0">
                <a:solidFill>
                  <a:srgbClr val="0070C0"/>
                </a:solidFill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1052736"/>
            <a:ext cx="8208912" cy="4975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98500">
              <a:lnSpc>
                <a:spcPct val="150000"/>
              </a:lnSpc>
              <a:spcAft>
                <a:spcPts val="700"/>
              </a:spcAft>
            </a:pPr>
            <a:endParaRPr lang="ru-RU" sz="2800" dirty="0" smtClean="0">
              <a:solidFill>
                <a:srgbClr val="000000"/>
              </a:solidFill>
              <a:latin typeface="Times New Roman" panose="02020603050405020304" pitchFamily="18" charset="0"/>
              <a:ea typeface="Georgia" panose="02040502050405020303" pitchFamily="18" charset="0"/>
              <a:cs typeface="Times New Roman" panose="02020603050405020304" pitchFamily="18" charset="0"/>
            </a:endParaRPr>
          </a:p>
          <a:p>
            <a:pPr marL="698500">
              <a:lnSpc>
                <a:spcPct val="150000"/>
              </a:lnSpc>
              <a:spcAft>
                <a:spcPts val="700"/>
              </a:spcAft>
            </a:pPr>
            <a:r>
              <a:rPr lang="ru-RU" sz="28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Georgia" panose="02040502050405020303" pitchFamily="18" charset="0"/>
                <a:cs typeface="Times New Roman" panose="02020603050405020304" pitchFamily="18" charset="0"/>
              </a:rPr>
              <a:t>1.Метод </a:t>
            </a:r>
            <a:r>
              <a:rPr lang="ru-RU" sz="2800" b="1" i="1" dirty="0">
                <a:solidFill>
                  <a:srgbClr val="7030A0"/>
                </a:solidFill>
                <a:latin typeface="Times New Roman" panose="02020603050405020304" pitchFamily="18" charset="0"/>
                <a:ea typeface="Georgia" panose="02040502050405020303" pitchFamily="18" charset="0"/>
                <a:cs typeface="Times New Roman" panose="02020603050405020304" pitchFamily="18" charset="0"/>
              </a:rPr>
              <a:t>перебора </a:t>
            </a:r>
            <a:r>
              <a:rPr lang="ru-RU" sz="28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Georgia" panose="02040502050405020303" pitchFamily="18" charset="0"/>
                <a:cs typeface="Times New Roman" panose="02020603050405020304" pitchFamily="18" charset="0"/>
              </a:rPr>
              <a:t>;</a:t>
            </a:r>
            <a:endParaRPr lang="ru-RU" sz="2800" b="1" i="1" dirty="0">
              <a:solidFill>
                <a:srgbClr val="7030A0"/>
              </a:solidFill>
              <a:latin typeface="Times New Roman" panose="02020603050405020304" pitchFamily="18" charset="0"/>
              <a:ea typeface="Georgia" panose="02040502050405020303" pitchFamily="18" charset="0"/>
              <a:cs typeface="Times New Roman" panose="02020603050405020304" pitchFamily="18" charset="0"/>
            </a:endParaRPr>
          </a:p>
          <a:p>
            <a:pPr marL="698500">
              <a:lnSpc>
                <a:spcPct val="150000"/>
              </a:lnSpc>
              <a:spcAft>
                <a:spcPts val="700"/>
              </a:spcAft>
            </a:pPr>
            <a:r>
              <a:rPr lang="ru-RU" sz="28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Georgia" panose="02040502050405020303" pitchFamily="18" charset="0"/>
                <a:cs typeface="Times New Roman" panose="02020603050405020304" pitchFamily="18" charset="0"/>
              </a:rPr>
              <a:t>2.Табличный </a:t>
            </a:r>
            <a:r>
              <a:rPr lang="ru-RU" sz="2800" b="1" i="1" dirty="0">
                <a:solidFill>
                  <a:srgbClr val="7030A0"/>
                </a:solidFill>
                <a:latin typeface="Times New Roman" panose="02020603050405020304" pitchFamily="18" charset="0"/>
                <a:ea typeface="Georgia" panose="02040502050405020303" pitchFamily="18" charset="0"/>
                <a:cs typeface="Times New Roman" panose="02020603050405020304" pitchFamily="18" charset="0"/>
              </a:rPr>
              <a:t>метод (все условия вносятся в таблицу, в ней же выполняется решение);</a:t>
            </a:r>
          </a:p>
          <a:p>
            <a:pPr marL="698500">
              <a:lnSpc>
                <a:spcPct val="150000"/>
              </a:lnSpc>
              <a:spcAft>
                <a:spcPts val="700"/>
              </a:spcAft>
            </a:pPr>
            <a:r>
              <a:rPr lang="ru-RU" sz="28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Georgia" panose="02040502050405020303" pitchFamily="18" charset="0"/>
                <a:cs typeface="Times New Roman" panose="02020603050405020304" pitchFamily="18" charset="0"/>
              </a:rPr>
              <a:t>3.Построение </a:t>
            </a:r>
            <a:r>
              <a:rPr lang="ru-RU" sz="2800" b="1" i="1" dirty="0">
                <a:solidFill>
                  <a:srgbClr val="7030A0"/>
                </a:solidFill>
                <a:latin typeface="Times New Roman" panose="02020603050405020304" pitchFamily="18" charset="0"/>
                <a:ea typeface="Georgia" panose="02040502050405020303" pitchFamily="18" charset="0"/>
                <a:cs typeface="Times New Roman" panose="02020603050405020304" pitchFamily="18" charset="0"/>
              </a:rPr>
              <a:t>дерева возможных вариантов решений;</a:t>
            </a:r>
          </a:p>
          <a:p>
            <a:pPr marL="698500" algn="just">
              <a:lnSpc>
                <a:spcPct val="150000"/>
              </a:lnSpc>
              <a:spcAft>
                <a:spcPts val="700"/>
              </a:spcAft>
            </a:pPr>
            <a:r>
              <a:rPr lang="ru-RU" sz="2800" b="1" i="1" dirty="0" smtClean="0">
                <a:solidFill>
                  <a:srgbClr val="7030A0"/>
                </a:solidFill>
                <a:latin typeface="Times New Roman" panose="02020603050405020304" pitchFamily="18" charset="0"/>
                <a:ea typeface="Georgia" panose="02040502050405020303" pitchFamily="18" charset="0"/>
                <a:cs typeface="Times New Roman" panose="02020603050405020304" pitchFamily="18" charset="0"/>
              </a:rPr>
              <a:t>4.Построение </a:t>
            </a:r>
            <a:r>
              <a:rPr lang="ru-RU" sz="2800" b="1" i="1" dirty="0">
                <a:solidFill>
                  <a:srgbClr val="7030A0"/>
                </a:solidFill>
                <a:latin typeface="Times New Roman" panose="02020603050405020304" pitchFamily="18" charset="0"/>
                <a:ea typeface="Georgia" panose="02040502050405020303" pitchFamily="18" charset="0"/>
                <a:cs typeface="Times New Roman" panose="02020603050405020304" pitchFamily="18" charset="0"/>
              </a:rPr>
              <a:t>граф - схемы.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>
              <a:spcAft>
                <a:spcPts val="700"/>
              </a:spcAft>
              <a:tabLst>
                <a:tab pos="535940" algn="l"/>
              </a:tabLst>
            </a:pPr>
            <a:r>
              <a:rPr lang="ru-RU" b="1" i="1" dirty="0">
                <a:solidFill>
                  <a:srgbClr val="0000FF"/>
                </a:solidFill>
                <a:latin typeface="Times New Roman" panose="02020603050405020304" pitchFamily="18" charset="0"/>
                <a:ea typeface="Georgia" panose="02040502050405020303" pitchFamily="18" charset="0"/>
                <a:cs typeface="Times New Roman" panose="02020603050405020304" pitchFamily="18" charset="0"/>
              </a:rPr>
              <a:t>Методы решения </a:t>
            </a:r>
            <a:r>
              <a:rPr lang="ru-RU" b="1" i="1" dirty="0" smtClean="0">
                <a:solidFill>
                  <a:srgbClr val="0000FF"/>
                </a:solidFill>
                <a:latin typeface="Times New Roman" panose="02020603050405020304" pitchFamily="18" charset="0"/>
                <a:ea typeface="Georgia" panose="02040502050405020303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 smtClean="0">
                <a:solidFill>
                  <a:srgbClr val="0000FF"/>
                </a:solidFill>
                <a:latin typeface="Times New Roman" panose="02020603050405020304" pitchFamily="18" charset="0"/>
                <a:ea typeface="Georgia" panose="02040502050405020303" pitchFamily="18" charset="0"/>
                <a:cs typeface="Times New Roman" panose="02020603050405020304" pitchFamily="18" charset="0"/>
              </a:rPr>
            </a:br>
            <a:r>
              <a:rPr lang="ru-RU" b="1" i="1" dirty="0" smtClean="0">
                <a:solidFill>
                  <a:srgbClr val="0000FF"/>
                </a:solidFill>
                <a:latin typeface="Times New Roman" panose="02020603050405020304" pitchFamily="18" charset="0"/>
                <a:ea typeface="Georgia" panose="02040502050405020303" pitchFamily="18" charset="0"/>
                <a:cs typeface="Times New Roman" panose="02020603050405020304" pitchFamily="18" charset="0"/>
              </a:rPr>
              <a:t>комбинаторных </a:t>
            </a:r>
            <a:r>
              <a:rPr lang="ru-RU" b="1" i="1" dirty="0">
                <a:solidFill>
                  <a:srgbClr val="0000FF"/>
                </a:solidFill>
                <a:latin typeface="Times New Roman" panose="02020603050405020304" pitchFamily="18" charset="0"/>
                <a:ea typeface="Georgia" panose="02040502050405020303" pitchFamily="18" charset="0"/>
                <a:cs typeface="Times New Roman" panose="02020603050405020304" pitchFamily="18" charset="0"/>
              </a:rPr>
              <a:t>задач:</a:t>
            </a:r>
          </a:p>
        </p:txBody>
      </p:sp>
      <p:sp>
        <p:nvSpPr>
          <p:cNvPr id="4" name="Стрелка вправо 3">
            <a:hlinkClick r:id="rId2" action="ppaction://hlinksldjump"/>
          </p:cNvPr>
          <p:cNvSpPr/>
          <p:nvPr/>
        </p:nvSpPr>
        <p:spPr>
          <a:xfrm>
            <a:off x="7000892" y="6500834"/>
            <a:ext cx="1357322" cy="3571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27926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196752"/>
            <a:ext cx="7859216" cy="2160240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своих двух книг Маша купила три разные обложки. Сколькими различными способами она может обернуть книги купленными обложками?</a:t>
            </a:r>
          </a:p>
        </p:txBody>
      </p:sp>
    </p:spTree>
    <p:extLst>
      <p:ext uri="{BB962C8B-B14F-4D97-AF65-F5344CB8AC3E}">
        <p14:creationId xmlns:p14="http://schemas.microsoft.com/office/powerpoint/2010/main" xmlns="" val="2731076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1988840"/>
            <a:ext cx="8003232" cy="4525963"/>
          </a:xfrm>
        </p:spPr>
        <p:txBody>
          <a:bodyPr>
            <a:normAutofit/>
          </a:bodyPr>
          <a:lstStyle/>
          <a:p>
            <a:pPr algn="ctr"/>
            <a:r>
              <a:rPr lang="ru-RU" sz="4400" b="1" i="1" dirty="0" smtClean="0">
                <a:solidFill>
                  <a:srgbClr val="7030A0"/>
                </a:solidFill>
                <a:cs typeface="Aharoni" pitchFamily="2" charset="-79"/>
              </a:rPr>
              <a:t>Обозначим книги М и Р</a:t>
            </a:r>
          </a:p>
          <a:p>
            <a:pPr>
              <a:buNone/>
            </a:pPr>
            <a:r>
              <a:rPr lang="ru-RU" sz="4400" b="1" i="1" dirty="0" smtClean="0">
                <a:solidFill>
                  <a:srgbClr val="7030A0"/>
                </a:solidFill>
                <a:cs typeface="Aharoni" pitchFamily="2" charset="-79"/>
              </a:rPr>
              <a:t>      Обложки 1, 2,3</a:t>
            </a:r>
          </a:p>
          <a:p>
            <a:pPr>
              <a:buNone/>
            </a:pPr>
            <a:r>
              <a:rPr lang="ru-RU" sz="4400" b="1" i="1" dirty="0" smtClean="0">
                <a:solidFill>
                  <a:srgbClr val="7030A0"/>
                </a:solidFill>
                <a:cs typeface="Aharoni" pitchFamily="2" charset="-79"/>
              </a:rPr>
              <a:t>          М1;          М2;        М3;</a:t>
            </a:r>
          </a:p>
          <a:p>
            <a:pPr>
              <a:buNone/>
            </a:pPr>
            <a:r>
              <a:rPr lang="ru-RU" sz="4400" b="1" i="1" dirty="0" smtClean="0">
                <a:solidFill>
                  <a:srgbClr val="7030A0"/>
                </a:solidFill>
                <a:cs typeface="Aharoni" pitchFamily="2" charset="-79"/>
              </a:rPr>
              <a:t>          Р1;            Р2;         Р3;</a:t>
            </a:r>
            <a:endParaRPr lang="ru-RU" sz="4400" b="1" i="1" dirty="0">
              <a:solidFill>
                <a:srgbClr val="7030A0"/>
              </a:solidFill>
              <a:cs typeface="Aharoni" pitchFamily="2" charset="-79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131840" y="620688"/>
            <a:ext cx="4649030" cy="7402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000" b="1" i="1" u="sng" dirty="0">
                <a:solidFill>
                  <a:srgbClr val="7030A0"/>
                </a:solidFill>
                <a:latin typeface="Segoe Print" panose="02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Метод перебора</a:t>
            </a:r>
            <a:endParaRPr lang="ru-RU" sz="4000" b="1" i="1" u="sng" dirty="0">
              <a:solidFill>
                <a:srgbClr val="7030A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74638"/>
            <a:ext cx="7931224" cy="5818658"/>
          </a:xfrm>
        </p:spPr>
        <p:txBody>
          <a:bodyPr/>
          <a:lstStyle/>
          <a:p>
            <a:r>
              <a:rPr lang="ru-RU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школьной столовой приготовили на завтрак плов </a:t>
            </a:r>
            <a:r>
              <a:rPr lang="ru-RU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кашу , </a:t>
            </a:r>
            <a:r>
              <a:rPr lang="ru-RU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блины </a:t>
            </a:r>
            <a:r>
              <a:rPr lang="ru-RU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из напитков - сок </a:t>
            </a:r>
            <a:r>
              <a:rPr lang="ru-RU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чай </a:t>
            </a:r>
            <a:r>
              <a:rPr lang="ru-RU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молоко </a:t>
            </a:r>
            <a:r>
              <a:rPr lang="ru-RU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колько </a:t>
            </a:r>
            <a:r>
              <a:rPr lang="ru-RU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различных вариантов завтрака можно составить?</a:t>
            </a:r>
          </a:p>
        </p:txBody>
      </p:sp>
    </p:spTree>
    <p:extLst>
      <p:ext uri="{BB962C8B-B14F-4D97-AF65-F5344CB8AC3E}">
        <p14:creationId xmlns:p14="http://schemas.microsoft.com/office/powerpoint/2010/main" xmlns="" val="704885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336217420"/>
              </p:ext>
            </p:extLst>
          </p:nvPr>
        </p:nvGraphicFramePr>
        <p:xfrm>
          <a:off x="1857356" y="1643050"/>
          <a:ext cx="6096000" cy="45354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12601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66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</a:t>
                      </a:r>
                      <a:endParaRPr lang="ru-RU" sz="4000" dirty="0">
                        <a:solidFill>
                          <a:srgbClr val="0000FF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66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endParaRPr lang="ru-RU" sz="4000" dirty="0">
                        <a:solidFill>
                          <a:srgbClr val="0000FF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66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</a:t>
                      </a:r>
                      <a:endParaRPr lang="ru-RU" sz="4000" dirty="0">
                        <a:solidFill>
                          <a:srgbClr val="0000FF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66FF99"/>
                    </a:solidFill>
                  </a:tcPr>
                </a:tc>
              </a:tr>
              <a:tr h="1278142"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endParaRPr lang="ru-RU" sz="4400" dirty="0">
                        <a:solidFill>
                          <a:srgbClr val="0000FF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66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err="1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</a:t>
                      </a:r>
                      <a:endParaRPr lang="ru-RU" sz="6000" dirty="0">
                        <a:solidFill>
                          <a:srgbClr val="7030A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66FF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6000" dirty="0" err="1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ск</a:t>
                      </a:r>
                      <a:endParaRPr lang="ru-RU" sz="6000" dirty="0">
                        <a:solidFill>
                          <a:srgbClr val="7030A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66FF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6000" dirty="0" err="1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сб</a:t>
                      </a:r>
                      <a:endParaRPr lang="ru-RU" sz="6000" dirty="0">
                        <a:solidFill>
                          <a:srgbClr val="7030A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66FF99"/>
                    </a:solidFill>
                  </a:tcPr>
                </a:tc>
              </a:tr>
              <a:tr h="1278142"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</a:t>
                      </a:r>
                      <a:endParaRPr lang="ru-RU" sz="4400" dirty="0">
                        <a:solidFill>
                          <a:srgbClr val="0000FF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66FF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6000" dirty="0" err="1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чп</a:t>
                      </a:r>
                      <a:endParaRPr lang="ru-RU" sz="6000" dirty="0">
                        <a:solidFill>
                          <a:srgbClr val="7030A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66FF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6000" dirty="0" err="1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чк</a:t>
                      </a:r>
                      <a:endParaRPr lang="ru-RU" sz="6000" dirty="0">
                        <a:solidFill>
                          <a:srgbClr val="7030A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66FF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6000" dirty="0" err="1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чб</a:t>
                      </a:r>
                      <a:endParaRPr lang="ru-RU" sz="6000" dirty="0">
                        <a:solidFill>
                          <a:srgbClr val="7030A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66FF99"/>
                    </a:solidFill>
                  </a:tcPr>
                </a:tc>
              </a:tr>
              <a:tr h="1278142"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solidFill>
                            <a:srgbClr val="0000FF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</a:t>
                      </a:r>
                      <a:endParaRPr lang="ru-RU" sz="4400" dirty="0">
                        <a:solidFill>
                          <a:srgbClr val="0000FF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66FF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6000" dirty="0" err="1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мп</a:t>
                      </a:r>
                      <a:endParaRPr lang="ru-RU" sz="6000" dirty="0">
                        <a:solidFill>
                          <a:srgbClr val="7030A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66FF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6000" dirty="0" err="1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мк</a:t>
                      </a:r>
                      <a:endParaRPr lang="ru-RU" sz="6000" dirty="0">
                        <a:solidFill>
                          <a:srgbClr val="7030A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66FF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6000" dirty="0" err="1" smtClean="0">
                          <a:solidFill>
                            <a:srgbClr val="7030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</a:t>
                      </a:r>
                      <a:endParaRPr lang="ru-RU" sz="6000" dirty="0">
                        <a:solidFill>
                          <a:srgbClr val="7030A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66FF99"/>
                    </a:solidFill>
                  </a:tcPr>
                </a:tc>
              </a:tr>
            </a:tbl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2987824" y="332656"/>
            <a:ext cx="4966424" cy="7402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4000" b="1" i="1" u="sng" dirty="0">
                <a:solidFill>
                  <a:srgbClr val="7030A0"/>
                </a:solidFill>
                <a:latin typeface="Segoe Print" panose="020006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Табличный метод</a:t>
            </a:r>
            <a:endParaRPr lang="ru-RU" sz="4000" b="1" i="1" u="sng" dirty="0">
              <a:solidFill>
                <a:srgbClr val="7030A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52550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889844"/>
            <a:ext cx="756084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ea typeface="Georgia" panose="02040502050405020303" pitchFamily="18" charset="0"/>
                <a:cs typeface="Times New Roman" panose="02020603050405020304" pitchFamily="18" charset="0"/>
              </a:rPr>
              <a:t>Катя собирается на </a:t>
            </a:r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Georgia" panose="02040502050405020303" pitchFamily="18" charset="0"/>
                <a:cs typeface="Times New Roman" panose="02020603050405020304" pitchFamily="18" charset="0"/>
              </a:rPr>
              <a:t>выходные. </a:t>
            </a:r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ea typeface="Georgia" panose="02040502050405020303" pitchFamily="18" charset="0"/>
                <a:cs typeface="Times New Roman" panose="02020603050405020304" pitchFamily="18" charset="0"/>
              </a:rPr>
              <a:t>Она может </a:t>
            </a:r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Georgia" panose="02040502050405020303" pitchFamily="18" charset="0"/>
                <a:cs typeface="Times New Roman" panose="02020603050405020304" pitchFamily="18" charset="0"/>
              </a:rPr>
              <a:t>провести их </a:t>
            </a:r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ea typeface="Georgia" panose="02040502050405020303" pitchFamily="18" charset="0"/>
                <a:cs typeface="Times New Roman" panose="02020603050405020304" pitchFamily="18" charset="0"/>
              </a:rPr>
              <a:t>с </a:t>
            </a:r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Georgia" panose="02040502050405020303" pitchFamily="18" charset="0"/>
                <a:cs typeface="Times New Roman" panose="02020603050405020304" pitchFamily="18" charset="0"/>
              </a:rPr>
              <a:t>сестрой </a:t>
            </a:r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ea typeface="Georgia" panose="02040502050405020303" pitchFamily="18" charset="0"/>
                <a:cs typeface="Times New Roman" panose="02020603050405020304" pitchFamily="18" charset="0"/>
              </a:rPr>
              <a:t>или с родителями. Если Катя поедет с </a:t>
            </a:r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Georgia" panose="02040502050405020303" pitchFamily="18" charset="0"/>
                <a:cs typeface="Times New Roman" panose="02020603050405020304" pitchFamily="18" charset="0"/>
              </a:rPr>
              <a:t>сестрой, </a:t>
            </a:r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ea typeface="Georgia" panose="02040502050405020303" pitchFamily="18" charset="0"/>
                <a:cs typeface="Times New Roman" panose="02020603050405020304" pitchFamily="18" charset="0"/>
              </a:rPr>
              <a:t>то она сможет провести </a:t>
            </a:r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Georgia" panose="02040502050405020303" pitchFamily="18" charset="0"/>
                <a:cs typeface="Times New Roman" panose="02020603050405020304" pitchFamily="18" charset="0"/>
              </a:rPr>
              <a:t>выходные </a:t>
            </a:r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ea typeface="Georgia" panose="02040502050405020303" pitchFamily="18" charset="0"/>
                <a:cs typeface="Times New Roman" panose="02020603050405020304" pitchFamily="18" charset="0"/>
              </a:rPr>
              <a:t>или на </a:t>
            </a:r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Georgia" panose="02040502050405020303" pitchFamily="18" charset="0"/>
                <a:cs typeface="Times New Roman" panose="02020603050405020304" pitchFamily="18" charset="0"/>
              </a:rPr>
              <a:t>катке, </a:t>
            </a:r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ea typeface="Georgia" panose="02040502050405020303" pitchFamily="18" charset="0"/>
                <a:cs typeface="Times New Roman" panose="02020603050405020304" pitchFamily="18" charset="0"/>
              </a:rPr>
              <a:t>или в </a:t>
            </a:r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Georgia" panose="02040502050405020303" pitchFamily="18" charset="0"/>
                <a:cs typeface="Times New Roman" panose="02020603050405020304" pitchFamily="18" charset="0"/>
              </a:rPr>
              <a:t>парке, </a:t>
            </a:r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ea typeface="Georgia" panose="02040502050405020303" pitchFamily="18" charset="0"/>
                <a:cs typeface="Times New Roman" panose="02020603050405020304" pitchFamily="18" charset="0"/>
              </a:rPr>
              <a:t>или </a:t>
            </a:r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Georgia" panose="02040502050405020303" pitchFamily="18" charset="0"/>
                <a:cs typeface="Times New Roman" panose="02020603050405020304" pitchFamily="18" charset="0"/>
              </a:rPr>
              <a:t>концерте. </a:t>
            </a:r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ea typeface="Georgia" panose="02040502050405020303" pitchFamily="18" charset="0"/>
                <a:cs typeface="Times New Roman" panose="02020603050405020304" pitchFamily="18" charset="0"/>
              </a:rPr>
              <a:t>Если она поедет с родителями, то она сможет провести </a:t>
            </a:r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Georgia" panose="02040502050405020303" pitchFamily="18" charset="0"/>
                <a:cs typeface="Times New Roman" panose="02020603050405020304" pitchFamily="18" charset="0"/>
              </a:rPr>
              <a:t>выходные </a:t>
            </a:r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ea typeface="Georgia" panose="02040502050405020303" pitchFamily="18" charset="0"/>
                <a:cs typeface="Times New Roman" panose="02020603050405020304" pitchFamily="18" charset="0"/>
              </a:rPr>
              <a:t>или </a:t>
            </a:r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Georgia" panose="02040502050405020303" pitchFamily="18" charset="0"/>
                <a:cs typeface="Times New Roman" panose="02020603050405020304" pitchFamily="18" charset="0"/>
              </a:rPr>
              <a:t>посещая театр, </a:t>
            </a:r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ea typeface="Georgia" panose="02040502050405020303" pitchFamily="18" charset="0"/>
                <a:cs typeface="Times New Roman" panose="02020603050405020304" pitchFamily="18" charset="0"/>
              </a:rPr>
              <a:t>или </a:t>
            </a:r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Georgia" panose="02040502050405020303" pitchFamily="18" charset="0"/>
                <a:cs typeface="Times New Roman" panose="02020603050405020304" pitchFamily="18" charset="0"/>
              </a:rPr>
              <a:t>на выставке, </a:t>
            </a:r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ea typeface="Georgia" panose="02040502050405020303" pitchFamily="18" charset="0"/>
                <a:cs typeface="Times New Roman" panose="02020603050405020304" pitchFamily="18" charset="0"/>
              </a:rPr>
              <a:t>или </a:t>
            </a:r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Georgia" panose="02040502050405020303" pitchFamily="18" charset="0"/>
                <a:cs typeface="Times New Roman" panose="02020603050405020304" pitchFamily="18" charset="0"/>
              </a:rPr>
              <a:t>в музее. </a:t>
            </a:r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ea typeface="Georgia" panose="02040502050405020303" pitchFamily="18" charset="0"/>
                <a:cs typeface="Times New Roman" panose="02020603050405020304" pitchFamily="18" charset="0"/>
              </a:rPr>
              <a:t>Сколько разных вариантов есть у Кати, чтобы провести свои каникулы?</a:t>
            </a:r>
            <a:endParaRPr lang="ru-RU" sz="2400" b="1" dirty="0">
              <a:effectLst/>
              <a:latin typeface="Times New Roman" panose="02020603050405020304" pitchFamily="18" charset="0"/>
              <a:ea typeface="Georgia" panose="02040502050405020303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53284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bacffe9314575c4f8cfcb7fa39585ef9e1b6b9f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624</TotalTime>
  <Words>403</Words>
  <Application>Microsoft Office PowerPoint</Application>
  <PresentationFormat>Экран (4:3)</PresentationFormat>
  <Paragraphs>80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 Комбинаторика  Комбинаторные задачи</vt:lpstr>
      <vt:lpstr>Слайд 3</vt:lpstr>
      <vt:lpstr>Методы решения  комбинаторных задач:</vt:lpstr>
      <vt:lpstr>Для своих двух книг Маша купила три разные обложки. Сколькими различными способами она может обернуть книги купленными обложками?</vt:lpstr>
      <vt:lpstr>Слайд 6</vt:lpstr>
      <vt:lpstr>В школьной столовой приготовили на завтрак плов , кашу , блины , а из напитков - сок , чай  и молоко . Сколько различных вариантов завтрака можно составить?</vt:lpstr>
      <vt:lpstr>Слайд 8</vt:lpstr>
      <vt:lpstr>Слайд 9</vt:lpstr>
      <vt:lpstr>Выходные</vt:lpstr>
      <vt:lpstr>Аня, Борис, Вика и Григорий играли в шахматы. Каждый сыграл с каждым по одной партии. Сколько партий было сыграно?</vt:lpstr>
      <vt:lpstr>Слайд 12</vt:lpstr>
      <vt:lpstr>Слайд 13</vt:lpstr>
      <vt:lpstr>Слайд 14</vt:lpstr>
      <vt:lpstr>Слайд 15</vt:lpstr>
      <vt:lpstr>Слайд 16</vt:lpstr>
      <vt:lpstr>Некоторые флаги триколоры</vt:lpstr>
      <vt:lpstr>Слайд 18</vt:lpstr>
      <vt:lpstr>№844 Метод построение дерева возможных вариантов решений</vt:lpstr>
      <vt:lpstr>Слайд 20</vt:lpstr>
      <vt:lpstr>Слайд 21</vt:lpstr>
    </vt:vector>
  </TitlesOfParts>
  <Company>presentation-creation.ru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Тетрадь</dc:title>
  <dc:creator>obstinate</dc:creator>
  <dc:description>Шаблон презентации с сайта http://presentation-creation.ru/</dc:description>
  <cp:lastModifiedBy>Home</cp:lastModifiedBy>
  <cp:revision>104</cp:revision>
  <dcterms:created xsi:type="dcterms:W3CDTF">2018-02-18T07:50:05Z</dcterms:created>
  <dcterms:modified xsi:type="dcterms:W3CDTF">2023-04-20T10:38:14Z</dcterms:modified>
</cp:coreProperties>
</file>