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6" r:id="rId1"/>
  </p:sldMasterIdLst>
  <p:sldIdLst>
    <p:sldId id="256" r:id="rId2"/>
    <p:sldId id="258" r:id="rId3"/>
    <p:sldId id="266" r:id="rId4"/>
    <p:sldId id="261" r:id="rId5"/>
    <p:sldId id="267" r:id="rId6"/>
    <p:sldId id="268" r:id="rId7"/>
    <p:sldId id="269" r:id="rId8"/>
    <p:sldId id="270" r:id="rId9"/>
    <p:sldId id="271" r:id="rId10"/>
    <p:sldId id="272" r:id="rId11"/>
    <p:sldId id="273" r:id="rId12"/>
    <p:sldId id="275" r:id="rId13"/>
    <p:sldId id="276" r:id="rId14"/>
    <p:sldId id="277" r:id="rId15"/>
    <p:sldId id="278" r:id="rId16"/>
    <p:sldId id="279" r:id="rId17"/>
    <p:sldId id="280" r:id="rId18"/>
    <p:sldId id="281" r:id="rId19"/>
    <p:sldId id="282" r:id="rId20"/>
    <p:sldId id="283" r:id="rId21"/>
    <p:sldId id="26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ADD17971-BD44-479C-A9D0-EE32B5E8DE54}" type="datetimeFigureOut">
              <a:rPr lang="ru-RU" smtClean="0"/>
              <a:t>22.05.2023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3226655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DD17971-BD44-479C-A9D0-EE32B5E8DE54}" type="datetimeFigureOut">
              <a:rPr lang="ru-RU" smtClean="0"/>
              <a:t>22.05.2023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2823592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DD17971-BD44-479C-A9D0-EE32B5E8DE54}" type="datetimeFigureOut">
              <a:rPr lang="ru-RU" smtClean="0"/>
              <a:t>22.05.2023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028F1E-86F5-4993-AE29-31AA6376B667}"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362264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DD17971-BD44-479C-A9D0-EE32B5E8DE54}" type="datetimeFigureOut">
              <a:rPr lang="ru-RU" smtClean="0"/>
              <a:t>22.05.2023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143672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DD17971-BD44-479C-A9D0-EE32B5E8DE54}" type="datetimeFigureOut">
              <a:rPr lang="ru-RU" smtClean="0"/>
              <a:t>22.05.2023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028F1E-86F5-4993-AE29-31AA6376B667}"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034148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DD17971-BD44-479C-A9D0-EE32B5E8DE54}" type="datetimeFigureOut">
              <a:rPr lang="ru-RU" smtClean="0"/>
              <a:t>22.05.2023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29423167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DD17971-BD44-479C-A9D0-EE32B5E8DE54}" type="datetimeFigureOut">
              <a:rPr lang="ru-RU" smtClean="0"/>
              <a:t>22.05.2023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26571076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DD17971-BD44-479C-A9D0-EE32B5E8DE54}" type="datetimeFigureOut">
              <a:rPr lang="ru-RU" smtClean="0"/>
              <a:t>22.05.2023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1177462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DD17971-BD44-479C-A9D0-EE32B5E8DE54}" type="datetimeFigureOut">
              <a:rPr lang="ru-RU" smtClean="0"/>
              <a:t>22.05.2023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2615435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DD17971-BD44-479C-A9D0-EE32B5E8DE54}" type="datetimeFigureOut">
              <a:rPr lang="ru-RU" smtClean="0"/>
              <a:t>22.05.2023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3465122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ADD17971-BD44-479C-A9D0-EE32B5E8DE54}" type="datetimeFigureOut">
              <a:rPr lang="ru-RU" smtClean="0"/>
              <a:t>22.05.2023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2016970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ADD17971-BD44-479C-A9D0-EE32B5E8DE54}" type="datetimeFigureOut">
              <a:rPr lang="ru-RU" smtClean="0"/>
              <a:t>22.05.2023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2675180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ADD17971-BD44-479C-A9D0-EE32B5E8DE54}" type="datetimeFigureOut">
              <a:rPr lang="ru-RU" smtClean="0"/>
              <a:t>22.05.2023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1832701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D17971-BD44-479C-A9D0-EE32B5E8DE54}" type="datetimeFigureOut">
              <a:rPr lang="ru-RU" smtClean="0"/>
              <a:t>22.05.2023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2384118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ADD17971-BD44-479C-A9D0-EE32B5E8DE54}" type="datetimeFigureOut">
              <a:rPr lang="ru-RU" smtClean="0"/>
              <a:t>22.05.2023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1146632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DD17971-BD44-479C-A9D0-EE32B5E8DE54}" type="datetimeFigureOut">
              <a:rPr lang="ru-RU" smtClean="0"/>
              <a:t>22.05.2023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028F1E-86F5-4993-AE29-31AA6376B667}" type="slidenum">
              <a:rPr lang="ru-RU" smtClean="0"/>
              <a:t>‹#›</a:t>
            </a:fld>
            <a:endParaRPr lang="ru-RU"/>
          </a:p>
        </p:txBody>
      </p:sp>
    </p:spTree>
    <p:extLst>
      <p:ext uri="{BB962C8B-B14F-4D97-AF65-F5344CB8AC3E}">
        <p14:creationId xmlns:p14="http://schemas.microsoft.com/office/powerpoint/2010/main" val="519948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DD17971-BD44-479C-A9D0-EE32B5E8DE54}" type="datetimeFigureOut">
              <a:rPr lang="ru-RU" smtClean="0"/>
              <a:t>22.05.2023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9F028F1E-86F5-4993-AE29-31AA6376B667}" type="slidenum">
              <a:rPr lang="ru-RU" smtClean="0"/>
              <a:t>‹#›</a:t>
            </a:fld>
            <a:endParaRPr lang="ru-RU"/>
          </a:p>
        </p:txBody>
      </p:sp>
    </p:spTree>
    <p:extLst>
      <p:ext uri="{BB962C8B-B14F-4D97-AF65-F5344CB8AC3E}">
        <p14:creationId xmlns:p14="http://schemas.microsoft.com/office/powerpoint/2010/main" val="1379951058"/>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 id="2147483841" r:id="rId15"/>
    <p:sldLayoutId id="2147483842"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025302-22C9-4BD9-838F-4D682439F264}"/>
              </a:ext>
            </a:extLst>
          </p:cNvPr>
          <p:cNvSpPr>
            <a:spLocks noGrp="1"/>
          </p:cNvSpPr>
          <p:nvPr>
            <p:ph type="ctrTitle"/>
          </p:nvPr>
        </p:nvSpPr>
        <p:spPr>
          <a:xfrm>
            <a:off x="596348" y="2404534"/>
            <a:ext cx="8905461" cy="1646302"/>
          </a:xfrm>
        </p:spPr>
        <p:txBody>
          <a:bodyPr/>
          <a:lstStyle/>
          <a:p>
            <a:r>
              <a:rPr lang="ru-RU" dirty="0"/>
              <a:t>Мастер-класс:</a:t>
            </a:r>
            <a:br>
              <a:rPr lang="ru-RU" dirty="0"/>
            </a:br>
            <a:r>
              <a:rPr lang="ru-RU" dirty="0"/>
              <a:t>«Познавательные игры по ОБЖ у дошкольников»</a:t>
            </a:r>
          </a:p>
        </p:txBody>
      </p:sp>
      <p:sp>
        <p:nvSpPr>
          <p:cNvPr id="3" name="Подзаголовок 2">
            <a:extLst>
              <a:ext uri="{FF2B5EF4-FFF2-40B4-BE49-F238E27FC236}">
                <a16:creationId xmlns:a16="http://schemas.microsoft.com/office/drawing/2014/main" id="{2D4CDF07-8734-4F14-8785-6E3CCE50DD8C}"/>
              </a:ext>
            </a:extLst>
          </p:cNvPr>
          <p:cNvSpPr>
            <a:spLocks noGrp="1"/>
          </p:cNvSpPr>
          <p:nvPr>
            <p:ph type="subTitle" idx="1"/>
          </p:nvPr>
        </p:nvSpPr>
        <p:spPr/>
        <p:txBody>
          <a:bodyPr/>
          <a:lstStyle/>
          <a:p>
            <a:r>
              <a:rPr lang="ru-RU" dirty="0"/>
              <a:t>Воспитатель:</a:t>
            </a:r>
          </a:p>
          <a:p>
            <a:r>
              <a:rPr lang="ru-RU" dirty="0"/>
              <a:t>Леонтьева Лидия Николаевна</a:t>
            </a:r>
          </a:p>
        </p:txBody>
      </p:sp>
    </p:spTree>
    <p:extLst>
      <p:ext uri="{BB962C8B-B14F-4D97-AF65-F5344CB8AC3E}">
        <p14:creationId xmlns:p14="http://schemas.microsoft.com/office/powerpoint/2010/main" val="3033465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p:txBody>
          <a:bodyPr>
            <a:normAutofit fontScale="90000"/>
          </a:bodyPr>
          <a:lstStyle/>
          <a:p>
            <a:r>
              <a:rPr lang="ru-RU" sz="4800" dirty="0"/>
              <a:t>Дидактическая игра </a:t>
            </a:r>
            <a:br>
              <a:rPr lang="ru-RU" sz="4800" dirty="0"/>
            </a:br>
            <a:r>
              <a:rPr lang="ru-RU" sz="4800" dirty="0"/>
              <a:t>«Что, где, когда?"</a:t>
            </a:r>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2027582"/>
            <a:ext cx="8596668" cy="4532243"/>
          </a:xfrm>
        </p:spPr>
        <p:txBody>
          <a:bodyPr>
            <a:normAutofit fontScale="77500" lnSpcReduction="20000"/>
          </a:bodyPr>
          <a:lstStyle/>
          <a:p>
            <a:pPr marL="0" indent="0">
              <a:buNone/>
            </a:pPr>
            <a:r>
              <a:rPr lang="ru-RU" sz="3200" dirty="0"/>
              <a:t>Письмо 1: Часто приходится работать с огнём. Как поступить, если загорюсь сам.</a:t>
            </a:r>
          </a:p>
          <a:p>
            <a:pPr marL="0" indent="0">
              <a:buNone/>
            </a:pPr>
            <a:r>
              <a:rPr lang="ru-RU" sz="3200" dirty="0"/>
              <a:t>											(Змей Горыныч).</a:t>
            </a:r>
          </a:p>
          <a:p>
            <a:pPr marL="0" indent="0">
              <a:buNone/>
            </a:pPr>
            <a:r>
              <a:rPr lang="ru-RU" sz="3200" dirty="0"/>
              <a:t>Письмо 2: Ребята, отморозил в проруби хвост. Помогите.</a:t>
            </a:r>
          </a:p>
          <a:p>
            <a:pPr marL="0" indent="0">
              <a:buNone/>
            </a:pPr>
            <a:r>
              <a:rPr lang="ru-RU" sz="3200" dirty="0"/>
              <a:t>											(Волк).</a:t>
            </a:r>
          </a:p>
          <a:p>
            <a:pPr marL="0" indent="0">
              <a:buNone/>
            </a:pPr>
            <a:r>
              <a:rPr lang="ru-RU" sz="3200" dirty="0"/>
              <a:t>Письмо 3:	По тропинке прыгал зайчик,</a:t>
            </a:r>
          </a:p>
          <a:p>
            <a:pPr marL="0" indent="0">
              <a:buNone/>
            </a:pPr>
            <a:r>
              <a:rPr lang="ru-RU" sz="3200" dirty="0"/>
              <a:t>				И поранил сильно пальчик.</a:t>
            </a:r>
          </a:p>
          <a:p>
            <a:pPr marL="0" indent="0">
              <a:buNone/>
            </a:pPr>
            <a:r>
              <a:rPr lang="ru-RU" sz="3200" dirty="0"/>
              <a:t>				Оказался перелом.</a:t>
            </a:r>
          </a:p>
          <a:p>
            <a:pPr marL="0" indent="0">
              <a:buNone/>
            </a:pPr>
            <a:r>
              <a:rPr lang="ru-RU" sz="3200" dirty="0"/>
              <a:t>				Как же быть ему потом?</a:t>
            </a:r>
          </a:p>
          <a:p>
            <a:pPr marL="0" indent="0">
              <a:buNone/>
            </a:pPr>
            <a:r>
              <a:rPr lang="ru-RU" sz="3200" dirty="0"/>
              <a:t>											(Зайчик).</a:t>
            </a:r>
          </a:p>
        </p:txBody>
      </p:sp>
    </p:spTree>
    <p:extLst>
      <p:ext uri="{BB962C8B-B14F-4D97-AF65-F5344CB8AC3E}">
        <p14:creationId xmlns:p14="http://schemas.microsoft.com/office/powerpoint/2010/main" val="504155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p:txBody>
          <a:bodyPr>
            <a:normAutofit fontScale="90000"/>
          </a:bodyPr>
          <a:lstStyle/>
          <a:p>
            <a:r>
              <a:rPr lang="ru-RU" sz="4800" dirty="0"/>
              <a:t>Дидактическая игра </a:t>
            </a:r>
            <a:br>
              <a:rPr lang="ru-RU" sz="4800" dirty="0"/>
            </a:br>
            <a:r>
              <a:rPr lang="ru-RU" sz="4800" dirty="0"/>
              <a:t>«Что, где, когда?"</a:t>
            </a:r>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2027582"/>
            <a:ext cx="8596668" cy="4532243"/>
          </a:xfrm>
        </p:spPr>
        <p:txBody>
          <a:bodyPr>
            <a:normAutofit fontScale="77500" lnSpcReduction="20000"/>
          </a:bodyPr>
          <a:lstStyle/>
          <a:p>
            <a:pPr marL="0" indent="0">
              <a:buNone/>
            </a:pPr>
            <a:r>
              <a:rPr lang="ru-RU" sz="3200" dirty="0"/>
              <a:t>Письмо 4: Часто приходится оставаться дома одним. Мама уходит за молоком. Как быть, если кто-то постучится?</a:t>
            </a:r>
          </a:p>
          <a:p>
            <a:pPr marL="0" indent="0">
              <a:buNone/>
            </a:pPr>
            <a:r>
              <a:rPr lang="ru-RU" sz="3200" dirty="0"/>
              <a:t>											(Семеро козлят).</a:t>
            </a:r>
          </a:p>
          <a:p>
            <a:pPr marL="0" indent="0">
              <a:buNone/>
            </a:pPr>
            <a:r>
              <a:rPr lang="ru-RU" sz="3200" dirty="0"/>
              <a:t>Письмо 5: Бабушка переехала в город и заболела. Надо идти навестить её. Боюсь заблудиться. Как поступить, если заблужусь?</a:t>
            </a:r>
          </a:p>
          <a:p>
            <a:pPr marL="0" indent="0">
              <a:buNone/>
            </a:pPr>
            <a:r>
              <a:rPr lang="ru-RU" sz="3200" dirty="0"/>
              <a:t>											(Красная Шапочка).</a:t>
            </a:r>
          </a:p>
          <a:p>
            <a:pPr marL="0" indent="0">
              <a:buNone/>
            </a:pPr>
            <a:r>
              <a:rPr lang="ru-RU" sz="3200" dirty="0"/>
              <a:t>Письмо 6: Ребята! Поступил в школу, хочу быть умным, как Знайка, но школа через дорогу. Боюсь попасть под машину.</a:t>
            </a:r>
          </a:p>
          <a:p>
            <a:pPr marL="0" indent="0">
              <a:buNone/>
            </a:pPr>
            <a:r>
              <a:rPr lang="ru-RU" sz="3200" dirty="0"/>
              <a:t>											(Незнайка).</a:t>
            </a:r>
          </a:p>
        </p:txBody>
      </p:sp>
    </p:spTree>
    <p:extLst>
      <p:ext uri="{BB962C8B-B14F-4D97-AF65-F5344CB8AC3E}">
        <p14:creationId xmlns:p14="http://schemas.microsoft.com/office/powerpoint/2010/main" val="3610738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p:txBody>
          <a:bodyPr>
            <a:normAutofit/>
          </a:bodyPr>
          <a:lstStyle/>
          <a:p>
            <a:r>
              <a:rPr lang="ru-RU" sz="4800" dirty="0"/>
              <a:t>Игра "Соедини по точкам"</a:t>
            </a:r>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1550504"/>
            <a:ext cx="8596668" cy="5075583"/>
          </a:xfrm>
        </p:spPr>
        <p:txBody>
          <a:bodyPr>
            <a:normAutofit fontScale="85000" lnSpcReduction="10000"/>
          </a:bodyPr>
          <a:lstStyle/>
          <a:p>
            <a:pPr marL="0" indent="0">
              <a:buNone/>
            </a:pPr>
            <a:r>
              <a:rPr lang="ru-RU" sz="3200" dirty="0"/>
              <a:t>Дидактическая задача: закреплять представления об источниках опасности в быту; развивать мелкую моторику, закреплять навыки пользования карандашом, умение вести линию по точкам; воспитывать умение доводить начатое дело до конца.</a:t>
            </a:r>
          </a:p>
          <a:p>
            <a:pPr marL="0" indent="0">
              <a:buNone/>
            </a:pPr>
            <a:endParaRPr lang="ru-RU" sz="3200" dirty="0"/>
          </a:p>
          <a:p>
            <a:pPr marL="0" indent="0">
              <a:buNone/>
            </a:pPr>
            <a:r>
              <a:rPr lang="ru-RU" sz="3200" dirty="0"/>
              <a:t>Материал: карточки с контурами предметов из точек (утюг, плита).</a:t>
            </a:r>
          </a:p>
          <a:p>
            <a:pPr marL="0" indent="0">
              <a:buNone/>
            </a:pPr>
            <a:endParaRPr lang="ru-RU" sz="3200" dirty="0"/>
          </a:p>
          <a:p>
            <a:pPr marL="0" indent="0">
              <a:buNone/>
            </a:pPr>
            <a:r>
              <a:rPr lang="ru-RU" sz="3200" dirty="0"/>
              <a:t>Игровые действия: соединить точки, раскрасить и рассказать, чем опасен данный предмет.</a:t>
            </a:r>
          </a:p>
        </p:txBody>
      </p:sp>
    </p:spTree>
    <p:extLst>
      <p:ext uri="{BB962C8B-B14F-4D97-AF65-F5344CB8AC3E}">
        <p14:creationId xmlns:p14="http://schemas.microsoft.com/office/powerpoint/2010/main" val="2509331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a:xfrm>
            <a:off x="677333" y="609600"/>
            <a:ext cx="8877483" cy="1320800"/>
          </a:xfrm>
        </p:spPr>
        <p:txBody>
          <a:bodyPr>
            <a:normAutofit fontScale="90000"/>
          </a:bodyPr>
          <a:lstStyle/>
          <a:p>
            <a:r>
              <a:rPr lang="ru-RU" dirty="0"/>
              <a:t>"Буриме" – литературная игра, заключающая сочинение стихов на заданные рифмы.</a:t>
            </a:r>
            <a:br>
              <a:rPr lang="ru-RU" dirty="0"/>
            </a:br>
            <a:br>
              <a:rPr lang="ru-RU" sz="4800" dirty="0"/>
            </a:br>
            <a:endParaRPr lang="ru-RU" sz="4800" dirty="0"/>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1828800"/>
            <a:ext cx="8596668" cy="4797287"/>
          </a:xfrm>
        </p:spPr>
        <p:txBody>
          <a:bodyPr>
            <a:normAutofit/>
          </a:bodyPr>
          <a:lstStyle/>
          <a:p>
            <a:pPr marL="0" indent="0">
              <a:buNone/>
            </a:pPr>
            <a:r>
              <a:rPr lang="ru-RU" sz="3200" dirty="0"/>
              <a:t>Дидактическая задача: развить фонематический слух, умение рифмовать, закреплять знания о пожарной безопасности.</a:t>
            </a:r>
          </a:p>
          <a:p>
            <a:pPr marL="0" indent="0">
              <a:buNone/>
            </a:pPr>
            <a:r>
              <a:rPr lang="ru-RU" sz="3200" dirty="0"/>
              <a:t>Ход игры.</a:t>
            </a:r>
          </a:p>
          <a:p>
            <a:pPr marL="0" indent="0">
              <a:buNone/>
            </a:pPr>
            <a:r>
              <a:rPr lang="ru-RU" sz="3200" dirty="0"/>
              <a:t>Ведущий читает двустрочные стихи, последнее слово во второй строчке дети придумывают сами, рифмуя его с последним словом предыдущей строки.</a:t>
            </a:r>
          </a:p>
        </p:txBody>
      </p:sp>
    </p:spTree>
    <p:extLst>
      <p:ext uri="{BB962C8B-B14F-4D97-AF65-F5344CB8AC3E}">
        <p14:creationId xmlns:p14="http://schemas.microsoft.com/office/powerpoint/2010/main" val="161696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a:xfrm>
            <a:off x="677333" y="609600"/>
            <a:ext cx="8877483" cy="1320800"/>
          </a:xfrm>
        </p:spPr>
        <p:txBody>
          <a:bodyPr>
            <a:normAutofit fontScale="90000"/>
          </a:bodyPr>
          <a:lstStyle/>
          <a:p>
            <a:r>
              <a:rPr lang="ru-RU" dirty="0"/>
              <a:t>"Буриме" – литературная игра, заключающая сочинение стихов на заданные рифмы.</a:t>
            </a:r>
            <a:br>
              <a:rPr lang="ru-RU" dirty="0"/>
            </a:br>
            <a:br>
              <a:rPr lang="ru-RU" sz="4800" dirty="0"/>
            </a:br>
            <a:endParaRPr lang="ru-RU" sz="4800" dirty="0"/>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1828800"/>
            <a:ext cx="8596668" cy="4797287"/>
          </a:xfrm>
        </p:spPr>
        <p:txBody>
          <a:bodyPr>
            <a:normAutofit lnSpcReduction="10000"/>
          </a:bodyPr>
          <a:lstStyle/>
          <a:p>
            <a:pPr marL="0" indent="0">
              <a:buNone/>
            </a:pPr>
            <a:r>
              <a:rPr lang="ru-RU" sz="3200" dirty="0"/>
              <a:t>Пожар мы быстро победим,</a:t>
            </a:r>
          </a:p>
          <a:p>
            <a:pPr marL="0" indent="0">
              <a:buNone/>
            </a:pPr>
            <a:r>
              <a:rPr lang="ru-RU" sz="3200" dirty="0"/>
              <a:t>Коль позвоним по... («01»).</a:t>
            </a:r>
          </a:p>
          <a:p>
            <a:pPr marL="0" indent="0">
              <a:buNone/>
            </a:pPr>
            <a:r>
              <a:rPr lang="ru-RU" sz="3200" dirty="0"/>
              <a:t>Если стал гореть забор,</a:t>
            </a:r>
          </a:p>
          <a:p>
            <a:pPr marL="0" indent="0">
              <a:buNone/>
            </a:pPr>
            <a:r>
              <a:rPr lang="ru-RU" sz="3200" dirty="0"/>
              <a:t>Доставай скорей... (топор).</a:t>
            </a:r>
          </a:p>
          <a:p>
            <a:pPr marL="0" indent="0">
              <a:buNone/>
            </a:pPr>
            <a:r>
              <a:rPr lang="ru-RU" sz="3200" dirty="0"/>
              <a:t>Если всё в дыму у нас,</a:t>
            </a:r>
          </a:p>
          <a:p>
            <a:pPr marL="0" indent="0">
              <a:buNone/>
            </a:pPr>
            <a:r>
              <a:rPr lang="ru-RU" sz="3200" dirty="0"/>
              <a:t>Надевай... (противогаз).</a:t>
            </a:r>
          </a:p>
          <a:p>
            <a:pPr marL="0" indent="0">
              <a:buNone/>
            </a:pPr>
            <a:r>
              <a:rPr lang="ru-RU" sz="3200" dirty="0"/>
              <a:t>У пожарных не напрасно</a:t>
            </a:r>
          </a:p>
          <a:p>
            <a:pPr marL="0" indent="0">
              <a:buNone/>
            </a:pPr>
            <a:r>
              <a:rPr lang="ru-RU" sz="3200" dirty="0"/>
              <a:t>Цвет машины ярко... (красный)</a:t>
            </a:r>
          </a:p>
        </p:txBody>
      </p:sp>
    </p:spTree>
    <p:extLst>
      <p:ext uri="{BB962C8B-B14F-4D97-AF65-F5344CB8AC3E}">
        <p14:creationId xmlns:p14="http://schemas.microsoft.com/office/powerpoint/2010/main" val="561707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a:xfrm>
            <a:off x="677333" y="609600"/>
            <a:ext cx="8877483" cy="1320800"/>
          </a:xfrm>
        </p:spPr>
        <p:txBody>
          <a:bodyPr>
            <a:normAutofit fontScale="90000"/>
          </a:bodyPr>
          <a:lstStyle/>
          <a:p>
            <a:r>
              <a:rPr lang="ru-RU" dirty="0"/>
              <a:t>"Буриме" – литературная игра, заключающая сочинение стихов на заданные рифмы.</a:t>
            </a:r>
            <a:br>
              <a:rPr lang="ru-RU" dirty="0"/>
            </a:br>
            <a:br>
              <a:rPr lang="ru-RU" sz="4800" dirty="0"/>
            </a:br>
            <a:endParaRPr lang="ru-RU" sz="4800" dirty="0"/>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1828800"/>
            <a:ext cx="8596668" cy="4797287"/>
          </a:xfrm>
        </p:spPr>
        <p:txBody>
          <a:bodyPr>
            <a:normAutofit lnSpcReduction="10000"/>
          </a:bodyPr>
          <a:lstStyle/>
          <a:p>
            <a:pPr marL="0" indent="0">
              <a:buNone/>
            </a:pPr>
            <a:r>
              <a:rPr lang="ru-RU" sz="3200" dirty="0"/>
              <a:t>Наш брандспойт был очень старый</a:t>
            </a:r>
          </a:p>
          <a:p>
            <a:pPr marL="0" indent="0">
              <a:buNone/>
            </a:pPr>
            <a:r>
              <a:rPr lang="ru-RU" sz="3200" dirty="0"/>
              <a:t>И не мог тушить... (пожары).</a:t>
            </a:r>
          </a:p>
          <a:p>
            <a:pPr marL="0" indent="0">
              <a:buNone/>
            </a:pPr>
            <a:r>
              <a:rPr lang="ru-RU" sz="3200" dirty="0"/>
              <a:t>Мчалась лестница всё выше,</a:t>
            </a:r>
          </a:p>
          <a:p>
            <a:pPr marL="0" indent="0">
              <a:buNone/>
            </a:pPr>
            <a:r>
              <a:rPr lang="ru-RU" sz="3200" dirty="0"/>
              <a:t>Поднялась до самой... (крыши)</a:t>
            </a:r>
          </a:p>
          <a:p>
            <a:pPr marL="0" indent="0">
              <a:buNone/>
            </a:pPr>
            <a:r>
              <a:rPr lang="ru-RU" sz="3200" dirty="0"/>
              <a:t>Вдоль по улице, как птица,</a:t>
            </a:r>
          </a:p>
          <a:p>
            <a:pPr marL="0" indent="0">
              <a:buNone/>
            </a:pPr>
            <a:r>
              <a:rPr lang="ru-RU" sz="3200" dirty="0"/>
              <a:t>На пожар машина... (мчится).</a:t>
            </a:r>
          </a:p>
          <a:p>
            <a:pPr marL="0" indent="0">
              <a:buNone/>
            </a:pPr>
            <a:r>
              <a:rPr lang="ru-RU" sz="3200" dirty="0"/>
              <a:t>На пожаре ждет беда,</a:t>
            </a:r>
          </a:p>
          <a:p>
            <a:pPr marL="0" indent="0">
              <a:buNone/>
            </a:pPr>
            <a:r>
              <a:rPr lang="ru-RU" sz="3200" dirty="0"/>
              <a:t>Если кончилась... (вода).</a:t>
            </a:r>
          </a:p>
        </p:txBody>
      </p:sp>
    </p:spTree>
    <p:extLst>
      <p:ext uri="{BB962C8B-B14F-4D97-AF65-F5344CB8AC3E}">
        <p14:creationId xmlns:p14="http://schemas.microsoft.com/office/powerpoint/2010/main" val="3209142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a:xfrm>
            <a:off x="677333" y="609600"/>
            <a:ext cx="8877483" cy="1320800"/>
          </a:xfrm>
        </p:spPr>
        <p:txBody>
          <a:bodyPr>
            <a:normAutofit fontScale="90000"/>
          </a:bodyPr>
          <a:lstStyle/>
          <a:p>
            <a:r>
              <a:rPr lang="ru-RU" dirty="0"/>
              <a:t>"Буриме" – литературная игра, заключающая сочинение стихов на заданные рифмы.</a:t>
            </a:r>
            <a:br>
              <a:rPr lang="ru-RU" dirty="0"/>
            </a:br>
            <a:br>
              <a:rPr lang="ru-RU" sz="4800" dirty="0"/>
            </a:br>
            <a:endParaRPr lang="ru-RU" sz="4800" dirty="0"/>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1828800"/>
            <a:ext cx="8596668" cy="4797287"/>
          </a:xfrm>
        </p:spPr>
        <p:txBody>
          <a:bodyPr>
            <a:normAutofit lnSpcReduction="10000"/>
          </a:bodyPr>
          <a:lstStyle/>
          <a:p>
            <a:pPr marL="0" indent="0">
              <a:buNone/>
            </a:pPr>
            <a:r>
              <a:rPr lang="ru-RU" sz="3200" dirty="0"/>
              <a:t>Чтоб огонь нам одолеть,</a:t>
            </a:r>
          </a:p>
          <a:p>
            <a:pPr marL="0" indent="0">
              <a:buNone/>
            </a:pPr>
            <a:r>
              <a:rPr lang="ru-RU" sz="3200" dirty="0"/>
              <a:t>Надо вовремя… (успеть).</a:t>
            </a:r>
          </a:p>
          <a:p>
            <a:pPr marL="0" indent="0">
              <a:buNone/>
            </a:pPr>
            <a:r>
              <a:rPr lang="ru-RU" sz="3200" dirty="0"/>
              <a:t>Ох, опасные сестрички,</a:t>
            </a:r>
          </a:p>
          <a:p>
            <a:pPr marL="0" indent="0">
              <a:buNone/>
            </a:pPr>
            <a:r>
              <a:rPr lang="ru-RU" sz="3200" dirty="0"/>
              <a:t>Эти маленькие… (спички).</a:t>
            </a:r>
          </a:p>
          <a:p>
            <a:pPr marL="0" indent="0">
              <a:buNone/>
            </a:pPr>
            <a:r>
              <a:rPr lang="ru-RU" sz="3200" dirty="0"/>
              <a:t>Знать обязан каждый-житель,</a:t>
            </a:r>
          </a:p>
          <a:p>
            <a:pPr marL="0" indent="0">
              <a:buNone/>
            </a:pPr>
            <a:r>
              <a:rPr lang="ru-RU" sz="3200" dirty="0"/>
              <a:t>Где висит... (огнетушитель).</a:t>
            </a:r>
          </a:p>
          <a:p>
            <a:pPr marL="0" indent="0">
              <a:buNone/>
            </a:pPr>
            <a:r>
              <a:rPr lang="ru-RU" sz="3200" dirty="0"/>
              <a:t>При пожаре не зевай,</a:t>
            </a:r>
          </a:p>
          <a:p>
            <a:pPr marL="0" indent="0">
              <a:buNone/>
            </a:pPr>
            <a:r>
              <a:rPr lang="ru-RU" sz="3200" dirty="0"/>
              <a:t>Огонь водою... (заливай).</a:t>
            </a:r>
          </a:p>
        </p:txBody>
      </p:sp>
    </p:spTree>
    <p:extLst>
      <p:ext uri="{BB962C8B-B14F-4D97-AF65-F5344CB8AC3E}">
        <p14:creationId xmlns:p14="http://schemas.microsoft.com/office/powerpoint/2010/main" val="2614409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a:xfrm>
            <a:off x="677333" y="609600"/>
            <a:ext cx="8877483" cy="1320800"/>
          </a:xfrm>
        </p:spPr>
        <p:txBody>
          <a:bodyPr>
            <a:normAutofit fontScale="90000"/>
          </a:bodyPr>
          <a:lstStyle/>
          <a:p>
            <a:r>
              <a:rPr lang="ru-RU" dirty="0"/>
              <a:t>"Буриме" – литературная игра, заключающая сочинение стихов на заданные рифмы.</a:t>
            </a:r>
            <a:br>
              <a:rPr lang="ru-RU" dirty="0"/>
            </a:br>
            <a:br>
              <a:rPr lang="ru-RU" sz="4800" dirty="0"/>
            </a:br>
            <a:endParaRPr lang="ru-RU" sz="4800" dirty="0"/>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1828800"/>
            <a:ext cx="8596668" cy="4797287"/>
          </a:xfrm>
        </p:spPr>
        <p:txBody>
          <a:bodyPr>
            <a:normAutofit/>
          </a:bodyPr>
          <a:lstStyle/>
          <a:p>
            <a:pPr marL="0" indent="0">
              <a:buNone/>
            </a:pPr>
            <a:r>
              <a:rPr lang="ru-RU" sz="3200" dirty="0"/>
              <a:t>Деревянные сестрички</a:t>
            </a:r>
          </a:p>
          <a:p>
            <a:pPr marL="0" indent="0">
              <a:buNone/>
            </a:pPr>
            <a:r>
              <a:rPr lang="ru-RU" sz="3200" dirty="0"/>
              <a:t>В коробочке. Это... (спички).</a:t>
            </a:r>
          </a:p>
          <a:p>
            <a:pPr marL="0" indent="0">
              <a:buNone/>
            </a:pPr>
            <a:r>
              <a:rPr lang="ru-RU" sz="3200" dirty="0"/>
              <a:t>Коль не тратишь время даром,</a:t>
            </a:r>
          </a:p>
          <a:p>
            <a:pPr marL="0" indent="0">
              <a:buNone/>
            </a:pPr>
            <a:r>
              <a:rPr lang="ru-RU" sz="3200" dirty="0"/>
              <a:t>Быстро справишься с... (пожаром).</a:t>
            </a:r>
          </a:p>
        </p:txBody>
      </p:sp>
    </p:spTree>
    <p:extLst>
      <p:ext uri="{BB962C8B-B14F-4D97-AF65-F5344CB8AC3E}">
        <p14:creationId xmlns:p14="http://schemas.microsoft.com/office/powerpoint/2010/main" val="2015737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a:xfrm>
            <a:off x="677333" y="609600"/>
            <a:ext cx="8877483" cy="1320800"/>
          </a:xfrm>
        </p:spPr>
        <p:txBody>
          <a:bodyPr>
            <a:normAutofit fontScale="90000"/>
          </a:bodyPr>
          <a:lstStyle/>
          <a:p>
            <a:r>
              <a:rPr lang="ru-RU" sz="5300" dirty="0"/>
              <a:t>Игра-тренинг</a:t>
            </a:r>
            <a:br>
              <a:rPr lang="ru-RU" dirty="0"/>
            </a:br>
            <a:br>
              <a:rPr lang="ru-RU" sz="4800" dirty="0"/>
            </a:br>
            <a:endParaRPr lang="ru-RU" sz="4800" dirty="0"/>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1537252"/>
            <a:ext cx="8877482" cy="5194852"/>
          </a:xfrm>
        </p:spPr>
        <p:txBody>
          <a:bodyPr>
            <a:normAutofit fontScale="92500"/>
          </a:bodyPr>
          <a:lstStyle/>
          <a:p>
            <a:pPr marL="0" indent="0">
              <a:buNone/>
            </a:pPr>
            <a:r>
              <a:rPr lang="ru-RU" sz="2400" dirty="0"/>
              <a:t>Игра-тренинг (англ. </a:t>
            </a:r>
            <a:r>
              <a:rPr lang="ru-RU" sz="2400" dirty="0" err="1"/>
              <a:t>training</a:t>
            </a:r>
            <a:r>
              <a:rPr lang="ru-RU" sz="2400" dirty="0"/>
              <a:t> от </a:t>
            </a:r>
            <a:r>
              <a:rPr lang="ru-RU" sz="2400" dirty="0" err="1"/>
              <a:t>train</a:t>
            </a:r>
            <a:r>
              <a:rPr lang="ru-RU" sz="2400" dirty="0"/>
              <a:t> — обучать, воспитывать) — метод активного обучения, направленный на развитие знаний, умений и навыков и социальных установок. Тренинг достаточно часто используется, если желаемый результат — это не только получение новой информации, но и применение полученных знаний на практике.</a:t>
            </a:r>
          </a:p>
          <a:p>
            <a:pPr marL="0" indent="0">
              <a:buNone/>
            </a:pPr>
            <a:r>
              <a:rPr lang="ru-RU" sz="2400" dirty="0"/>
              <a:t>Игра тренинг «Светофор». Ввожу аудиторию в легенду: тема безопасность при переходе регулируемых и не регулируемых перекрестков. Останавливаемся на светофоре. Изучаем, какие бывают светофоры (примеры можно показать на слайдах). Дать задания группам, предварительно их перемешав, создать модель собственного светофора из предложенных материалов (ватман, скотч, ножницы набор фломастеров). Как вы видите их. На работу дается 5 минут, после презентация своего светофора.</a:t>
            </a:r>
          </a:p>
        </p:txBody>
      </p:sp>
    </p:spTree>
    <p:extLst>
      <p:ext uri="{BB962C8B-B14F-4D97-AF65-F5344CB8AC3E}">
        <p14:creationId xmlns:p14="http://schemas.microsoft.com/office/powerpoint/2010/main" val="41855157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a:xfrm>
            <a:off x="677333" y="609600"/>
            <a:ext cx="8877483" cy="1320800"/>
          </a:xfrm>
        </p:spPr>
        <p:txBody>
          <a:bodyPr>
            <a:normAutofit fontScale="90000"/>
          </a:bodyPr>
          <a:lstStyle/>
          <a:p>
            <a:r>
              <a:rPr lang="ru-RU" sz="5400" dirty="0"/>
              <a:t>Игры эстафеты</a:t>
            </a:r>
            <a:br>
              <a:rPr lang="ru-RU" dirty="0"/>
            </a:br>
            <a:br>
              <a:rPr lang="ru-RU" sz="4800" dirty="0"/>
            </a:br>
            <a:endParaRPr lang="ru-RU" sz="4800" dirty="0"/>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1775790"/>
            <a:ext cx="8877482" cy="4956313"/>
          </a:xfrm>
        </p:spPr>
        <p:txBody>
          <a:bodyPr>
            <a:normAutofit/>
          </a:bodyPr>
          <a:lstStyle/>
          <a:p>
            <a:pPr marL="0" indent="0">
              <a:buNone/>
            </a:pPr>
            <a:r>
              <a:rPr lang="ru-RU" sz="2400" dirty="0"/>
              <a:t>Игры эстафеты – это совокупность командных заданий, в которых участники один за другим проходят этапы, передавая друг другу очередь перемещаться по дистанции.</a:t>
            </a:r>
          </a:p>
          <a:p>
            <a:pPr marL="0" indent="0">
              <a:buNone/>
            </a:pPr>
            <a:r>
              <a:rPr lang="ru-RU" sz="2400" dirty="0"/>
              <a:t>Сейчас мы попробуем с вами провести такую.</a:t>
            </a:r>
          </a:p>
          <a:p>
            <a:pPr marL="0" indent="0">
              <a:buNone/>
            </a:pPr>
            <a:r>
              <a:rPr lang="ru-RU" sz="2400" dirty="0"/>
              <a:t>Эстафета «Собери корзину опасных и безопасных предметов».</a:t>
            </a:r>
          </a:p>
          <a:p>
            <a:pPr marL="0" indent="0">
              <a:buNone/>
            </a:pPr>
            <a:r>
              <a:rPr lang="ru-RU" sz="2400" dirty="0"/>
              <a:t>Участники по очереди подходят к столу, достают из коробки изображение нужного предмета и кладут в соответствующую корзину.</a:t>
            </a:r>
          </a:p>
        </p:txBody>
      </p:sp>
    </p:spTree>
    <p:extLst>
      <p:ext uri="{BB962C8B-B14F-4D97-AF65-F5344CB8AC3E}">
        <p14:creationId xmlns:p14="http://schemas.microsoft.com/office/powerpoint/2010/main" val="2828245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A29A4B-22F9-4493-AE2F-0CE9AB60F75A}"/>
              </a:ext>
            </a:extLst>
          </p:cNvPr>
          <p:cNvSpPr>
            <a:spLocks noGrp="1"/>
          </p:cNvSpPr>
          <p:nvPr>
            <p:ph type="title"/>
          </p:nvPr>
        </p:nvSpPr>
        <p:spPr/>
        <p:txBody>
          <a:bodyPr>
            <a:normAutofit/>
          </a:bodyPr>
          <a:lstStyle/>
          <a:p>
            <a:r>
              <a:rPr lang="ru-RU" sz="6000" dirty="0"/>
              <a:t>Цель мастер-класса:</a:t>
            </a:r>
          </a:p>
        </p:txBody>
      </p:sp>
      <p:sp>
        <p:nvSpPr>
          <p:cNvPr id="3" name="Объект 2">
            <a:extLst>
              <a:ext uri="{FF2B5EF4-FFF2-40B4-BE49-F238E27FC236}">
                <a16:creationId xmlns:a16="http://schemas.microsoft.com/office/drawing/2014/main" id="{8C5584BB-8470-4188-8605-2B09F327ED8E}"/>
              </a:ext>
            </a:extLst>
          </p:cNvPr>
          <p:cNvSpPr>
            <a:spLocks noGrp="1"/>
          </p:cNvSpPr>
          <p:nvPr>
            <p:ph idx="1"/>
          </p:nvPr>
        </p:nvSpPr>
        <p:spPr/>
        <p:txBody>
          <a:bodyPr>
            <a:normAutofit/>
          </a:bodyPr>
          <a:lstStyle/>
          <a:p>
            <a:pPr marL="0" indent="0">
              <a:buNone/>
            </a:pPr>
            <a:r>
              <a:rPr lang="ru-RU" sz="4000" dirty="0"/>
              <a:t>ознакомится с методикой проведения дидактических игр по ОБЖ с детьми дошкольного возраста.</a:t>
            </a:r>
          </a:p>
        </p:txBody>
      </p:sp>
    </p:spTree>
    <p:extLst>
      <p:ext uri="{BB962C8B-B14F-4D97-AF65-F5344CB8AC3E}">
        <p14:creationId xmlns:p14="http://schemas.microsoft.com/office/powerpoint/2010/main" val="17035729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49621BF-FD19-4BC8-AA5F-1EB8970A53FB}"/>
              </a:ext>
            </a:extLst>
          </p:cNvPr>
          <p:cNvSpPr>
            <a:spLocks noGrp="1"/>
          </p:cNvSpPr>
          <p:nvPr>
            <p:ph type="title"/>
          </p:nvPr>
        </p:nvSpPr>
        <p:spPr>
          <a:xfrm>
            <a:off x="677334" y="450574"/>
            <a:ext cx="8596668" cy="1479826"/>
          </a:xfrm>
        </p:spPr>
        <p:txBody>
          <a:bodyPr>
            <a:normAutofit/>
          </a:bodyPr>
          <a:lstStyle/>
          <a:p>
            <a:r>
              <a:rPr lang="ru-RU" sz="4800" dirty="0"/>
              <a:t>Опасные предметы в быту</a:t>
            </a:r>
          </a:p>
        </p:txBody>
      </p:sp>
      <p:pic>
        <p:nvPicPr>
          <p:cNvPr id="4" name="Рисунок 3">
            <a:extLst>
              <a:ext uri="{FF2B5EF4-FFF2-40B4-BE49-F238E27FC236}">
                <a16:creationId xmlns:a16="http://schemas.microsoft.com/office/drawing/2014/main" id="{16E01E73-F928-4727-902C-EE9EFE808368}"/>
              </a:ext>
            </a:extLst>
          </p:cNvPr>
          <p:cNvPicPr>
            <a:picLocks noChangeAspect="1"/>
          </p:cNvPicPr>
          <p:nvPr/>
        </p:nvPicPr>
        <p:blipFill>
          <a:blip r:embed="rId2"/>
          <a:stretch>
            <a:fillRect/>
          </a:stretch>
        </p:blipFill>
        <p:spPr>
          <a:xfrm>
            <a:off x="808383" y="1270000"/>
            <a:ext cx="7699305" cy="5448298"/>
          </a:xfrm>
          <a:prstGeom prst="rect">
            <a:avLst/>
          </a:prstGeom>
        </p:spPr>
      </p:pic>
    </p:spTree>
    <p:extLst>
      <p:ext uri="{BB962C8B-B14F-4D97-AF65-F5344CB8AC3E}">
        <p14:creationId xmlns:p14="http://schemas.microsoft.com/office/powerpoint/2010/main" val="10419197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9A96F8-07D4-4DE4-8D73-F779C9E5392D}"/>
              </a:ext>
            </a:extLst>
          </p:cNvPr>
          <p:cNvSpPr>
            <a:spLocks noGrp="1"/>
          </p:cNvSpPr>
          <p:nvPr>
            <p:ph type="title"/>
          </p:nvPr>
        </p:nvSpPr>
        <p:spPr>
          <a:xfrm>
            <a:off x="836361" y="2768600"/>
            <a:ext cx="8596668" cy="1320800"/>
          </a:xfrm>
        </p:spPr>
        <p:txBody>
          <a:bodyPr>
            <a:normAutofit/>
          </a:bodyPr>
          <a:lstStyle/>
          <a:p>
            <a:r>
              <a:rPr lang="ru-RU" sz="6000" dirty="0"/>
              <a:t>Спасибо за внимание!</a:t>
            </a:r>
          </a:p>
        </p:txBody>
      </p:sp>
    </p:spTree>
    <p:extLst>
      <p:ext uri="{BB962C8B-B14F-4D97-AF65-F5344CB8AC3E}">
        <p14:creationId xmlns:p14="http://schemas.microsoft.com/office/powerpoint/2010/main" val="600546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6A2C9623-AD76-43A8-A7B2-F93341ED41B4}"/>
              </a:ext>
            </a:extLst>
          </p:cNvPr>
          <p:cNvSpPr>
            <a:spLocks noGrp="1"/>
          </p:cNvSpPr>
          <p:nvPr>
            <p:ph idx="1"/>
          </p:nvPr>
        </p:nvSpPr>
        <p:spPr>
          <a:xfrm>
            <a:off x="677334" y="675861"/>
            <a:ext cx="8596668" cy="5365501"/>
          </a:xfrm>
        </p:spPr>
        <p:txBody>
          <a:bodyPr>
            <a:normAutofit/>
          </a:bodyPr>
          <a:lstStyle/>
          <a:p>
            <a:pPr marL="0" indent="0">
              <a:buNone/>
            </a:pPr>
            <a:r>
              <a:rPr lang="ru-RU" sz="3200" dirty="0"/>
              <a:t>«Для ребят дошкольного возраста игры имеют исключительное значение: игра для них - учеба, игра для них - труд, игра для них - серьезная форма воспитания. Игра для дошкольников - способ познания окружающего»</a:t>
            </a:r>
          </a:p>
          <a:p>
            <a:pPr marL="0" indent="0">
              <a:buNone/>
            </a:pPr>
            <a:endParaRPr lang="ru-RU" sz="3200" dirty="0"/>
          </a:p>
          <a:p>
            <a:pPr marL="0" indent="0" algn="r">
              <a:buNone/>
            </a:pPr>
            <a:r>
              <a:rPr lang="ru-RU" sz="3200" dirty="0"/>
              <a:t>Н.К. Крупская</a:t>
            </a:r>
          </a:p>
        </p:txBody>
      </p:sp>
    </p:spTree>
    <p:extLst>
      <p:ext uri="{BB962C8B-B14F-4D97-AF65-F5344CB8AC3E}">
        <p14:creationId xmlns:p14="http://schemas.microsoft.com/office/powerpoint/2010/main" val="2072428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A29A4B-22F9-4493-AE2F-0CE9AB60F75A}"/>
              </a:ext>
            </a:extLst>
          </p:cNvPr>
          <p:cNvSpPr>
            <a:spLocks noGrp="1"/>
          </p:cNvSpPr>
          <p:nvPr>
            <p:ph type="title"/>
          </p:nvPr>
        </p:nvSpPr>
        <p:spPr/>
        <p:txBody>
          <a:bodyPr>
            <a:normAutofit/>
          </a:bodyPr>
          <a:lstStyle/>
          <a:p>
            <a:r>
              <a:rPr lang="ru-RU" sz="6000" dirty="0"/>
              <a:t>Задачи мастер-класса:</a:t>
            </a:r>
          </a:p>
        </p:txBody>
      </p:sp>
      <p:sp>
        <p:nvSpPr>
          <p:cNvPr id="3" name="Объект 2">
            <a:extLst>
              <a:ext uri="{FF2B5EF4-FFF2-40B4-BE49-F238E27FC236}">
                <a16:creationId xmlns:a16="http://schemas.microsoft.com/office/drawing/2014/main" id="{8C5584BB-8470-4188-8605-2B09F327ED8E}"/>
              </a:ext>
            </a:extLst>
          </p:cNvPr>
          <p:cNvSpPr>
            <a:spLocks noGrp="1"/>
          </p:cNvSpPr>
          <p:nvPr>
            <p:ph idx="1"/>
          </p:nvPr>
        </p:nvSpPr>
        <p:spPr>
          <a:xfrm>
            <a:off x="677334" y="1930401"/>
            <a:ext cx="8596668" cy="4655930"/>
          </a:xfrm>
        </p:spPr>
        <p:txBody>
          <a:bodyPr>
            <a:normAutofit fontScale="85000" lnSpcReduction="10000"/>
          </a:bodyPr>
          <a:lstStyle/>
          <a:p>
            <a:pPr>
              <a:buFont typeface="Wingdings" panose="05000000000000000000" pitchFamily="2" charset="2"/>
              <a:buChar char="Ø"/>
            </a:pPr>
            <a:r>
              <a:rPr lang="ru-RU" sz="4000" dirty="0"/>
              <a:t>Изучить и проанализировать теоретические аспекты данной темы</a:t>
            </a:r>
          </a:p>
          <a:p>
            <a:pPr>
              <a:buFont typeface="Wingdings" panose="05000000000000000000" pitchFamily="2" charset="2"/>
              <a:buChar char="Ø"/>
            </a:pPr>
            <a:endParaRPr lang="ru-RU" sz="4000" dirty="0"/>
          </a:p>
          <a:p>
            <a:pPr>
              <a:buFont typeface="Wingdings" panose="05000000000000000000" pitchFamily="2" charset="2"/>
              <a:buChar char="Ø"/>
            </a:pPr>
            <a:r>
              <a:rPr lang="ru-RU" sz="4000" dirty="0"/>
              <a:t>Раскрыть классификацию и особенности дидактических игр</a:t>
            </a:r>
          </a:p>
          <a:p>
            <a:pPr>
              <a:buFont typeface="Wingdings" panose="05000000000000000000" pitchFamily="2" charset="2"/>
              <a:buChar char="Ø"/>
            </a:pPr>
            <a:endParaRPr lang="ru-RU" sz="4000" dirty="0"/>
          </a:p>
          <a:p>
            <a:pPr>
              <a:buFont typeface="Wingdings" panose="05000000000000000000" pitchFamily="2" charset="2"/>
              <a:buChar char="Ø"/>
            </a:pPr>
            <a:r>
              <a:rPr lang="ru-RU" sz="4000" dirty="0"/>
              <a:t>Практически ознакомиться с методикой проведения дидактических игр по ОБЖ</a:t>
            </a:r>
          </a:p>
        </p:txBody>
      </p:sp>
    </p:spTree>
    <p:extLst>
      <p:ext uri="{BB962C8B-B14F-4D97-AF65-F5344CB8AC3E}">
        <p14:creationId xmlns:p14="http://schemas.microsoft.com/office/powerpoint/2010/main" val="3718818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8426E7F-AA28-497D-86D8-A5A25158C507}"/>
              </a:ext>
            </a:extLst>
          </p:cNvPr>
          <p:cNvSpPr>
            <a:spLocks noGrp="1"/>
          </p:cNvSpPr>
          <p:nvPr>
            <p:ph idx="1"/>
          </p:nvPr>
        </p:nvSpPr>
        <p:spPr>
          <a:xfrm>
            <a:off x="677334" y="583097"/>
            <a:ext cx="8596668" cy="5458266"/>
          </a:xfrm>
        </p:spPr>
        <p:txBody>
          <a:bodyPr>
            <a:normAutofit/>
          </a:bodyPr>
          <a:lstStyle/>
          <a:p>
            <a:pPr marL="0" indent="0">
              <a:buNone/>
            </a:pPr>
            <a:r>
              <a:rPr lang="ru-RU" sz="3600" dirty="0"/>
              <a:t>Дидактическая игра - доступный, полезный, эффектный метод воспитания и обучения самостоятельности мышления у детей дошкольного возраста. Она не требует специального материала, определенных условий, а требует лишь знания воспитателя самой игры.</a:t>
            </a:r>
          </a:p>
        </p:txBody>
      </p:sp>
    </p:spTree>
    <p:extLst>
      <p:ext uri="{BB962C8B-B14F-4D97-AF65-F5344CB8AC3E}">
        <p14:creationId xmlns:p14="http://schemas.microsoft.com/office/powerpoint/2010/main" val="530233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BC67D7-32EA-4A47-A1EA-0B365F63CBEB}"/>
              </a:ext>
            </a:extLst>
          </p:cNvPr>
          <p:cNvSpPr>
            <a:spLocks noGrp="1"/>
          </p:cNvSpPr>
          <p:nvPr>
            <p:ph type="title"/>
          </p:nvPr>
        </p:nvSpPr>
        <p:spPr/>
        <p:txBody>
          <a:bodyPr>
            <a:normAutofit/>
          </a:bodyPr>
          <a:lstStyle/>
          <a:p>
            <a:r>
              <a:rPr lang="ru-RU" sz="4800" dirty="0"/>
              <a:t>Виды дидактических игр: </a:t>
            </a:r>
          </a:p>
        </p:txBody>
      </p:sp>
      <p:sp>
        <p:nvSpPr>
          <p:cNvPr id="3" name="Объект 2">
            <a:extLst>
              <a:ext uri="{FF2B5EF4-FFF2-40B4-BE49-F238E27FC236}">
                <a16:creationId xmlns:a16="http://schemas.microsoft.com/office/drawing/2014/main" id="{11AD845C-C6C0-4F33-A6F1-B56D2A9979FB}"/>
              </a:ext>
            </a:extLst>
          </p:cNvPr>
          <p:cNvSpPr>
            <a:spLocks noGrp="1"/>
          </p:cNvSpPr>
          <p:nvPr>
            <p:ph idx="1"/>
          </p:nvPr>
        </p:nvSpPr>
        <p:spPr>
          <a:xfrm>
            <a:off x="677334" y="1828800"/>
            <a:ext cx="8596668" cy="4598503"/>
          </a:xfrm>
        </p:spPr>
        <p:txBody>
          <a:bodyPr>
            <a:normAutofit fontScale="92500" lnSpcReduction="20000"/>
          </a:bodyPr>
          <a:lstStyle/>
          <a:p>
            <a:pPr marL="0" indent="0">
              <a:buNone/>
            </a:pPr>
            <a:r>
              <a:rPr lang="ru-RU" sz="3200" dirty="0"/>
              <a:t>дидактические игры различаются по обучающему содержанию, познавательной деятельности детей, игровым действиям и правилам, организации и взаимоотношениям детей.</a:t>
            </a:r>
          </a:p>
          <a:p>
            <a:pPr marL="0" indent="0">
              <a:buNone/>
            </a:pPr>
            <a:endParaRPr lang="ru-RU" sz="3200" dirty="0"/>
          </a:p>
          <a:p>
            <a:pPr marL="0" indent="0">
              <a:buNone/>
            </a:pPr>
            <a:r>
              <a:rPr lang="ru-RU" sz="3200" dirty="0"/>
              <a:t>Сорокина А.И. выделяет следующие типы дидактических игр, сгруппированных по виду деятельности учащихся: игры-путешествия, игры-поручения, игры- предположения, игры-загадки, игры-беседы (игры-диалоги).</a:t>
            </a:r>
          </a:p>
        </p:txBody>
      </p:sp>
    </p:spTree>
    <p:extLst>
      <p:ext uri="{BB962C8B-B14F-4D97-AF65-F5344CB8AC3E}">
        <p14:creationId xmlns:p14="http://schemas.microsoft.com/office/powerpoint/2010/main" val="3457873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p:txBody>
          <a:bodyPr>
            <a:normAutofit/>
          </a:bodyPr>
          <a:lstStyle/>
          <a:p>
            <a:r>
              <a:rPr lang="ru-RU" sz="4800" dirty="0"/>
              <a:t>Игра «вызов спасателей»</a:t>
            </a:r>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1722783"/>
            <a:ext cx="8596668" cy="4638260"/>
          </a:xfrm>
        </p:spPr>
        <p:txBody>
          <a:bodyPr>
            <a:normAutofit/>
          </a:bodyPr>
          <a:lstStyle/>
          <a:p>
            <a:pPr marL="0" indent="0">
              <a:buNone/>
            </a:pPr>
            <a:r>
              <a:rPr lang="ru-RU" sz="3200" dirty="0"/>
              <a:t>Готовятся несколько картинок и алгоритм вызова спасателей. Задача каждой команды правильно вызвать, набрать нужный телефон, объяснить ситуацию, используя алгоритм. Для начала нужно разделить игроков на 2 команды.</a:t>
            </a:r>
          </a:p>
          <a:p>
            <a:pPr marL="0" indent="0">
              <a:buNone/>
            </a:pPr>
            <a:endParaRPr lang="ru-RU" sz="3200" dirty="0"/>
          </a:p>
          <a:p>
            <a:pPr marL="0" indent="0">
              <a:buNone/>
            </a:pPr>
            <a:r>
              <a:rPr lang="ru-RU" sz="3200" dirty="0"/>
              <a:t>Оборудование: слайды, макет телефона.</a:t>
            </a:r>
          </a:p>
        </p:txBody>
      </p:sp>
    </p:spTree>
    <p:extLst>
      <p:ext uri="{BB962C8B-B14F-4D97-AF65-F5344CB8AC3E}">
        <p14:creationId xmlns:p14="http://schemas.microsoft.com/office/powerpoint/2010/main" val="10415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p:txBody>
          <a:bodyPr>
            <a:normAutofit fontScale="90000"/>
          </a:bodyPr>
          <a:lstStyle/>
          <a:p>
            <a:r>
              <a:rPr lang="ru-RU" sz="4800" dirty="0"/>
              <a:t>Дидактическая игра </a:t>
            </a:r>
            <a:br>
              <a:rPr lang="ru-RU" sz="4800" dirty="0"/>
            </a:br>
            <a:r>
              <a:rPr lang="ru-RU" sz="4800" dirty="0"/>
              <a:t>"Кто больше назовёт действий"</a:t>
            </a:r>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2173356"/>
            <a:ext cx="8596668" cy="4386469"/>
          </a:xfrm>
        </p:spPr>
        <p:txBody>
          <a:bodyPr>
            <a:normAutofit fontScale="92500"/>
          </a:bodyPr>
          <a:lstStyle/>
          <a:p>
            <a:pPr marL="0" indent="0">
              <a:buNone/>
            </a:pPr>
            <a:r>
              <a:rPr lang="ru-RU" sz="2400" dirty="0"/>
              <a:t>Цель: учить детей соотносить действия с профессией людей, действующих в чрезвычайных ситуациях.</a:t>
            </a:r>
          </a:p>
          <a:p>
            <a:pPr marL="0" indent="0">
              <a:buNone/>
            </a:pPr>
            <a:r>
              <a:rPr lang="ru-RU" sz="2400" dirty="0"/>
              <a:t>Игровые правила: называть только одно действие человека данной профессии. Если человек не может вспомнить, он ударяет мячом об пол, ловит его и бросает ведущему.</a:t>
            </a:r>
          </a:p>
          <a:p>
            <a:pPr marL="0" indent="0">
              <a:buNone/>
            </a:pPr>
            <a:r>
              <a:rPr lang="ru-RU" sz="2400" dirty="0"/>
              <a:t>Игровые действия: бросание и ловля мяча.</a:t>
            </a:r>
          </a:p>
          <a:p>
            <a:pPr marL="0" indent="0">
              <a:buNone/>
            </a:pPr>
            <a:r>
              <a:rPr lang="ru-RU" sz="2400" dirty="0"/>
              <a:t>Ход игры.</a:t>
            </a:r>
          </a:p>
          <a:p>
            <a:pPr marL="0" indent="0">
              <a:buNone/>
            </a:pPr>
            <a:r>
              <a:rPr lang="ru-RU" sz="2400" dirty="0"/>
              <a:t>Ведущий предлагает назвать действие, которое выполняет человек названной профессии, но называть можно только одно действие (врач, милиционер, пожарный). Выигрывает тот, кто больше назовёт действий.</a:t>
            </a:r>
          </a:p>
        </p:txBody>
      </p:sp>
    </p:spTree>
    <p:extLst>
      <p:ext uri="{BB962C8B-B14F-4D97-AF65-F5344CB8AC3E}">
        <p14:creationId xmlns:p14="http://schemas.microsoft.com/office/powerpoint/2010/main" val="2609180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2CC0C-C4DA-4913-A42E-5F0427C161A1}"/>
              </a:ext>
            </a:extLst>
          </p:cNvPr>
          <p:cNvSpPr>
            <a:spLocks noGrp="1"/>
          </p:cNvSpPr>
          <p:nvPr>
            <p:ph type="title"/>
          </p:nvPr>
        </p:nvSpPr>
        <p:spPr/>
        <p:txBody>
          <a:bodyPr>
            <a:normAutofit fontScale="90000"/>
          </a:bodyPr>
          <a:lstStyle/>
          <a:p>
            <a:r>
              <a:rPr lang="ru-RU" sz="4800" dirty="0"/>
              <a:t>Дидактическая игра </a:t>
            </a:r>
            <a:br>
              <a:rPr lang="ru-RU" sz="4800" dirty="0"/>
            </a:br>
            <a:r>
              <a:rPr lang="ru-RU" sz="4800" dirty="0"/>
              <a:t>«Что, где, когда?"</a:t>
            </a:r>
          </a:p>
        </p:txBody>
      </p:sp>
      <p:sp>
        <p:nvSpPr>
          <p:cNvPr id="3" name="Объект 2">
            <a:extLst>
              <a:ext uri="{FF2B5EF4-FFF2-40B4-BE49-F238E27FC236}">
                <a16:creationId xmlns:a16="http://schemas.microsoft.com/office/drawing/2014/main" id="{32A469F7-ABFE-47A6-96B6-D300F13257CB}"/>
              </a:ext>
            </a:extLst>
          </p:cNvPr>
          <p:cNvSpPr>
            <a:spLocks noGrp="1"/>
          </p:cNvSpPr>
          <p:nvPr>
            <p:ph idx="1"/>
          </p:nvPr>
        </p:nvSpPr>
        <p:spPr>
          <a:xfrm>
            <a:off x="677334" y="2027582"/>
            <a:ext cx="8596668" cy="4532243"/>
          </a:xfrm>
        </p:spPr>
        <p:txBody>
          <a:bodyPr>
            <a:normAutofit fontScale="77500" lnSpcReduction="20000"/>
          </a:bodyPr>
          <a:lstStyle/>
          <a:p>
            <a:pPr marL="0" indent="0">
              <a:buNone/>
            </a:pPr>
            <a:r>
              <a:rPr lang="ru-RU" sz="3200" dirty="0"/>
              <a:t>Дидактическая задача: закрепить умение правильно вести себя в экстремальной ситуации.</a:t>
            </a:r>
          </a:p>
          <a:p>
            <a:pPr marL="0" indent="0">
              <a:buNone/>
            </a:pPr>
            <a:r>
              <a:rPr lang="ru-RU" sz="3200" dirty="0"/>
              <a:t>Игровые правила: ответить на вопрос игровых персонажей.</a:t>
            </a:r>
          </a:p>
          <a:p>
            <a:pPr marL="0" indent="0">
              <a:buNone/>
            </a:pPr>
            <a:r>
              <a:rPr lang="ru-RU" sz="3200" dirty="0"/>
              <a:t>Ход игры.</a:t>
            </a:r>
          </a:p>
          <a:p>
            <a:pPr marL="0" indent="0">
              <a:buNone/>
            </a:pPr>
            <a:r>
              <a:rPr lang="ru-RU" sz="3200" dirty="0"/>
              <a:t>Ведущий предлагает поиграть в игру. На столе лежат письма от сказочных персонажей, в центре волчок.</a:t>
            </a:r>
          </a:p>
          <a:p>
            <a:pPr marL="0" indent="0">
              <a:buNone/>
            </a:pPr>
            <a:r>
              <a:rPr lang="ru-RU" sz="3200" dirty="0"/>
              <a:t>Ведущий раскручивает волчок, берёт письмо по стрелке, зачитывает детям вопрос. Дети советуются и отвечают. За правильный ответ получают фишку.</a:t>
            </a:r>
          </a:p>
          <a:p>
            <a:pPr marL="0" indent="0">
              <a:buNone/>
            </a:pPr>
            <a:r>
              <a:rPr lang="ru-RU" sz="3200" dirty="0"/>
              <a:t>Если будет неправильный ответ, то обязательно говорится правильный.</a:t>
            </a:r>
          </a:p>
        </p:txBody>
      </p:sp>
    </p:spTree>
    <p:extLst>
      <p:ext uri="{BB962C8B-B14F-4D97-AF65-F5344CB8AC3E}">
        <p14:creationId xmlns:p14="http://schemas.microsoft.com/office/powerpoint/2010/main" val="439225603"/>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57</TotalTime>
  <Words>1215</Words>
  <Application>Microsoft Office PowerPoint</Application>
  <PresentationFormat>Широкоэкранный</PresentationFormat>
  <Paragraphs>105</Paragraphs>
  <Slides>21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21</vt:i4>
      </vt:variant>
    </vt:vector>
  </HeadingPairs>
  <TitlesOfParts>
    <vt:vector size="26" baseType="lpstr">
      <vt:lpstr>Arial</vt:lpstr>
      <vt:lpstr>Trebuchet MS</vt:lpstr>
      <vt:lpstr>Wingdings</vt:lpstr>
      <vt:lpstr>Wingdings 3</vt:lpstr>
      <vt:lpstr>Аспект</vt:lpstr>
      <vt:lpstr>Мастер-класс: «Познавательные игры по ОБЖ у дошкольников»</vt:lpstr>
      <vt:lpstr>Цель мастер-класса:</vt:lpstr>
      <vt:lpstr>Презентация PowerPoint</vt:lpstr>
      <vt:lpstr>Задачи мастер-класса:</vt:lpstr>
      <vt:lpstr>Презентация PowerPoint</vt:lpstr>
      <vt:lpstr>Виды дидактических игр: </vt:lpstr>
      <vt:lpstr>Игра «вызов спасателей»</vt:lpstr>
      <vt:lpstr>Дидактическая игра  "Кто больше назовёт действий"</vt:lpstr>
      <vt:lpstr>Дидактическая игра  «Что, где, когда?"</vt:lpstr>
      <vt:lpstr>Дидактическая игра  «Что, где, когда?"</vt:lpstr>
      <vt:lpstr>Дидактическая игра  «Что, где, когда?"</vt:lpstr>
      <vt:lpstr>Игра "Соедини по точкам"</vt:lpstr>
      <vt:lpstr>"Буриме" – литературная игра, заключающая сочинение стихов на заданные рифмы.  </vt:lpstr>
      <vt:lpstr>"Буриме" – литературная игра, заключающая сочинение стихов на заданные рифмы.  </vt:lpstr>
      <vt:lpstr>"Буриме" – литературная игра, заключающая сочинение стихов на заданные рифмы.  </vt:lpstr>
      <vt:lpstr>"Буриме" – литературная игра, заключающая сочинение стихов на заданные рифмы.  </vt:lpstr>
      <vt:lpstr>"Буриме" – литературная игра, заключающая сочинение стихов на заданные рифмы.  </vt:lpstr>
      <vt:lpstr>Игра-тренинг  </vt:lpstr>
      <vt:lpstr>Игры эстафеты  </vt:lpstr>
      <vt:lpstr>Опасные предметы в быту</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«Витамины – наши друзья»</dc:title>
  <dc:creator>Татьяна Минаева</dc:creator>
  <cp:lastModifiedBy>Татьяна Минаева</cp:lastModifiedBy>
  <cp:revision>2</cp:revision>
  <dcterms:created xsi:type="dcterms:W3CDTF">2023-05-22T08:39:36Z</dcterms:created>
  <dcterms:modified xsi:type="dcterms:W3CDTF">2023-05-22T09:59:50Z</dcterms:modified>
</cp:coreProperties>
</file>