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73" r:id="rId5"/>
    <p:sldId id="264" r:id="rId6"/>
    <p:sldId id="274" r:id="rId7"/>
    <p:sldId id="275" r:id="rId8"/>
    <p:sldId id="267" r:id="rId9"/>
    <p:sldId id="272" r:id="rId10"/>
  </p:sldIdLst>
  <p:sldSz cx="9144000" cy="6858000" type="screen4x3"/>
  <p:notesSz cx="6797675" cy="9925050"/>
  <p:embeddedFontLst>
    <p:embeddedFont>
      <p:font typeface="Cambria" panose="02040503050406030204" pitchFamily="18" charset="0"/>
      <p:regular r:id="rId12"/>
      <p:bold r:id="rId13"/>
      <p:italic r:id="rId14"/>
      <p:boldItalic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6" roundtripDataSignature="AMtx7mjhl+zf9/Eu7V9HDMzvbQ9hK7uVo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151C687-A67F-4D03-80EC-5D33B2D9664A}">
  <a:tblStyle styleId="{7151C687-A67F-4D03-80EC-5D33B2D9664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5" autoAdjust="0"/>
    <p:restoredTop sz="87251" autoAdjust="0"/>
  </p:normalViewPr>
  <p:slideViewPr>
    <p:cSldViewPr snapToGrid="0">
      <p:cViewPr varScale="1">
        <p:scale>
          <a:sx n="69" d="100"/>
          <a:sy n="69" d="100"/>
        </p:scale>
        <p:origin x="129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customschemas.google.com/relationships/presentationmetadata" Target="metadata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919162" y="744537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93" name="Google Shape;93;p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3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7719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83260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195" name="Google Shape;195;p9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01442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13" name="Google Shape;213;p12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12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4538"/>
            <a:ext cx="4959350" cy="3721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524288"/>
            <a:headEnd type="none" w="sm" len="sm"/>
            <a:tailEnd type="none" w="sm" len="sm"/>
          </a:ln>
        </p:spPr>
      </p:sp>
      <p:sp>
        <p:nvSpPr>
          <p:cNvPr id="250" name="Google Shape;250;p17:notes"/>
          <p:cNvSpPr txBox="1">
            <a:spLocks noGrp="1"/>
          </p:cNvSpPr>
          <p:nvPr>
            <p:ph type="body" idx="1"/>
          </p:nvPr>
        </p:nvSpPr>
        <p:spPr>
          <a:xfrm>
            <a:off x="679450" y="4714875"/>
            <a:ext cx="5438775" cy="4465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1" name="Google Shape;251;p17:notes"/>
          <p:cNvSpPr txBox="1"/>
          <p:nvPr/>
        </p:nvSpPr>
        <p:spPr>
          <a:xfrm>
            <a:off x="3849687" y="9426575"/>
            <a:ext cx="2946400" cy="496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1"/>
          </p:nvPr>
        </p:nvSpPr>
        <p:spPr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9"/>
          <p:cNvSpPr txBox="1"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9"/>
          <p:cNvSpPr txBox="1"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29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9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9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1"/>
          <p:cNvSpPr txBox="1"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9pPr>
          </a:lstStyle>
          <a:p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 txBox="1">
            <a:spLocks noGrp="1"/>
          </p:cNvSpPr>
          <p:nvPr>
            <p:ph type="title"/>
          </p:nvPr>
        </p:nvSpPr>
        <p:spPr>
          <a:xfrm rot="5400000">
            <a:off x="4623593" y="2280444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2"/>
          <p:cNvSpPr txBox="1">
            <a:spLocks noGrp="1"/>
          </p:cNvSpPr>
          <p:nvPr>
            <p:ph type="body" idx="1"/>
          </p:nvPr>
        </p:nvSpPr>
        <p:spPr>
          <a:xfrm rot="5400000">
            <a:off x="623094" y="365919"/>
            <a:ext cx="5811837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3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3"/>
          <p:cNvSpPr txBox="1">
            <a:spLocks noGrp="1"/>
          </p:cNvSpPr>
          <p:nvPr>
            <p:ph type="body" idx="1"/>
          </p:nvPr>
        </p:nvSpPr>
        <p:spPr>
          <a:xfrm rot="5400000">
            <a:off x="2401093" y="61118"/>
            <a:ext cx="4351337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3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4"/>
          <p:cNvSpPr txBox="1"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4"/>
          <p:cNvSpPr>
            <a:spLocks noGrp="1"/>
          </p:cNvSpPr>
          <p:nvPr>
            <p:ph type="pic" idx="2"/>
          </p:nvPr>
        </p:nvSpPr>
        <p:spPr>
          <a:xfrm>
            <a:off x="3886200" y="990600"/>
            <a:ext cx="4629150" cy="4876800"/>
          </a:xfrm>
          <a:prstGeom prst="rect">
            <a:avLst/>
          </a:prstGeom>
          <a:noFill/>
          <a:ln>
            <a:noFill/>
          </a:ln>
        </p:spPr>
      </p:sp>
      <p:sp>
        <p:nvSpPr>
          <p:cNvPr id="46" name="Google Shape;46;p24"/>
          <p:cNvSpPr txBox="1">
            <a:spLocks noGrp="1"/>
          </p:cNvSpPr>
          <p:nvPr>
            <p:ph type="body" idx="1"/>
          </p:nvPr>
        </p:nvSpPr>
        <p:spPr>
          <a:xfrm>
            <a:off x="630936" y="2057400"/>
            <a:ext cx="294894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4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4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5"/>
          <p:cNvSpPr txBox="1"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body" idx="1"/>
          </p:nvPr>
        </p:nvSpPr>
        <p:spPr>
          <a:xfrm>
            <a:off x="3886200" y="990600"/>
            <a:ext cx="462915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5pPr>
            <a:lvl6pPr marL="2743200" lvl="5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6pPr>
            <a:lvl7pPr marL="3200400" lvl="6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7pPr>
            <a:lvl8pPr marL="3657600" lvl="7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8pPr>
            <a:lvl9pPr marL="4114800" lvl="8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9pPr>
          </a:lstStyle>
          <a:p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body" idx="2"/>
          </p:nvPr>
        </p:nvSpPr>
        <p:spPr>
          <a:xfrm>
            <a:off x="630936" y="2057399"/>
            <a:ext cx="2948940" cy="381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>
            <a:endParaRPr/>
          </a:p>
        </p:txBody>
      </p:sp>
      <p:sp>
        <p:nvSpPr>
          <p:cNvPr id="54" name="Google Shape;54;p25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5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>
  <p:cSld name="Только заголовок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6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6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6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>
  <p:cSld name="Сравнение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7"/>
          <p:cNvSpPr txBox="1"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4" name="Google Shape;64;p27"/>
          <p:cNvSpPr txBox="1">
            <a:spLocks noGrp="1"/>
          </p:cNvSpPr>
          <p:nvPr>
            <p:ph type="body" idx="2"/>
          </p:nvPr>
        </p:nvSpPr>
        <p:spPr>
          <a:xfrm>
            <a:off x="633845" y="2507551"/>
            <a:ext cx="3867150" cy="368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5" name="Google Shape;65;p27"/>
          <p:cNvSpPr txBox="1">
            <a:spLocks noGrp="1"/>
          </p:cNvSpPr>
          <p:nvPr>
            <p:ph type="body" idx="3"/>
          </p:nvPr>
        </p:nvSpPr>
        <p:spPr>
          <a:xfrm>
            <a:off x="4629150" y="1681851"/>
            <a:ext cx="3886201" cy="825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66" name="Google Shape;66;p27"/>
          <p:cNvSpPr txBox="1">
            <a:spLocks noGrp="1"/>
          </p:cNvSpPr>
          <p:nvPr>
            <p:ph type="body" idx="4"/>
          </p:nvPr>
        </p:nvSpPr>
        <p:spPr>
          <a:xfrm>
            <a:off x="4629150" y="2507551"/>
            <a:ext cx="3886201" cy="3680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7" name="Google Shape;67;p27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7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7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8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8"/>
          <p:cNvSpPr txBox="1">
            <a:spLocks noGrp="1"/>
          </p:cNvSpPr>
          <p:nvPr>
            <p:ph type="body" idx="1"/>
          </p:nvPr>
        </p:nvSpPr>
        <p:spPr>
          <a:xfrm>
            <a:off x="633845" y="1828801"/>
            <a:ext cx="3886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4" name="Google Shape;74;p28"/>
          <p:cNvSpPr txBox="1">
            <a:spLocks noGrp="1"/>
          </p:cNvSpPr>
          <p:nvPr>
            <p:ph type="body" idx="2"/>
          </p:nvPr>
        </p:nvSpPr>
        <p:spPr>
          <a:xfrm>
            <a:off x="4629150" y="1828801"/>
            <a:ext cx="3886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75" name="Google Shape;75;p2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body" idx="1"/>
          </p:nvPr>
        </p:nvSpPr>
        <p:spPr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Noto Sans Symbols"/>
              <a:buChar char="●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11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Noto Sans Symbols"/>
              <a:buChar char="●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/>
                <a:sym typeface="Times New Roman"/>
              </a:rPr>
              <a:t>1</a:t>
            </a:fld>
            <a:endParaRPr dirty="0"/>
          </a:p>
        </p:txBody>
      </p:sp>
      <p:graphicFrame>
        <p:nvGraphicFramePr>
          <p:cNvPr id="97" name="Google Shape;97;p2"/>
          <p:cNvGraphicFramePr/>
          <p:nvPr>
            <p:extLst>
              <p:ext uri="{D42A27DB-BD31-4B8C-83A1-F6EECF244321}">
                <p14:modId xmlns:p14="http://schemas.microsoft.com/office/powerpoint/2010/main" val="1542829143"/>
              </p:ext>
            </p:extLst>
          </p:nvPr>
        </p:nvGraphicFramePr>
        <p:xfrm>
          <a:off x="0" y="0"/>
          <a:ext cx="9143975" cy="6857975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9026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2412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117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Наименование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роекта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/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полное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/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(вид, тема)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: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r>
                        <a:rPr lang="ru-RU" sz="2800" b="1" i="0" u="sng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Исследовательский </a:t>
                      </a:r>
                      <a:r>
                        <a:rPr lang="ru-RU" sz="2800" b="1" i="0" u="sng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проект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</a:pPr>
                      <a:endParaRPr lang="ru-RU" sz="2400" b="1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Влияние  мелкой моторики на развитие устной</a:t>
                      </a: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и письменной речи</a:t>
                      </a:r>
                      <a:endParaRPr sz="2400" b="1" i="0" u="none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62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Наименование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роекта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(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сокращенное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при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наличии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):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8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Ум ребенка находится </a:t>
                      </a: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8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на кончиках</a:t>
                      </a:r>
                      <a:r>
                        <a:rPr lang="ru-RU" sz="2800" b="1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ru-RU" sz="28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пальцев</a:t>
                      </a:r>
                      <a:endParaRPr sz="2800" b="1" i="0" u="none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45700" marB="45700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47747A-9844-4AFC-955E-7E6CFF132F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140" y="-66675"/>
            <a:ext cx="1905000" cy="166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/>
          </a:p>
        </p:txBody>
      </p:sp>
      <p:graphicFrame>
        <p:nvGraphicFramePr>
          <p:cNvPr id="104" name="Google Shape;104;p3"/>
          <p:cNvGraphicFramePr/>
          <p:nvPr>
            <p:extLst>
              <p:ext uri="{D42A27DB-BD31-4B8C-83A1-F6EECF244321}">
                <p14:modId xmlns:p14="http://schemas.microsoft.com/office/powerpoint/2010/main" val="2558989722"/>
              </p:ext>
            </p:extLst>
          </p:nvPr>
        </p:nvGraphicFramePr>
        <p:xfrm>
          <a:off x="0" y="0"/>
          <a:ext cx="9144000" cy="2079331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65150"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Срок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начала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и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окончания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роекта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2800" b="1" i="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ru-RU" sz="2800" b="1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Месяц</a:t>
                      </a:r>
                      <a:r>
                        <a:rPr lang="en-US" sz="2800" b="1" i="0" u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lang="ru-RU" sz="2800" b="0" i="0" u="none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сентябрь 2022</a:t>
                      </a:r>
                      <a:r>
                        <a:rPr lang="ru-RU" sz="2800" b="0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</a:t>
                      </a:r>
                      <a:r>
                        <a:rPr lang="ru-RU" sz="28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.</a:t>
                      </a:r>
                      <a:r>
                        <a:rPr lang="en-US" sz="28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 – </a:t>
                      </a:r>
                      <a:r>
                        <a:rPr lang="ru-RU" sz="2800" b="1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Месяц</a:t>
                      </a:r>
                      <a:r>
                        <a:rPr lang="en-US" sz="28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lang="ru-RU" sz="2800" b="0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май</a:t>
                      </a:r>
                      <a:r>
                        <a:rPr lang="ru-RU" sz="2800" b="0" i="0" u="none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2023</a:t>
                      </a:r>
                      <a:r>
                        <a:rPr lang="en-US" sz="2800" b="0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г</a:t>
                      </a:r>
                      <a:r>
                        <a:rPr lang="en-US" sz="2800" b="0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. </a:t>
                      </a:r>
                      <a:endParaRPr sz="2800" b="0" i="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5400" marR="25400" marT="0" marB="0" anchor="b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96998">
                <a:tc>
                  <a:txBody>
                    <a:bodyPr/>
                    <a:lstStyle/>
                    <a:p>
                      <a:pPr marL="88900" marR="0" lvl="0" indent="31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Руководитель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роекта</a:t>
                      </a:r>
                      <a:endParaRPr sz="1800" b="0" i="0" u="none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25400" marR="25400" marT="0" marB="0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28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  </a:t>
                      </a:r>
                      <a:r>
                        <a:rPr lang="en-US" sz="2800" b="0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lang="ru-RU" sz="2800" b="0" i="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ru-RU" sz="2800" b="0" i="0" u="sng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Полищук</a:t>
                      </a:r>
                      <a:r>
                        <a:rPr lang="ru-RU" sz="2800" b="0" i="0" u="sng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О.А.</a:t>
                      </a:r>
                      <a:r>
                        <a:rPr lang="ru-RU" sz="2800" b="0" i="0" u="sng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, </a:t>
                      </a:r>
                      <a:r>
                        <a:rPr lang="ru-RU" sz="2800" b="0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методист</a:t>
                      </a:r>
                      <a:r>
                        <a:rPr lang="en-US" sz="2800" b="0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2800" dirty="0">
                        <a:solidFill>
                          <a:schemeClr val="tx1"/>
                        </a:solidFill>
                      </a:endParaRPr>
                    </a:p>
                  </a:txBody>
                  <a:tcPr marL="25400" marR="25400" marT="0" marB="0">
                    <a:lnL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D8DCE5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05" name="Google Shape;105;p3"/>
          <p:cNvGraphicFramePr/>
          <p:nvPr>
            <p:extLst>
              <p:ext uri="{D42A27DB-BD31-4B8C-83A1-F6EECF244321}">
                <p14:modId xmlns:p14="http://schemas.microsoft.com/office/powerpoint/2010/main" val="1883625013"/>
              </p:ext>
            </p:extLst>
          </p:nvPr>
        </p:nvGraphicFramePr>
        <p:xfrm>
          <a:off x="12700" y="2152073"/>
          <a:ext cx="9144000" cy="4705914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33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106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05914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Участники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роекта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 anchor="ctr">
                    <a:lnL w="1905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FFFFFF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endParaRPr lang="ru-RU" sz="1800" b="0" i="0" u="none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endParaRPr lang="ru-RU" sz="1800" b="0" i="0" u="none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endParaRPr lang="ru-RU" sz="1800" b="0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2800" b="0" i="0" u="sng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Пелихова</a:t>
                      </a:r>
                      <a:r>
                        <a:rPr lang="ru-RU" sz="2800" b="0" i="0" u="sng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А.Н.</a:t>
                      </a:r>
                      <a:r>
                        <a:rPr lang="ru-RU" sz="2800" b="0" i="0" u="sng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, </a:t>
                      </a:r>
                      <a:r>
                        <a:rPr lang="ru-RU" sz="2800" b="0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учитель-логопед</a:t>
                      </a: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2800" b="0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Воспитанники группы</a:t>
                      </a:r>
                      <a:r>
                        <a:rPr lang="ru-RU" sz="2800" b="0" i="0" u="none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lang="ru-RU" sz="2800" b="0" i="0" u="sng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1634</a:t>
                      </a:r>
                      <a:r>
                        <a:rPr lang="en-US" sz="2800" b="0" i="0" u="sng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/>
                          <a:sym typeface="Times New Roman"/>
                        </a:rPr>
                        <a:t>/</a:t>
                      </a:r>
                      <a:r>
                        <a:rPr lang="ru-RU" sz="2800" b="0" i="0" u="sng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 (ТНР)</a:t>
                      </a:r>
                    </a:p>
                    <a:p>
                      <a:pPr marL="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r>
                        <a:rPr lang="ru-RU" sz="2800" b="0" i="0" u="none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Родители </a:t>
                      </a:r>
                      <a:r>
                        <a:rPr lang="ru-RU" sz="2800" b="0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(законные представители) </a:t>
                      </a:r>
                    </a:p>
                  </a:txBody>
                  <a:tcPr marL="91450" marR="91450" marT="45725" marB="45725">
                    <a:lnL w="12700" cap="flat" cmpd="sng">
                      <a:solidFill>
                        <a:srgbClr val="0062A7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B0B9CB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/>
                <a:sym typeface="Times New Roman"/>
              </a:rPr>
              <a:t>3</a:t>
            </a:fld>
            <a:endParaRPr dirty="0"/>
          </a:p>
        </p:txBody>
      </p:sp>
      <p:graphicFrame>
        <p:nvGraphicFramePr>
          <p:cNvPr id="112" name="Google Shape;112;p4"/>
          <p:cNvGraphicFramePr/>
          <p:nvPr>
            <p:extLst>
              <p:ext uri="{D42A27DB-BD31-4B8C-83A1-F6EECF244321}">
                <p14:modId xmlns:p14="http://schemas.microsoft.com/office/powerpoint/2010/main" val="3656513376"/>
              </p:ext>
            </p:extLst>
          </p:nvPr>
        </p:nvGraphicFramePr>
        <p:xfrm>
          <a:off x="0" y="0"/>
          <a:ext cx="9144000" cy="7312602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4712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Основания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для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разработки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роекта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(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проблемы, причины, анализ 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в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графиках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,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схемах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,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таблицах</a:t>
                      </a: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и т.п.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) 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algn="r"/>
                      <a:endParaRPr lang="ru-RU" sz="14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14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Наблюдая за детьми, мной было замечено что, у многих детей недостаточно развита мелкая моторика рук : одни не могли правильно держать ложку и ручку, другие - собрать конструктор и другие мелкие игрушки в контейнер, играть с мячом, третье - застегивать - расстегивать застежки – молнии и липучки на одежде, не говоря о пуговицах и шнурках. Тогда мной была начата работа по развитию мелкой моторики рук.</a:t>
                      </a:r>
                      <a:endParaRPr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54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Новизна проекта</a:t>
                      </a:r>
                      <a:endParaRPr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0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Развитие мелкой моторики у детей</a:t>
                      </a: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 дошкольного возраста позволяет сформировать координацию пальцев рук, развить речевую деятельность и письменную речь, что волнует детей, воспитателей</a:t>
                      </a:r>
                      <a:r>
                        <a:rPr lang="ru-RU" sz="2000" b="0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и родителей, поэтому эта тема особенно </a:t>
                      </a:r>
                      <a:r>
                        <a:rPr lang="ru-RU" sz="2000" b="1" i="1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актуальна</a:t>
                      </a: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.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/>
                <a:sym typeface="Times New Roman"/>
              </a:rPr>
              <a:t>4</a:t>
            </a:fld>
            <a:endParaRPr dirty="0"/>
          </a:p>
        </p:txBody>
      </p:sp>
      <p:graphicFrame>
        <p:nvGraphicFramePr>
          <p:cNvPr id="112" name="Google Shape;112;p4"/>
          <p:cNvGraphicFramePr/>
          <p:nvPr>
            <p:extLst>
              <p:ext uri="{D42A27DB-BD31-4B8C-83A1-F6EECF244321}">
                <p14:modId xmlns:p14="http://schemas.microsoft.com/office/powerpoint/2010/main" val="351288432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339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04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353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Цель Проекта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  <a:tabLst/>
                        <a:defRPr/>
                      </a:pPr>
                      <a:endParaRPr lang="ru-RU" sz="1400" b="1" i="1" u="none" strike="noStrike" cap="none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  <a:tabLst/>
                        <a:defRPr/>
                      </a:pPr>
                      <a:endParaRPr lang="ru-RU" sz="1400" b="1" i="1" u="none" strike="noStrike" cap="none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  <a:tabLst/>
                        <a:defRPr/>
                      </a:pPr>
                      <a:endParaRPr lang="ru-RU" sz="1400" b="1" i="1" u="none" strike="noStrike" cap="none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  <a:tabLst/>
                        <a:defRPr/>
                      </a:pPr>
                      <a:endParaRPr lang="ru-RU" sz="1800" b="1" i="1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  <a:tabLst/>
                        <a:defRPr/>
                      </a:pPr>
                      <a:r>
                        <a:rPr lang="ru-RU" sz="2000" b="1" i="1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Цель работы</a:t>
                      </a:r>
                      <a:r>
                        <a:rPr lang="ru-RU" sz="20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:</a:t>
                      </a: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 профилактика речевых нарушений и письменной речи</a:t>
                      </a:r>
                      <a:r>
                        <a:rPr lang="ru-RU" sz="2000" b="0" i="0" u="none" strike="noStrike" cap="none" dirty="0" smtClean="0">
                          <a:solidFill>
                            <a:schemeClr val="accent2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ru-RU" sz="20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дошкольников</a:t>
                      </a:r>
                      <a:r>
                        <a:rPr lang="ru-RU" sz="2000" b="0" i="0" u="none" strike="noStrike" cap="none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</a:t>
                      </a:r>
                      <a:r>
                        <a:rPr lang="ru-RU" sz="2000" b="0" i="0" u="none" strike="noStrike" cap="non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через </a:t>
                      </a: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развитие мелкой моторики.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300"/>
                        <a:buFont typeface="Calibri"/>
                        <a:buNone/>
                      </a:pPr>
                      <a:endParaRPr dirty="0"/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22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endParaRPr lang="ru-RU" sz="1800" b="0" i="0" u="none" dirty="0" smtClean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1800" b="0" i="0" u="none" dirty="0" smtClean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Задачи </a:t>
                      </a: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Проекта</a:t>
                      </a:r>
                      <a:endParaRPr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 b="1" i="1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r>
                        <a:rPr lang="ru-RU" sz="2000" b="1" i="1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Задачи исследования:</a:t>
                      </a:r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Изучить литературу и Интернет- ресурсы по данной теме и проанализировать их.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Выявить роль мелкой моторики в развитии детей дошкольного возраста.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Провести наблюдения и исследования по данной теме.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Изучить методику развития мелкой моторики у детей младшего школьного возраста в процессе организации нетрадиционных методов.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Составить рекомендации и советы родителям для развития мелкой моторики.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18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2944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/>
                <a:sym typeface="Times New Roman"/>
              </a:rPr>
              <a:t>5</a:t>
            </a:fld>
            <a:endParaRPr dirty="0"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:p14="http://schemas.microsoft.com/office/powerpoint/2010/main" val="2698282018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2400" b="1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  <a:sym typeface="Calibri"/>
                        </a:rPr>
                        <a:t>Задача</a:t>
                      </a:r>
                      <a:r>
                        <a:rPr lang="en-US" sz="2400" b="1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  <a:sym typeface="Calibri"/>
                        </a:rPr>
                        <a:t> 1</a:t>
                      </a:r>
                      <a:endParaRPr sz="2400" dirty="0"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1" i="1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  <a:sym typeface="Arial"/>
                        </a:rPr>
                        <a:t>Методы исследования</a:t>
                      </a:r>
                      <a:endParaRPr sz="2000" b="1" i="0" u="non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800" b="0" i="0" u="sng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Методы и приемы работы</a:t>
                      </a: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: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• массаж кистей рук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• пальчиковая гимнастика, физкультминутки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• пальчиковые игры со стихами, со скороговорками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• пальчиковый театр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• рисование по трафаретам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• штриховка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• дорисовка </a:t>
                      </a:r>
                      <a:r>
                        <a:rPr lang="ru-RU" sz="1800" b="0" i="1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(по принципу симметрии)</a:t>
                      </a:r>
                      <a:endParaRPr lang="ru-RU" sz="18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• лабиринты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• дидактические игры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• шнуровка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• игры с мелкими предметами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• паззлы, мозаика.</a:t>
                      </a:r>
                    </a:p>
                    <a:p>
                      <a:pPr marL="101600" marR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1800" b="0" i="1" u="non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/>
                <a:sym typeface="Times New Roman"/>
              </a:rPr>
              <a:t>6</a:t>
            </a:fld>
            <a:endParaRPr dirty="0"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:p14="http://schemas.microsoft.com/office/powerpoint/2010/main" val="1797870929"/>
              </p:ext>
            </p:extLst>
          </p:nvPr>
        </p:nvGraphicFramePr>
        <p:xfrm>
          <a:off x="0" y="0"/>
          <a:ext cx="8922327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01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09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2400" b="1" i="0" u="none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  <a:sym typeface="Calibri"/>
                        </a:rPr>
                        <a:t>Задача</a:t>
                      </a:r>
                      <a:r>
                        <a:rPr lang="en-US" sz="2400" b="1" i="0" u="none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  <a:sym typeface="Calibri"/>
                        </a:rPr>
                        <a:t> </a:t>
                      </a:r>
                      <a:r>
                        <a:rPr lang="ru-RU" sz="2400" b="1" i="0" u="none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  <a:sym typeface="Calibri"/>
                        </a:rPr>
                        <a:t>2</a:t>
                      </a:r>
                      <a:endParaRPr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ru-RU" sz="2400" b="0" i="1" u="sng" strike="noStrike" cap="non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  <a:sym typeface="Arial"/>
                        </a:rPr>
                        <a:t>Основные принципы</a:t>
                      </a:r>
                      <a:r>
                        <a:rPr lang="ru-RU" sz="2400" b="0" i="0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  <a:sym typeface="Arial"/>
                        </a:rPr>
                        <a:t>: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b="1" i="0" u="non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i="0" u="sng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Основные принципы</a:t>
                      </a: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:</a:t>
                      </a:r>
                    </a:p>
                    <a:p>
                      <a:pPr algn="just"/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• </a:t>
                      </a:r>
                      <a:r>
                        <a:rPr lang="ru-RU" sz="18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Систематичность</a:t>
                      </a: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проведения игр и упражнений. Не следует ожидать немедленных результатов, так как автоматизация навыка развивается многократным его повторением. В связи с этим отработка одного навыка проходит по нескольким разделам;</a:t>
                      </a:r>
                    </a:p>
                    <a:p>
                      <a:pPr algn="just"/>
                      <a:endParaRPr lang="ru-RU" sz="18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algn="just"/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• </a:t>
                      </a:r>
                      <a:r>
                        <a:rPr lang="ru-RU" sz="18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Последовательность</a:t>
                      </a: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– от простого к сложному, сначала на правой руке, затем на левой;</a:t>
                      </a:r>
                      <a:r>
                        <a:rPr lang="ru-RU" sz="1800" b="0" i="0" u="none" strike="noStrike" cap="non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п</a:t>
                      </a: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ри успешном выполнении – на правой и левой руке одновременно. </a:t>
                      </a:r>
                    </a:p>
                    <a:p>
                      <a:pPr algn="just"/>
                      <a:endParaRPr lang="ru-RU" sz="18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algn="just"/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• </a:t>
                      </a:r>
                      <a:r>
                        <a:rPr lang="ru-RU" sz="1800" b="1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Индивидуальный и дифференцируемый подход</a:t>
                      </a:r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. </a:t>
                      </a:r>
                    </a:p>
                    <a:p>
                      <a:pPr algn="just"/>
                      <a:r>
                        <a:rPr lang="ru-RU" sz="18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Подборка игр и упражнений, их интенсивность, количественный и качественный состав варьируются в зависимости от индивидуальных и возрастных особенностей детей. Если ребенок постоянно требует продолжения игры, необходимо постараться переключить его внимание на выполнение другого задания. Во всем должна быть мера. Недопустимо переутомление ребенка в игре, которое также может привести к негативизму.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1800" b="0" i="1" u="none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235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/>
                <a:sym typeface="Times New Roman"/>
              </a:rPr>
              <a:t>7</a:t>
            </a:fld>
            <a:endParaRPr dirty="0"/>
          </a:p>
        </p:txBody>
      </p:sp>
      <p:graphicFrame>
        <p:nvGraphicFramePr>
          <p:cNvPr id="198" name="Google Shape;198;p9"/>
          <p:cNvGraphicFramePr/>
          <p:nvPr>
            <p:extLst>
              <p:ext uri="{D42A27DB-BD31-4B8C-83A1-F6EECF244321}">
                <p14:modId xmlns:p14="http://schemas.microsoft.com/office/powerpoint/2010/main" val="1309088706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0510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92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</a:pPr>
                      <a:r>
                        <a:rPr lang="ru-RU" sz="2400" b="1" i="0" u="none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  <a:sym typeface="Calibri"/>
                        </a:rPr>
                        <a:t>Задача</a:t>
                      </a:r>
                      <a:r>
                        <a:rPr lang="en-US" sz="2400" b="1" i="0" u="none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  <a:sym typeface="Calibri"/>
                        </a:rPr>
                        <a:t> </a:t>
                      </a:r>
                      <a:r>
                        <a:rPr lang="ru-RU" sz="2400" b="1" i="0" u="none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  <a:sym typeface="Calibri"/>
                        </a:rPr>
                        <a:t>3</a:t>
                      </a:r>
                      <a:endParaRPr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400" b="0" i="1" u="none" strike="noStrike" cap="none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mbria" panose="02040503050406030204" pitchFamily="18" charset="0"/>
                          <a:cs typeface="Times New Roman" panose="02020603050405020304" pitchFamily="18" charset="0"/>
                          <a:sym typeface="Arial"/>
                        </a:rPr>
                        <a:t>рекомендации и советы родителям</a:t>
                      </a:r>
                      <a:endParaRPr sz="2400" b="1" i="1" u="none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Cambria" panose="02040503050406030204" pitchFamily="18" charset="0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Во время занятий по развитию моторики следует помнить</a:t>
                      </a:r>
                    </a:p>
                    <a:p>
                      <a:pPr algn="ctr" rtl="0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 и соблюдать следующие общие правила:</a:t>
                      </a:r>
                    </a:p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любые упражнения будут эффективны только при регулярных занятиях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.</a:t>
                      </a:r>
                    </a:p>
                    <a:p>
                      <a:pPr marL="0" indent="0" rtl="0">
                        <a:buFont typeface="Arial" panose="020B0604020202020204" pitchFamily="34" charset="0"/>
                        <a:buNone/>
                      </a:pP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сначала все упражнения выполняются медленно. Следите, чтобы ребенок правильно воспроизводил и удерживал положение кисти или пальцев и правильно переключался с одного движения на другое. При необходимости оказывается помощь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.</a:t>
                      </a:r>
                    </a:p>
                    <a:p>
                      <a:pPr marL="0" indent="0" rtl="0">
                        <a:buFont typeface="Arial" panose="020B0604020202020204" pitchFamily="34" charset="0"/>
                        <a:buNone/>
                      </a:pP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число повторений нового действия определяется возможностями занимающегося улучшать движение при каждой новой попытке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;</a:t>
                      </a:r>
                    </a:p>
                    <a:p>
                      <a:pPr marL="0" indent="0" rtl="0">
                        <a:buFont typeface="Arial" panose="020B0604020202020204" pitchFamily="34" charset="0"/>
                        <a:buNone/>
                      </a:pP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повторное выполнение с одними и теми же ошибками является сигналом к перерыву для отдыха и обдумыванию своих действий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;</a:t>
                      </a:r>
                    </a:p>
                    <a:p>
                      <a:pPr marL="0" indent="0" rtl="0">
                        <a:buFont typeface="Arial" panose="020B0604020202020204" pitchFamily="34" charset="0"/>
                        <a:buNone/>
                      </a:pP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продолжать освоение движений при сильном утомлении нецелесообразно и даже вредно</a:t>
                      </a: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;</a:t>
                      </a:r>
                    </a:p>
                    <a:p>
                      <a:pPr marL="0" indent="0" rtl="0">
                        <a:buFont typeface="Arial" panose="020B0604020202020204" pitchFamily="34" charset="0"/>
                        <a:buNone/>
                      </a:pP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285750" indent="-285750" rtl="0">
                        <a:buFont typeface="Arial" panose="020B0604020202020204" pitchFamily="34" charset="0"/>
                        <a:buChar char="•"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Arial"/>
                        </a:rPr>
                        <a:t>перерывы между занятиями должны быть как можно короче, чтобы не потерять уже приобретенные умения и навыки.</a:t>
                      </a:r>
                    </a:p>
                    <a:p>
                      <a:pPr marL="10160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  <a:sym typeface="Times New Roman"/>
                      </a:endParaRPr>
                    </a:p>
                  </a:txBody>
                  <a:tcPr marL="2857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878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/>
                <a:sym typeface="Times New Roman"/>
              </a:rPr>
              <a:t>8</a:t>
            </a:fld>
            <a:endParaRPr dirty="0"/>
          </a:p>
        </p:txBody>
      </p:sp>
      <p:graphicFrame>
        <p:nvGraphicFramePr>
          <p:cNvPr id="217" name="Google Shape;217;p12"/>
          <p:cNvGraphicFramePr/>
          <p:nvPr>
            <p:extLst>
              <p:ext uri="{D42A27DB-BD31-4B8C-83A1-F6EECF244321}">
                <p14:modId xmlns:p14="http://schemas.microsoft.com/office/powerpoint/2010/main" val="371277376"/>
              </p:ext>
            </p:extLst>
          </p:nvPr>
        </p:nvGraphicFramePr>
        <p:xfrm>
          <a:off x="0" y="0"/>
          <a:ext cx="8853055" cy="748665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21256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274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866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</a:pPr>
                      <a:r>
                        <a:rPr lang="en-US" sz="2000" b="1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Результаты</a:t>
                      </a:r>
                      <a:r>
                        <a:rPr lang="en-US" sz="2000" b="1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 П</a:t>
                      </a:r>
                      <a:r>
                        <a:rPr lang="ru-RU" sz="2000" b="1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  <a:sym typeface="Calibri"/>
                        </a:rPr>
                        <a:t>роекта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2400" b="1" i="0" u="none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lang="ru-RU" sz="2400" b="1" i="0" u="none" dirty="0" smtClean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</a:pPr>
                      <a:endParaRPr sz="2400" b="1" i="0" u="none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marL="10160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  <a:tabLst/>
                        <a:defRPr/>
                      </a:pP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В результате своего исследования мы подтвердили гипотезу о том, что между мелкой моторикой и развитием устной и письменной речи существует прямая связь: хорошо сформированная мелкая моторика – залог красивой речи, грамотного письма. </a:t>
                      </a:r>
                    </a:p>
                    <a:p>
                      <a:pPr marL="10160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  <a:tabLst/>
                        <a:defRPr/>
                      </a:pPr>
                      <a:endParaRPr lang="ru-RU" sz="24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</a:pPr>
                      <a:endParaRPr sz="2400" b="1" i="0" u="none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285750" marR="91450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3" name="Google Shape;253;p17"/>
          <p:cNvGraphicFramePr/>
          <p:nvPr>
            <p:extLst>
              <p:ext uri="{D42A27DB-BD31-4B8C-83A1-F6EECF244321}">
                <p14:modId xmlns:p14="http://schemas.microsoft.com/office/powerpoint/2010/main" val="1362557704"/>
              </p:ext>
            </p:extLst>
          </p:nvPr>
        </p:nvGraphicFramePr>
        <p:xfrm>
          <a:off x="-107950" y="0"/>
          <a:ext cx="9251950" cy="6858000"/>
        </p:xfrm>
        <a:graphic>
          <a:graphicData uri="http://schemas.openxmlformats.org/drawingml/2006/table">
            <a:tbl>
              <a:tblPr>
                <a:noFill/>
                <a:tableStyleId>{7151C687-A67F-4D03-80EC-5D33B2D9664A}</a:tableStyleId>
              </a:tblPr>
              <a:tblGrid>
                <a:gridCol w="1619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</a:pP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. </a:t>
                      </a:r>
                      <a:endParaRPr dirty="0"/>
                    </a:p>
                  </a:txBody>
                  <a:tcPr marL="91425" marR="91425" marT="45725" marB="45725" anchor="ctr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endParaRPr sz="2000" b="0" i="0" u="none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«</a:t>
                      </a:r>
                      <a:r>
                        <a:rPr lang="ru-RU" sz="2000" b="0" i="1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Истоки способностей и дарований детей – на кончиках их пальцев. От пальцев, образно говоря, идут тончайшие нити – ручейки, которые питают ум ребенка. Другими словами, чем больше мастерства в детской руке, тем умнее ребенок</a:t>
                      </a: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». </a:t>
                      </a:r>
                    </a:p>
                    <a:p>
                      <a:pPr marL="0" marR="0" lvl="0" indent="0" algn="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2000" b="0" i="0" u="none" strike="noStrike" cap="non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В. А. Сухомлинский</a:t>
                      </a: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ru-RU" sz="2000" b="0" i="0" u="none" strike="noStrike" cap="non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Arial"/>
                      </a:endParaRPr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b="0" i="0" u="none" dirty="0">
                        <a:solidFill>
                          <a:schemeClr val="accent2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  <a:sym typeface="Calibri"/>
                      </a:endParaRPr>
                    </a:p>
                  </a:txBody>
                  <a:tcPr marL="91425" marR="91425" marT="45725" marB="45725">
                    <a:lnL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rgbClr val="921A1D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4" name="Google Shape;254;p17"/>
          <p:cNvSpPr txBox="1">
            <a:spLocks noGrp="1"/>
          </p:cNvSpPr>
          <p:nvPr>
            <p:ph type="ctrTitle"/>
          </p:nvPr>
        </p:nvSpPr>
        <p:spPr>
          <a:xfrm>
            <a:off x="1692275" y="2781300"/>
            <a:ext cx="7199312" cy="9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4E79"/>
              </a:buClr>
              <a:buSzPts val="4000"/>
              <a:buFont typeface="Times New Roman"/>
              <a:buNone/>
            </a:pPr>
            <a:r>
              <a:rPr lang="en-US" sz="4000" b="1" i="0" u="none" dirty="0" err="1">
                <a:solidFill>
                  <a:srgbClr val="1F4E79"/>
                </a:solidFill>
                <a:latin typeface="Times New Roman" panose="02020603050405020304" pitchFamily="18" charset="0"/>
                <a:ea typeface="Times New Roman"/>
                <a:cs typeface="Times New Roman"/>
                <a:sym typeface="Times New Roman"/>
              </a:rPr>
              <a:t>Спасибо</a:t>
            </a:r>
            <a:r>
              <a:rPr lang="en-US" sz="4000" b="1" i="0" u="none" dirty="0">
                <a:solidFill>
                  <a:srgbClr val="1F4E79"/>
                </a:solidFill>
                <a:latin typeface="Times New Roman" panose="02020603050405020304" pitchFamily="18" charset="0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00" b="1" i="0" u="none" dirty="0" err="1">
                <a:solidFill>
                  <a:srgbClr val="1F4E79"/>
                </a:solidFill>
                <a:latin typeface="Times New Roman" panose="02020603050405020304" pitchFamily="18" charset="0"/>
                <a:ea typeface="Times New Roman"/>
                <a:cs typeface="Times New Roman"/>
                <a:sym typeface="Times New Roman"/>
              </a:rPr>
              <a:t>за</a:t>
            </a:r>
            <a:r>
              <a:rPr lang="en-US" sz="4000" b="1" i="0" u="none" dirty="0">
                <a:solidFill>
                  <a:srgbClr val="1F4E79"/>
                </a:solidFill>
                <a:latin typeface="Times New Roman" panose="02020603050405020304" pitchFamily="18" charset="0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4000" b="1" i="0" u="none" dirty="0" err="1">
                <a:solidFill>
                  <a:srgbClr val="1F4E79"/>
                </a:solidFill>
                <a:latin typeface="Times New Roman" panose="02020603050405020304" pitchFamily="18" charset="0"/>
                <a:ea typeface="Times New Roman"/>
                <a:cs typeface="Times New Roman"/>
                <a:sym typeface="Times New Roman"/>
              </a:rPr>
              <a:t>внимание</a:t>
            </a:r>
            <a:r>
              <a:rPr lang="en-US" sz="4000" b="1" i="0" u="none" dirty="0">
                <a:solidFill>
                  <a:srgbClr val="1F4E79"/>
                </a:solidFill>
                <a:latin typeface="Times New Roman" panose="02020603050405020304" pitchFamily="18" charset="0"/>
                <a:ea typeface="Times New Roman"/>
                <a:cs typeface="Times New Roman"/>
                <a:sym typeface="Times New Roman"/>
              </a:rPr>
              <a:t>!</a:t>
            </a:r>
            <a:endParaRPr dirty="0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604</TotalTime>
  <Words>367</Words>
  <Application>Microsoft Office PowerPoint</Application>
  <PresentationFormat>Экран (4:3)</PresentationFormat>
  <Paragraphs>115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Cambria</vt:lpstr>
      <vt:lpstr>Times New Roman</vt:lpstr>
      <vt:lpstr>Noto Sans Symbols</vt:lpstr>
      <vt:lpstr>Calibri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Zver</cp:lastModifiedBy>
  <cp:revision>42</cp:revision>
  <dcterms:created xsi:type="dcterms:W3CDTF">2012-01-11T08:01:34Z</dcterms:created>
  <dcterms:modified xsi:type="dcterms:W3CDTF">2023-05-22T18:28:26Z</dcterms:modified>
</cp:coreProperties>
</file>