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metadata" ContentType="application/binary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4"/>
  </p:notesMasterIdLst>
  <p:sldIdLst>
    <p:sldId id="257" r:id="rId2"/>
    <p:sldId id="258" r:id="rId3"/>
    <p:sldId id="259" r:id="rId4"/>
    <p:sldId id="273" r:id="rId5"/>
    <p:sldId id="264" r:id="rId6"/>
    <p:sldId id="274" r:id="rId7"/>
    <p:sldId id="275" r:id="rId8"/>
    <p:sldId id="277" r:id="rId9"/>
    <p:sldId id="278" r:id="rId10"/>
    <p:sldId id="267" r:id="rId11"/>
    <p:sldId id="276" r:id="rId12"/>
    <p:sldId id="272" r:id="rId13"/>
  </p:sldIdLst>
  <p:sldSz cx="9144000" cy="6858000" type="screen4x3"/>
  <p:notesSz cx="6797675" cy="9925050"/>
  <p:embeddedFontLst>
    <p:embeddedFont>
      <p:font typeface="Calibri" pitchFamily="34" charset="0"/>
      <p:regular r:id="rId15"/>
      <p:bold r:id="rId16"/>
      <p:italic r:id="rId17"/>
      <p:boldItalic r:id="rId1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6" roundtripDataSignature="AMtx7mjhl+zf9/Eu7V9HDMzvbQ9hK7uVo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8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7151C687-A67F-4D03-80EC-5D33B2D9664A}">
  <a:tblStyle styleId="{7151C687-A67F-4D03-80EC-5D33B2D9664A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65" autoAdjust="0"/>
    <p:restoredTop sz="87251" autoAdjust="0"/>
  </p:normalViewPr>
  <p:slideViewPr>
    <p:cSldViewPr snapToGrid="0">
      <p:cViewPr varScale="1">
        <p:scale>
          <a:sx n="93" d="100"/>
          <a:sy n="93" d="100"/>
        </p:scale>
        <p:origin x="-192" y="-1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26" Type="http://customschemas.google.com/relationships/presentationmetadata" Target="metadata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49687" y="0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919162" y="744537"/>
            <a:ext cx="4959350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5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426575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49687" y="9426575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Calibri"/>
                <a:buNone/>
              </a:pPr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59350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524288"/>
            <a:headEnd type="none" w="sm" len="sm"/>
            <a:tailEnd type="none" w="sm" len="sm"/>
          </a:ln>
        </p:spPr>
      </p:sp>
      <p:sp>
        <p:nvSpPr>
          <p:cNvPr id="93" name="Google Shape;93;p2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5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2:notes"/>
          <p:cNvSpPr txBox="1"/>
          <p:nvPr/>
        </p:nvSpPr>
        <p:spPr>
          <a:xfrm>
            <a:off x="3849687" y="9426575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Calibri"/>
                <a:buNone/>
              </a:pPr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59350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524288"/>
            <a:headEnd type="none" w="sm" len="sm"/>
            <a:tailEnd type="none" w="sm" len="sm"/>
          </a:ln>
        </p:spPr>
      </p:sp>
      <p:sp>
        <p:nvSpPr>
          <p:cNvPr id="213" name="Google Shape;213;p12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5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4" name="Google Shape;214;p12:notes"/>
          <p:cNvSpPr txBox="1"/>
          <p:nvPr/>
        </p:nvSpPr>
        <p:spPr>
          <a:xfrm>
            <a:off x="3849687" y="9426575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Calibri"/>
                <a:buNone/>
              </a:pPr>
              <a:t>10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59350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524288"/>
            <a:headEnd type="none" w="sm" len="sm"/>
            <a:tailEnd type="none" w="sm" len="sm"/>
          </a:ln>
        </p:spPr>
      </p:sp>
      <p:sp>
        <p:nvSpPr>
          <p:cNvPr id="242" name="Google Shape;242;p16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5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3" name="Google Shape;243;p16:notes"/>
          <p:cNvSpPr txBox="1"/>
          <p:nvPr/>
        </p:nvSpPr>
        <p:spPr>
          <a:xfrm>
            <a:off x="3849687" y="9426575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Calibri"/>
                <a:buNone/>
              </a:pPr>
              <a:t>11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59350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524288"/>
            <a:headEnd type="none" w="sm" len="sm"/>
            <a:tailEnd type="none" w="sm" len="sm"/>
          </a:ln>
        </p:spPr>
      </p:sp>
      <p:sp>
        <p:nvSpPr>
          <p:cNvPr id="250" name="Google Shape;250;p17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5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1" name="Google Shape;251;p17:notes"/>
          <p:cNvSpPr txBox="1"/>
          <p:nvPr/>
        </p:nvSpPr>
        <p:spPr>
          <a:xfrm>
            <a:off x="3849687" y="9426575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Calibri"/>
                <a:buNone/>
              </a:pPr>
              <a:t>12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59350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524288"/>
            <a:headEnd type="none" w="sm" len="sm"/>
            <a:tailEnd type="none" w="sm" len="sm"/>
          </a:ln>
        </p:spPr>
      </p:sp>
      <p:sp>
        <p:nvSpPr>
          <p:cNvPr id="100" name="Google Shape;100;p3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5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p3:notes"/>
          <p:cNvSpPr txBox="1"/>
          <p:nvPr/>
        </p:nvSpPr>
        <p:spPr>
          <a:xfrm>
            <a:off x="3849687" y="9426575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Calibri"/>
                <a:buNone/>
              </a:pPr>
              <a:t>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59350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524288"/>
            <a:headEnd type="none" w="sm" len="sm"/>
            <a:tailEnd type="none" w="sm" len="sm"/>
          </a:ln>
        </p:spPr>
      </p:sp>
      <p:sp>
        <p:nvSpPr>
          <p:cNvPr id="108" name="Google Shape;108;p4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5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/>
          </a:p>
        </p:txBody>
      </p:sp>
      <p:sp>
        <p:nvSpPr>
          <p:cNvPr id="109" name="Google Shape;109;p4:notes"/>
          <p:cNvSpPr txBox="1"/>
          <p:nvPr/>
        </p:nvSpPr>
        <p:spPr>
          <a:xfrm>
            <a:off x="3849687" y="9426575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Calibri"/>
                <a:buNone/>
              </a:pPr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59350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524288"/>
            <a:headEnd type="none" w="sm" len="sm"/>
            <a:tailEnd type="none" w="sm" len="sm"/>
          </a:ln>
        </p:spPr>
      </p:sp>
      <p:sp>
        <p:nvSpPr>
          <p:cNvPr id="108" name="Google Shape;108;p4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5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" name="Google Shape;109;p4:notes"/>
          <p:cNvSpPr txBox="1"/>
          <p:nvPr/>
        </p:nvSpPr>
        <p:spPr>
          <a:xfrm>
            <a:off x="3849687" y="9426575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Calibri"/>
                <a:buNone/>
              </a:pPr>
              <a:t>4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33777198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59350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524288"/>
            <a:headEnd type="none" w="sm" len="sm"/>
            <a:tailEnd type="none" w="sm" len="sm"/>
          </a:ln>
        </p:spPr>
      </p:sp>
      <p:sp>
        <p:nvSpPr>
          <p:cNvPr id="195" name="Google Shape;195;p9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5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59350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524288"/>
            <a:headEnd type="none" w="sm" len="sm"/>
            <a:tailEnd type="none" w="sm" len="sm"/>
          </a:ln>
        </p:spPr>
      </p:sp>
      <p:sp>
        <p:nvSpPr>
          <p:cNvPr id="195" name="Google Shape;195;p9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5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="" xmlns:p14="http://schemas.microsoft.com/office/powerpoint/2010/main" val="21832607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59350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524288"/>
            <a:headEnd type="none" w="sm" len="sm"/>
            <a:tailEnd type="none" w="sm" len="sm"/>
          </a:ln>
        </p:spPr>
      </p:sp>
      <p:sp>
        <p:nvSpPr>
          <p:cNvPr id="195" name="Google Shape;195;p9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5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="" xmlns:p14="http://schemas.microsoft.com/office/powerpoint/2010/main" val="29014420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59350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524288"/>
            <a:headEnd type="none" w="sm" len="sm"/>
            <a:tailEnd type="none" w="sm" len="sm"/>
          </a:ln>
        </p:spPr>
      </p:sp>
      <p:sp>
        <p:nvSpPr>
          <p:cNvPr id="195" name="Google Shape;195;p9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5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="" xmlns:p14="http://schemas.microsoft.com/office/powerpoint/2010/main" val="29014420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59350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524288"/>
            <a:headEnd type="none" w="sm" len="sm"/>
            <a:tailEnd type="none" w="sm" len="sm"/>
          </a:ln>
        </p:spPr>
      </p:sp>
      <p:sp>
        <p:nvSpPr>
          <p:cNvPr id="195" name="Google Shape;195;p9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5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="" xmlns:p14="http://schemas.microsoft.com/office/powerpoint/2010/main" val="29014420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>
  <p:cSld name="OBJECT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9"/>
          <p:cNvSpPr txBox="1">
            <a:spLocks noGrp="1"/>
          </p:cNvSpPr>
          <p:nvPr>
            <p:ph type="title"/>
          </p:nvPr>
        </p:nvSpPr>
        <p:spPr>
          <a:xfrm>
            <a:off x="633412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19"/>
          <p:cNvSpPr txBox="1">
            <a:spLocks noGrp="1"/>
          </p:cNvSpPr>
          <p:nvPr>
            <p:ph type="body" idx="1"/>
          </p:nvPr>
        </p:nvSpPr>
        <p:spPr>
          <a:xfrm>
            <a:off x="633412" y="1828800"/>
            <a:ext cx="7886700" cy="4351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18" name="Google Shape;18;p19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9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19"/>
          <p:cNvSpPr txBox="1">
            <a:spLocks noGrp="1"/>
          </p:cNvSpPr>
          <p:nvPr>
            <p:ph type="sldNum" idx="12"/>
          </p:nvPr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type="secHead">
  <p:cSld name="SECTION_HEADER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9"/>
          <p:cNvSpPr txBox="1">
            <a:spLocks noGrp="1"/>
          </p:cNvSpPr>
          <p:nvPr>
            <p:ph type="title"/>
          </p:nvPr>
        </p:nvSpPr>
        <p:spPr>
          <a:xfrm>
            <a:off x="623888" y="1712423"/>
            <a:ext cx="7886700" cy="28512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500" b="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29"/>
          <p:cNvSpPr txBox="1">
            <a:spLocks noGrp="1"/>
          </p:cNvSpPr>
          <p:nvPr>
            <p:ph type="body" idx="1"/>
          </p:nvPr>
        </p:nvSpPr>
        <p:spPr>
          <a:xfrm>
            <a:off x="623888" y="4552634"/>
            <a:ext cx="78867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 sz="1800">
                <a:solidFill>
                  <a:srgbClr val="3F3F3F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350"/>
              <a:buNone/>
              <a:defRPr sz="135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050"/>
              <a:buNone/>
              <a:defRPr sz="105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050"/>
              <a:buNone/>
              <a:defRPr sz="105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10"/>
              </a:spcBef>
              <a:spcAft>
                <a:spcPts val="0"/>
              </a:spcAft>
              <a:buClr>
                <a:srgbClr val="888888"/>
              </a:buClr>
              <a:buSzPts val="1050"/>
              <a:buNone/>
              <a:defRPr sz="105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10"/>
              </a:spcBef>
              <a:spcAft>
                <a:spcPts val="0"/>
              </a:spcAft>
              <a:buClr>
                <a:srgbClr val="888888"/>
              </a:buClr>
              <a:buSzPts val="1050"/>
              <a:buNone/>
              <a:defRPr sz="105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10"/>
              </a:spcBef>
              <a:spcAft>
                <a:spcPts val="0"/>
              </a:spcAft>
              <a:buClr>
                <a:srgbClr val="888888"/>
              </a:buClr>
              <a:buSzPts val="1050"/>
              <a:buNone/>
              <a:defRPr sz="105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10"/>
              </a:spcBef>
              <a:spcAft>
                <a:spcPts val="0"/>
              </a:spcAft>
              <a:buClr>
                <a:srgbClr val="888888"/>
              </a:buClr>
              <a:buSzPts val="1050"/>
              <a:buNone/>
              <a:defRPr sz="105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81" name="Google Shape;81;p29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29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29"/>
          <p:cNvSpPr txBox="1">
            <a:spLocks noGrp="1"/>
          </p:cNvSpPr>
          <p:nvPr>
            <p:ph type="sldNum" idx="12"/>
          </p:nvPr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type="title">
  <p:cSld name="TITLE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21"/>
          <p:cNvSpPr txBox="1">
            <a:spLocks noGrp="1"/>
          </p:cNvSpPr>
          <p:nvPr>
            <p:ph type="ctrTitle"/>
          </p:nvPr>
        </p:nvSpPr>
        <p:spPr>
          <a:xfrm>
            <a:off x="1143000" y="1124530"/>
            <a:ext cx="6858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5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21"/>
          <p:cNvSpPr txBox="1"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 sz="1800">
                <a:solidFill>
                  <a:srgbClr val="3F3F3F"/>
                </a:solidFill>
              </a:defRPr>
            </a:lvl1pPr>
            <a:lvl2pPr lvl="1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/>
            </a:lvl2pPr>
            <a:lvl3pPr lvl="2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4pPr>
            <a:lvl5pPr lvl="4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5pPr>
            <a:lvl6pPr lvl="5" algn="ctr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6pPr>
            <a:lvl7pPr lvl="6" algn="ctr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7pPr>
            <a:lvl8pPr lvl="7" algn="ctr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8pPr>
            <a:lvl9pPr lvl="8" algn="ctr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9pPr>
          </a:lstStyle>
          <a:p>
            <a:endParaRPr/>
          </a:p>
        </p:txBody>
      </p:sp>
      <p:sp>
        <p:nvSpPr>
          <p:cNvPr id="28" name="Google Shape;28;p21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21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21"/>
          <p:cNvSpPr txBox="1">
            <a:spLocks noGrp="1"/>
          </p:cNvSpPr>
          <p:nvPr>
            <p:ph type="sldNum" idx="12"/>
          </p:nvPr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Вертикальный заголовок и текст" type="vertTitleAndTx">
  <p:cSld name="VERTICAL_TITLE_AND_VERTICAL_TEXT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22"/>
          <p:cNvSpPr txBox="1">
            <a:spLocks noGrp="1"/>
          </p:cNvSpPr>
          <p:nvPr>
            <p:ph type="title"/>
          </p:nvPr>
        </p:nvSpPr>
        <p:spPr>
          <a:xfrm rot="5400000">
            <a:off x="4623593" y="2280444"/>
            <a:ext cx="5811838" cy="1971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22"/>
          <p:cNvSpPr txBox="1">
            <a:spLocks noGrp="1"/>
          </p:cNvSpPr>
          <p:nvPr>
            <p:ph type="body" idx="1"/>
          </p:nvPr>
        </p:nvSpPr>
        <p:spPr>
          <a:xfrm rot="5400000">
            <a:off x="623094" y="365919"/>
            <a:ext cx="5811837" cy="5800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34" name="Google Shape;34;p22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22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22"/>
          <p:cNvSpPr txBox="1">
            <a:spLocks noGrp="1"/>
          </p:cNvSpPr>
          <p:nvPr>
            <p:ph type="sldNum" idx="12"/>
          </p:nvPr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вертикальный текст" type="vertTx">
  <p:cSld name="VERTICAL_TEX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23"/>
          <p:cNvSpPr txBox="1">
            <a:spLocks noGrp="1"/>
          </p:cNvSpPr>
          <p:nvPr>
            <p:ph type="title"/>
          </p:nvPr>
        </p:nvSpPr>
        <p:spPr>
          <a:xfrm>
            <a:off x="633412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23"/>
          <p:cNvSpPr txBox="1">
            <a:spLocks noGrp="1"/>
          </p:cNvSpPr>
          <p:nvPr>
            <p:ph type="body" idx="1"/>
          </p:nvPr>
        </p:nvSpPr>
        <p:spPr>
          <a:xfrm rot="5400000">
            <a:off x="2401093" y="61118"/>
            <a:ext cx="4351337" cy="78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40" name="Google Shape;40;p23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23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23"/>
          <p:cNvSpPr txBox="1">
            <a:spLocks noGrp="1"/>
          </p:cNvSpPr>
          <p:nvPr>
            <p:ph type="sldNum" idx="12"/>
          </p:nvPr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Рисунок с подписью" type="picTx">
  <p:cSld name="PICTURE_WITH_CAPTION_TEXT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24"/>
          <p:cNvSpPr txBox="1">
            <a:spLocks noGrp="1"/>
          </p:cNvSpPr>
          <p:nvPr>
            <p:ph type="title"/>
          </p:nvPr>
        </p:nvSpPr>
        <p:spPr>
          <a:xfrm>
            <a:off x="630936" y="457200"/>
            <a:ext cx="2948940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24"/>
          <p:cNvSpPr>
            <a:spLocks noGrp="1"/>
          </p:cNvSpPr>
          <p:nvPr>
            <p:ph type="pic" idx="2"/>
          </p:nvPr>
        </p:nvSpPr>
        <p:spPr>
          <a:xfrm>
            <a:off x="3886200" y="990600"/>
            <a:ext cx="4629150" cy="4876800"/>
          </a:xfrm>
          <a:prstGeom prst="rect">
            <a:avLst/>
          </a:prstGeom>
          <a:noFill/>
          <a:ln>
            <a:noFill/>
          </a:ln>
        </p:spPr>
      </p:sp>
      <p:sp>
        <p:nvSpPr>
          <p:cNvPr id="46" name="Google Shape;46;p24"/>
          <p:cNvSpPr txBox="1">
            <a:spLocks noGrp="1"/>
          </p:cNvSpPr>
          <p:nvPr>
            <p:ph type="body" idx="1"/>
          </p:nvPr>
        </p:nvSpPr>
        <p:spPr>
          <a:xfrm>
            <a:off x="630936" y="2057400"/>
            <a:ext cx="2948940" cy="381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675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675"/>
            </a:lvl5pPr>
            <a:lvl6pPr marL="2743200" lvl="5" indent="-228600" algn="l"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675"/>
            </a:lvl6pPr>
            <a:lvl7pPr marL="3200400" lvl="6" indent="-228600" algn="l"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675"/>
            </a:lvl7pPr>
            <a:lvl8pPr marL="3657600" lvl="7" indent="-228600" algn="l"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675"/>
            </a:lvl8pPr>
            <a:lvl9pPr marL="4114800" lvl="8" indent="-228600" algn="l"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675"/>
            </a:lvl9pPr>
          </a:lstStyle>
          <a:p>
            <a:endParaRPr/>
          </a:p>
        </p:txBody>
      </p:sp>
      <p:sp>
        <p:nvSpPr>
          <p:cNvPr id="47" name="Google Shape;47;p24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24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24"/>
          <p:cNvSpPr txBox="1">
            <a:spLocks noGrp="1"/>
          </p:cNvSpPr>
          <p:nvPr>
            <p:ph type="sldNum" idx="12"/>
          </p:nvPr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Объект с подписью" type="objTx">
  <p:cSld name="OBJECT_WITH_CAPTION_TEX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25"/>
          <p:cNvSpPr txBox="1">
            <a:spLocks noGrp="1"/>
          </p:cNvSpPr>
          <p:nvPr>
            <p:ph type="title"/>
          </p:nvPr>
        </p:nvSpPr>
        <p:spPr>
          <a:xfrm>
            <a:off x="630936" y="457201"/>
            <a:ext cx="2948940" cy="16001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25"/>
          <p:cNvSpPr txBox="1">
            <a:spLocks noGrp="1"/>
          </p:cNvSpPr>
          <p:nvPr>
            <p:ph type="body" idx="1"/>
          </p:nvPr>
        </p:nvSpPr>
        <p:spPr>
          <a:xfrm>
            <a:off x="3886200" y="990600"/>
            <a:ext cx="4629150" cy="487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Char char="●"/>
              <a:defRPr sz="2400"/>
            </a:lvl1pPr>
            <a:lvl2pPr marL="914400" lvl="1" indent="-3619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  <a:defRPr sz="2100"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 sz="1800"/>
            </a:lvl3pPr>
            <a:lvl4pPr marL="1828800" lvl="3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  <a:defRPr sz="1500"/>
            </a:lvl4pPr>
            <a:lvl5pPr marL="2286000" lvl="4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  <a:defRPr sz="1500"/>
            </a:lvl5pPr>
            <a:lvl6pPr marL="2743200" lvl="5" indent="-32385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  <a:defRPr sz="1500"/>
            </a:lvl6pPr>
            <a:lvl7pPr marL="3200400" lvl="6" indent="-32385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  <a:defRPr sz="1500"/>
            </a:lvl7pPr>
            <a:lvl8pPr marL="3657600" lvl="7" indent="-32385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  <a:defRPr sz="1500"/>
            </a:lvl8pPr>
            <a:lvl9pPr marL="4114800" lvl="8" indent="-32385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  <a:defRPr sz="1500"/>
            </a:lvl9pPr>
          </a:lstStyle>
          <a:p>
            <a:endParaRPr/>
          </a:p>
        </p:txBody>
      </p:sp>
      <p:sp>
        <p:nvSpPr>
          <p:cNvPr id="53" name="Google Shape;53;p25"/>
          <p:cNvSpPr txBox="1">
            <a:spLocks noGrp="1"/>
          </p:cNvSpPr>
          <p:nvPr>
            <p:ph type="body" idx="2"/>
          </p:nvPr>
        </p:nvSpPr>
        <p:spPr>
          <a:xfrm>
            <a:off x="630936" y="2057399"/>
            <a:ext cx="2948940" cy="3810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675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675"/>
            </a:lvl5pPr>
            <a:lvl6pPr marL="2743200" lvl="5" indent="-228600" algn="l"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675"/>
            </a:lvl6pPr>
            <a:lvl7pPr marL="3200400" lvl="6" indent="-228600" algn="l"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675"/>
            </a:lvl7pPr>
            <a:lvl8pPr marL="3657600" lvl="7" indent="-228600" algn="l"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675"/>
            </a:lvl8pPr>
            <a:lvl9pPr marL="4114800" lvl="8" indent="-228600" algn="l"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675"/>
            </a:lvl9pPr>
          </a:lstStyle>
          <a:p>
            <a:endParaRPr/>
          </a:p>
        </p:txBody>
      </p:sp>
      <p:sp>
        <p:nvSpPr>
          <p:cNvPr id="54" name="Google Shape;54;p25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25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25"/>
          <p:cNvSpPr txBox="1">
            <a:spLocks noGrp="1"/>
          </p:cNvSpPr>
          <p:nvPr>
            <p:ph type="sldNum" idx="12"/>
          </p:nvPr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>
  <p:cSld name="Только заголовок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26"/>
          <p:cNvSpPr txBox="1">
            <a:spLocks noGrp="1"/>
          </p:cNvSpPr>
          <p:nvPr>
            <p:ph type="title"/>
          </p:nvPr>
        </p:nvSpPr>
        <p:spPr>
          <a:xfrm>
            <a:off x="633412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26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26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26"/>
          <p:cNvSpPr txBox="1">
            <a:spLocks noGrp="1"/>
          </p:cNvSpPr>
          <p:nvPr>
            <p:ph type="sldNum" idx="12"/>
          </p:nvPr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равнение">
  <p:cSld name="Сравнение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27"/>
          <p:cNvSpPr txBox="1">
            <a:spLocks noGrp="1"/>
          </p:cNvSpPr>
          <p:nvPr>
            <p:ph type="body" idx="1"/>
          </p:nvPr>
        </p:nvSpPr>
        <p:spPr>
          <a:xfrm>
            <a:off x="633845" y="1681851"/>
            <a:ext cx="3867150" cy="8256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 b="1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64" name="Google Shape;64;p27"/>
          <p:cNvSpPr txBox="1">
            <a:spLocks noGrp="1"/>
          </p:cNvSpPr>
          <p:nvPr>
            <p:ph type="body" idx="2"/>
          </p:nvPr>
        </p:nvSpPr>
        <p:spPr>
          <a:xfrm>
            <a:off x="633845" y="2507551"/>
            <a:ext cx="3867150" cy="3680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65" name="Google Shape;65;p27"/>
          <p:cNvSpPr txBox="1">
            <a:spLocks noGrp="1"/>
          </p:cNvSpPr>
          <p:nvPr>
            <p:ph type="body" idx="3"/>
          </p:nvPr>
        </p:nvSpPr>
        <p:spPr>
          <a:xfrm>
            <a:off x="4629150" y="1681851"/>
            <a:ext cx="3886201" cy="8256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 b="1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66" name="Google Shape;66;p27"/>
          <p:cNvSpPr txBox="1">
            <a:spLocks noGrp="1"/>
          </p:cNvSpPr>
          <p:nvPr>
            <p:ph type="body" idx="4"/>
          </p:nvPr>
        </p:nvSpPr>
        <p:spPr>
          <a:xfrm>
            <a:off x="4629150" y="2507551"/>
            <a:ext cx="3886201" cy="3680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67" name="Google Shape;67;p27"/>
          <p:cNvSpPr txBox="1">
            <a:spLocks noGrp="1"/>
          </p:cNvSpPr>
          <p:nvPr>
            <p:ph type="title"/>
          </p:nvPr>
        </p:nvSpPr>
        <p:spPr>
          <a:xfrm>
            <a:off x="633412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27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27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7"/>
          <p:cNvSpPr txBox="1">
            <a:spLocks noGrp="1"/>
          </p:cNvSpPr>
          <p:nvPr>
            <p:ph type="sldNum" idx="12"/>
          </p:nvPr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Два объекта" type="twoObj">
  <p:cSld name="TWO_OBJECTS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28"/>
          <p:cNvSpPr txBox="1">
            <a:spLocks noGrp="1"/>
          </p:cNvSpPr>
          <p:nvPr>
            <p:ph type="title"/>
          </p:nvPr>
        </p:nvSpPr>
        <p:spPr>
          <a:xfrm>
            <a:off x="633412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28"/>
          <p:cNvSpPr txBox="1">
            <a:spLocks noGrp="1"/>
          </p:cNvSpPr>
          <p:nvPr>
            <p:ph type="body" idx="1"/>
          </p:nvPr>
        </p:nvSpPr>
        <p:spPr>
          <a:xfrm>
            <a:off x="633845" y="1828801"/>
            <a:ext cx="3886200" cy="4351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74" name="Google Shape;74;p28"/>
          <p:cNvSpPr txBox="1">
            <a:spLocks noGrp="1"/>
          </p:cNvSpPr>
          <p:nvPr>
            <p:ph type="body" idx="2"/>
          </p:nvPr>
        </p:nvSpPr>
        <p:spPr>
          <a:xfrm>
            <a:off x="4629150" y="1828801"/>
            <a:ext cx="3886200" cy="4351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75" name="Google Shape;75;p28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8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28"/>
          <p:cNvSpPr txBox="1">
            <a:spLocks noGrp="1"/>
          </p:cNvSpPr>
          <p:nvPr>
            <p:ph type="sldNum" idx="12"/>
          </p:nvPr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8"/>
          <p:cNvSpPr txBox="1">
            <a:spLocks noGrp="1"/>
          </p:cNvSpPr>
          <p:nvPr>
            <p:ph type="title"/>
          </p:nvPr>
        </p:nvSpPr>
        <p:spPr>
          <a:xfrm>
            <a:off x="633412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" name="Google Shape;11;p18"/>
          <p:cNvSpPr txBox="1">
            <a:spLocks noGrp="1"/>
          </p:cNvSpPr>
          <p:nvPr>
            <p:ph type="body" idx="1"/>
          </p:nvPr>
        </p:nvSpPr>
        <p:spPr>
          <a:xfrm>
            <a:off x="633412" y="1828800"/>
            <a:ext cx="7886700" cy="4351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Noto Sans Symbols"/>
              <a:buChar char="●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●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Noto Sans Symbols"/>
              <a:buChar char="●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11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00"/>
              <a:buFont typeface="Noto Sans Symbols"/>
              <a:buChar char="●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11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00"/>
              <a:buFont typeface="Noto Sans Symbols"/>
              <a:buChar char="●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4325" algn="l" rtl="0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Noto Sans Symbols"/>
              <a:buChar char="●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4325" algn="l" rtl="0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Noto Sans Symbols"/>
              <a:buChar char="●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4325" algn="l" rtl="0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Noto Sans Symbols"/>
              <a:buChar char="●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4325" algn="l" rtl="0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Noto Sans Symbols"/>
              <a:buChar char="●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8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18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18"/>
          <p:cNvSpPr txBox="1">
            <a:spLocks noGrp="1"/>
          </p:cNvSpPr>
          <p:nvPr>
            <p:ph type="sldNum" idx="12"/>
          </p:nvPr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sz="1400">
              <a:solidFill>
                <a:srgbClr val="000000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"/>
          <p:cNvSpPr txBox="1"/>
          <p:nvPr/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None/>
            </a:pPr>
            <a:fld id="{00000000-1234-1234-1234-123412341234}" type="slidenum">
              <a:rPr lang="en-US" sz="12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200"/>
                <a:buFont typeface="Times New Roman"/>
                <a:buNone/>
              </a:pPr>
              <a:t>1</a:t>
            </a:fld>
            <a:endParaRPr/>
          </a:p>
        </p:txBody>
      </p:sp>
      <p:graphicFrame>
        <p:nvGraphicFramePr>
          <p:cNvPr id="97" name="Google Shape;97;p2"/>
          <p:cNvGraphicFramePr/>
          <p:nvPr>
            <p:extLst>
              <p:ext uri="{D42A27DB-BD31-4B8C-83A1-F6EECF244321}">
                <p14:modId xmlns="" xmlns:p14="http://schemas.microsoft.com/office/powerpoint/2010/main" val="1577974383"/>
              </p:ext>
            </p:extLst>
          </p:nvPr>
        </p:nvGraphicFramePr>
        <p:xfrm>
          <a:off x="0" y="0"/>
          <a:ext cx="9143975" cy="7718240"/>
        </p:xfrm>
        <a:graphic>
          <a:graphicData uri="http://schemas.openxmlformats.org/drawingml/2006/table">
            <a:tbl>
              <a:tblPr>
                <a:noFill/>
                <a:tableStyleId>{7151C687-A67F-4D03-80EC-5D33B2D9664A}</a:tableStyleId>
              </a:tblPr>
              <a:tblGrid>
                <a:gridCol w="190269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24128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587199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dirty="0" err="1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Наименование</a:t>
                      </a:r>
                      <a:r>
                        <a:rPr lang="en-US" sz="1800" b="0" i="0" u="none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П</a:t>
                      </a:r>
                      <a:r>
                        <a:rPr lang="ru-RU" sz="1800" b="0" i="0" u="none" dirty="0" err="1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роекта</a:t>
                      </a:r>
                      <a:r>
                        <a:rPr lang="en-US" sz="1800" b="0" i="0" u="none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ru-RU" sz="1800" b="0" i="0" u="none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/</a:t>
                      </a:r>
                      <a:r>
                        <a:rPr lang="en-US" sz="1800" b="0" i="0" u="none" dirty="0" err="1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полное</a:t>
                      </a:r>
                      <a:r>
                        <a:rPr lang="ru-RU" sz="1800" b="0" i="0" u="none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/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Calibri"/>
                        <a:buNone/>
                      </a:pPr>
                      <a:r>
                        <a:rPr lang="ru-RU" sz="1800" b="0" i="0" u="none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(вид, тема)</a:t>
                      </a:r>
                      <a:r>
                        <a:rPr lang="en-US" sz="1800" b="0" i="0" u="none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:</a:t>
                      </a:r>
                      <a:endParaRPr dirty="0"/>
                    </a:p>
                  </a:txBody>
                  <a:tcPr marL="91425" marR="91425" marT="45700" marB="45700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Times New Roman"/>
                        <a:buNone/>
                      </a:pPr>
                      <a:endParaRPr lang="ru-RU" sz="2800" b="1" i="0" u="none" dirty="0">
                        <a:solidFill>
                          <a:srgbClr val="008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Times New Roman"/>
                        <a:buNone/>
                      </a:pPr>
                      <a:endParaRPr lang="ru-RU" sz="2800" b="1" i="0" u="none" dirty="0">
                        <a:solidFill>
                          <a:srgbClr val="008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Times New Roman"/>
                        <a:buNone/>
                      </a:pPr>
                      <a:r>
                        <a:rPr lang="ru-RU" sz="2800" b="1" i="0" u="sng" dirty="0" err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Практико-ориентироыванный</a:t>
                      </a:r>
                      <a:r>
                        <a:rPr lang="ru-RU" sz="2800" b="1" i="0" u="sng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r>
                        <a:rPr lang="ru-RU" sz="2800" b="1" i="0" u="sng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проект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Times New Roman"/>
                        <a:buNone/>
                      </a:pPr>
                      <a:endParaRPr lang="ru-RU" sz="3200" b="1" i="0" u="none" strike="noStrike" cap="none" dirty="0" smtClean="0">
                        <a:solidFill>
                          <a:srgbClr val="1F4E79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Times New Roman"/>
                        <a:buNone/>
                      </a:pPr>
                      <a:r>
                        <a:rPr lang="ru-RU" sz="3200" b="1" i="0" u="none" strike="noStrike" cap="none" dirty="0" smtClean="0">
                          <a:solidFill>
                            <a:srgbClr val="1F4E7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«</a:t>
                      </a:r>
                      <a:r>
                        <a:rPr lang="ru-RU" sz="3200" b="1" i="0" u="none" strike="noStrike" cap="none" dirty="0" smtClean="0">
                          <a:solidFill>
                            <a:srgbClr val="1F4E7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Песочная терапия как средство снижения тревожности </a:t>
                      </a:r>
                      <a:r>
                        <a:rPr lang="ru-RU" sz="3200" b="1" i="0" u="none" strike="noStrike" cap="none" dirty="0" smtClean="0">
                          <a:solidFill>
                            <a:srgbClr val="1F4E7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и страха у детей </a:t>
                      </a:r>
                      <a:r>
                        <a:rPr lang="ru-RU" sz="3200" b="1" i="0" u="none" strike="noStrike" cap="none" dirty="0" smtClean="0">
                          <a:solidFill>
                            <a:srgbClr val="1F4E7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старшего дошкольного возраста»</a:t>
                      </a:r>
                      <a:endParaRPr lang="ru-RU" sz="3200" b="1" i="0" u="none" strike="noStrike" cap="none" dirty="0">
                        <a:solidFill>
                          <a:srgbClr val="1F4E79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Times New Roman"/>
                        <a:buNone/>
                      </a:pPr>
                      <a:r>
                        <a:rPr lang="ru-RU" sz="2800" b="1" i="0" u="none" dirty="0">
                          <a:solidFill>
                            <a:srgbClr val="008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 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Times New Roman"/>
                        <a:buNone/>
                      </a:pPr>
                      <a:endParaRPr sz="1300" b="1" i="0" u="none" dirty="0">
                        <a:solidFill>
                          <a:srgbClr val="FFFFFF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300" b="1" i="0" u="none" dirty="0">
                        <a:solidFill>
                          <a:srgbClr val="FFFFFF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45700" marB="45700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8462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800"/>
                        <a:buFont typeface="Calibri"/>
                        <a:buNone/>
                      </a:pPr>
                      <a:endParaRPr dirty="0"/>
                    </a:p>
                  </a:txBody>
                  <a:tcPr marL="91425" marR="91425" marT="45700" marB="45700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800" b="1" i="0" u="none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45700" marB="45700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C747747A-9844-4AFC-955E-7E6CFF132F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5140" y="-66675"/>
            <a:ext cx="1905000" cy="1666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12"/>
          <p:cNvSpPr txBox="1"/>
          <p:nvPr/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None/>
            </a:pPr>
            <a:fld id="{00000000-1234-1234-1234-123412341234}" type="slidenum">
              <a:rPr lang="en-US" sz="12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200"/>
                <a:buFont typeface="Times New Roman"/>
                <a:buNone/>
              </a:pPr>
              <a:t>10</a:t>
            </a:fld>
            <a:endParaRPr/>
          </a:p>
        </p:txBody>
      </p:sp>
      <p:graphicFrame>
        <p:nvGraphicFramePr>
          <p:cNvPr id="217" name="Google Shape;217;p12"/>
          <p:cNvGraphicFramePr/>
          <p:nvPr>
            <p:extLst>
              <p:ext uri="{D42A27DB-BD31-4B8C-83A1-F6EECF244321}">
                <p14:modId xmlns="" xmlns:p14="http://schemas.microsoft.com/office/powerpoint/2010/main" val="2519329073"/>
              </p:ext>
            </p:extLst>
          </p:nvPr>
        </p:nvGraphicFramePr>
        <p:xfrm>
          <a:off x="0" y="0"/>
          <a:ext cx="9143975" cy="7486650"/>
        </p:xfrm>
        <a:graphic>
          <a:graphicData uri="http://schemas.openxmlformats.org/drawingml/2006/table">
            <a:tbl>
              <a:tblPr>
                <a:noFill/>
                <a:tableStyleId>{7151C687-A67F-4D03-80EC-5D33B2D9664A}</a:tableStyleId>
              </a:tblPr>
              <a:tblGrid>
                <a:gridCol w="21955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94847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74866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2000"/>
                        <a:buFont typeface="Calibri"/>
                        <a:buNone/>
                      </a:pPr>
                      <a:r>
                        <a:rPr lang="en-US" sz="2000" b="1" i="0" u="none" dirty="0" err="1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Результаты</a:t>
                      </a:r>
                      <a:r>
                        <a:rPr lang="en-US" sz="2000" b="1" i="0" u="none" dirty="0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П</a:t>
                      </a:r>
                      <a:r>
                        <a:rPr lang="ru-RU" sz="2000" b="1" i="0" u="none" dirty="0" err="1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роекта</a:t>
                      </a:r>
                      <a:endParaRPr dirty="0"/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endParaRPr sz="1600" b="1" i="0" u="none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endParaRPr sz="1600" b="1" i="0" u="none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endParaRPr lang="ru-RU" sz="1600" b="1" i="0" u="none" dirty="0" smtClean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endParaRPr lang="ru-RU" sz="1600" b="1" i="0" u="none" dirty="0" smtClean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endParaRPr sz="1600" b="1" i="0" u="none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endParaRPr lang="ru-RU" sz="1600" b="1" i="0" u="none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endParaRPr lang="ru-RU" sz="1600" b="1" i="0" u="none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endParaRPr lang="ru-RU" sz="1600" b="1" i="0" u="none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endParaRPr lang="ru-RU" sz="1600" b="1" i="0" u="none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endParaRPr sz="1600" b="1" i="0" u="none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457200" marR="0" lvl="0" indent="-355600" algn="l" rtl="0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AutoNum type="arabicPeriod"/>
                      </a:pPr>
                      <a:endParaRPr lang="ru-RU" sz="2000" b="0" i="0" u="none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457200" marR="0" lvl="0" indent="0" algn="l" rtl="0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endParaRPr sz="1600" b="1" i="0" u="none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endParaRPr sz="1600" b="1" i="0" u="none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0" marR="0" lvl="0" indent="0" algn="l" rtl="0">
                        <a:spcBef>
                          <a:spcPts val="600"/>
                        </a:spcBef>
                        <a:spcAft>
                          <a:spcPts val="0"/>
                        </a:spcAft>
                        <a:buNone/>
                      </a:pPr>
                      <a:endParaRPr sz="1600" b="1" i="0" u="none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285750" marR="91450" marT="45725" marB="45725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Google Shape;247;p16">
            <a:extLst>
              <a:ext uri="{FF2B5EF4-FFF2-40B4-BE49-F238E27FC236}">
                <a16:creationId xmlns="" xmlns:a16="http://schemas.microsoft.com/office/drawing/2014/main" id="{B2C35BC8-D61B-4C52-A5A1-560F2F99B4C7}"/>
              </a:ext>
            </a:extLst>
          </p:cNvPr>
          <p:cNvSpPr txBox="1"/>
          <p:nvPr/>
        </p:nvSpPr>
        <p:spPr>
          <a:xfrm>
            <a:off x="2466975" y="663575"/>
            <a:ext cx="6315075" cy="51706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Noto Sans Symbols"/>
              <a:buChar char="✔"/>
            </a:pPr>
            <a:endParaRPr lang="ru-RU" sz="2200" b="1" i="0" u="none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85750" indent="-285750">
              <a:buSzPts val="2200"/>
              <a:buFont typeface="Noto Sans Symbols"/>
              <a:buChar char="✔"/>
            </a:pPr>
            <a:endParaRPr lang="ru-RU" sz="2200" b="1" i="0" u="none" dirty="0" smtClean="0">
              <a:solidFill>
                <a:srgbClr val="008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85750" indent="-285750">
              <a:buSzPts val="2200"/>
              <a:buFont typeface="Noto Sans Symbols"/>
              <a:buChar char="✔"/>
            </a:pPr>
            <a:endParaRPr lang="ru-RU" sz="2200" b="1" dirty="0" smtClean="0">
              <a:solidFill>
                <a:srgbClr val="008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85750" indent="-285750">
              <a:buSzPts val="2200"/>
              <a:buFont typeface="Noto Sans Symbols"/>
              <a:buChar char="✔"/>
            </a:pPr>
            <a:endParaRPr lang="ru-RU" sz="2200" b="1" i="0" u="none" dirty="0" smtClean="0">
              <a:solidFill>
                <a:srgbClr val="008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85750" indent="-285750">
              <a:buSzPts val="2200"/>
              <a:buFont typeface="Noto Sans Symbols"/>
              <a:buChar char="✔"/>
            </a:pPr>
            <a:r>
              <a:rPr lang="ru-RU" sz="2200" b="1" i="0" u="none" dirty="0" smtClean="0">
                <a:solidFill>
                  <a:srgbClr val="008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Результат-эффект</a:t>
            </a:r>
            <a:r>
              <a:rPr lang="ru-RU" sz="2200" b="1" dirty="0" smtClean="0">
                <a:solidFill>
                  <a:srgbClr val="008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 </a:t>
            </a:r>
            <a:r>
              <a:rPr lang="ru-RU" sz="2200" b="1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качественное определение изменения уровня тревожности и страха у детей после проведения коррекционно-развивающих занятий</a:t>
            </a:r>
            <a:endParaRPr lang="ru-RU" sz="2200" b="1" i="0" u="none" dirty="0">
              <a:solidFill>
                <a:schemeClr val="tx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</a:pPr>
            <a:endParaRPr lang="ru-RU" sz="2200" b="1" i="0" u="none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</a:pPr>
            <a:endParaRPr lang="ru-RU" sz="2200" b="1" dirty="0" smtClean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</a:pPr>
            <a:endParaRPr lang="ru-RU" sz="2200" b="1" i="0" u="none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</a:pPr>
            <a:endParaRPr lang="ru-RU" sz="2200" b="1" i="0" u="none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85750" indent="-285750">
              <a:buSzPts val="2200"/>
              <a:buFont typeface="Noto Sans Symbols"/>
              <a:buChar char="✔"/>
            </a:pPr>
            <a:r>
              <a:rPr lang="ru-RU" sz="2200" b="1" dirty="0" smtClean="0">
                <a:solidFill>
                  <a:srgbClr val="008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Результат-продукт</a:t>
            </a:r>
            <a:r>
              <a:rPr lang="ru-RU" sz="2200" b="1" dirty="0" smtClean="0">
                <a:solidFill>
                  <a:srgbClr val="008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 </a:t>
            </a:r>
            <a:r>
              <a:rPr lang="ru-RU" sz="2200" b="1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цикл занятий  по снижению уровня тревожности и страха используя технику песочной терапии</a:t>
            </a:r>
            <a:endParaRPr lang="ru-RU" sz="2200" b="1" dirty="0">
              <a:solidFill>
                <a:schemeClr val="tx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16"/>
          <p:cNvSpPr txBox="1"/>
          <p:nvPr/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None/>
            </a:pPr>
            <a:fld id="{00000000-1234-1234-1234-123412341234}" type="slidenum">
              <a:rPr lang="en-US" sz="12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200"/>
                <a:buFont typeface="Times New Roman"/>
                <a:buNone/>
              </a:pPr>
              <a:t>11</a:t>
            </a:fld>
            <a:endParaRPr/>
          </a:p>
        </p:txBody>
      </p:sp>
      <p:graphicFrame>
        <p:nvGraphicFramePr>
          <p:cNvPr id="246" name="Google Shape;246;p16"/>
          <p:cNvGraphicFramePr/>
          <p:nvPr>
            <p:extLst>
              <p:ext uri="{D42A27DB-BD31-4B8C-83A1-F6EECF244321}">
                <p14:modId xmlns="" xmlns:p14="http://schemas.microsoft.com/office/powerpoint/2010/main" val="185253300"/>
              </p:ext>
            </p:extLst>
          </p:nvPr>
        </p:nvGraphicFramePr>
        <p:xfrm>
          <a:off x="-107950" y="0"/>
          <a:ext cx="9251950" cy="6858000"/>
        </p:xfrm>
        <a:graphic>
          <a:graphicData uri="http://schemas.openxmlformats.org/drawingml/2006/table">
            <a:tbl>
              <a:tblPr>
                <a:noFill/>
                <a:tableStyleId>{7151C687-A67F-4D03-80EC-5D33B2D9664A}</a:tableStyleId>
              </a:tblPr>
              <a:tblGrid>
                <a:gridCol w="161925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6327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6858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1" i="0" u="none" dirty="0" err="1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Как</a:t>
                      </a:r>
                      <a:r>
                        <a:rPr lang="en-US" sz="1800" b="1" i="0" u="none" dirty="0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800" b="1" i="0" u="none" dirty="0" err="1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после</a:t>
                      </a:r>
                      <a:r>
                        <a:rPr lang="en-US" sz="1800" b="1" i="0" u="none" dirty="0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800" b="1" i="0" u="none" dirty="0" err="1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завершения</a:t>
                      </a:r>
                      <a:r>
                        <a:rPr lang="en-US" sz="1800" b="1" i="0" u="none" dirty="0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П</a:t>
                      </a:r>
                      <a:r>
                        <a:rPr lang="ru-RU" sz="1800" b="1" i="0" u="none" dirty="0" err="1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роекта</a:t>
                      </a:r>
                      <a:r>
                        <a:rPr lang="en-US" sz="1800" b="1" i="0" u="none" dirty="0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800" b="1" i="0" u="none" dirty="0" err="1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будет</a:t>
                      </a:r>
                      <a:r>
                        <a:rPr lang="en-US" sz="1800" b="1" i="0" u="none" dirty="0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800" b="1" i="0" u="none" dirty="0" err="1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дальше</a:t>
                      </a:r>
                      <a:r>
                        <a:rPr lang="en-US" sz="1800" b="1" i="0" u="none" dirty="0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800" b="1" i="0" u="none" dirty="0" err="1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работать</a:t>
                      </a:r>
                      <a:r>
                        <a:rPr lang="en-US" sz="1800" b="1" i="0" u="none" dirty="0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800" b="1" i="0" u="none" dirty="0" err="1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проектная</a:t>
                      </a:r>
                      <a:r>
                        <a:rPr lang="en-US" sz="1800" b="1" i="0" u="none" dirty="0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800" b="1" i="0" u="none" dirty="0" err="1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модель</a:t>
                      </a:r>
                      <a:r>
                        <a:rPr lang="en-US" sz="1800" b="1" i="0" u="none" dirty="0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, </a:t>
                      </a:r>
                      <a:r>
                        <a:rPr lang="en-US" sz="1800" b="1" i="0" u="none" dirty="0" err="1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система</a:t>
                      </a:r>
                      <a:r>
                        <a:rPr lang="en-US" sz="1800" b="1" i="0" u="none" dirty="0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и </a:t>
                      </a:r>
                      <a:r>
                        <a:rPr lang="en-US" sz="1800" b="1" i="0" u="none" dirty="0" err="1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т.д</a:t>
                      </a:r>
                      <a:r>
                        <a:rPr lang="en-US" sz="1800" b="1" i="0" u="none" dirty="0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. </a:t>
                      </a:r>
                      <a:endParaRPr dirty="0"/>
                    </a:p>
                  </a:txBody>
                  <a:tcPr marL="91425" marR="91425" marT="45725" marB="45725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b="0" i="0" u="none" dirty="0">
                        <a:solidFill>
                          <a:schemeClr val="accent2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b="0" i="0" u="none" dirty="0">
                        <a:solidFill>
                          <a:schemeClr val="accent2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b="0" i="0" u="none" dirty="0">
                        <a:solidFill>
                          <a:schemeClr val="accent2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45725" marB="45725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47" name="Google Shape;247;p16"/>
          <p:cNvSpPr txBox="1"/>
          <p:nvPr/>
        </p:nvSpPr>
        <p:spPr>
          <a:xfrm>
            <a:off x="1692275" y="2492375"/>
            <a:ext cx="7127875" cy="2462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indent="-285750">
              <a:buSzPts val="2200"/>
              <a:buFont typeface="Noto Sans Symbols"/>
              <a:buChar char="✔"/>
            </a:pPr>
            <a:r>
              <a:rPr lang="ru-RU" sz="2200" b="1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Транслирование </a:t>
            </a:r>
            <a:r>
              <a:rPr lang="ru-RU" sz="2200" b="1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опыта работы по проекту на базе ДОО и мероприятиях городского и регионального уровня</a:t>
            </a:r>
            <a:r>
              <a:rPr lang="ru-RU" sz="2200" b="1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</a:p>
          <a:p>
            <a:pPr marL="285750" indent="-285750">
              <a:buSzPts val="2200"/>
              <a:buFont typeface="Noto Sans Symbols"/>
              <a:buChar char="✔"/>
            </a:pPr>
            <a:endParaRPr lang="ru-RU" sz="2200" b="1" dirty="0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85750" lvl="0" indent="-285750">
              <a:buSzPts val="2200"/>
              <a:buFont typeface="Noto Sans Symbols"/>
              <a:buChar char="✔"/>
            </a:pPr>
            <a:r>
              <a:rPr lang="ru-RU" sz="22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200" b="1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Использование в работе по снижению уровня тревожности и страха используя технику песочной терапии</a:t>
            </a:r>
            <a:r>
              <a:rPr lang="ru-RU" sz="2200" b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200" b="1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в следующем учебном году.</a:t>
            </a:r>
            <a:endParaRPr lang="ru-RU" sz="2200" b="1" dirty="0">
              <a:solidFill>
                <a:schemeClr val="tx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3" name="Google Shape;253;p17"/>
          <p:cNvGraphicFramePr/>
          <p:nvPr/>
        </p:nvGraphicFramePr>
        <p:xfrm>
          <a:off x="-107950" y="0"/>
          <a:ext cx="9251950" cy="6858000"/>
        </p:xfrm>
        <a:graphic>
          <a:graphicData uri="http://schemas.openxmlformats.org/drawingml/2006/table">
            <a:tbl>
              <a:tblPr>
                <a:noFill/>
                <a:tableStyleId>{7151C687-A67F-4D03-80EC-5D33B2D9664A}</a:tableStyleId>
              </a:tblPr>
              <a:tblGrid>
                <a:gridCol w="161925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6327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6858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1" i="0" u="none" dirty="0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. </a:t>
                      </a:r>
                      <a:endParaRPr/>
                    </a:p>
                  </a:txBody>
                  <a:tcPr marL="91425" marR="91425" marT="45725" marB="45725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b="0" i="0" u="none" dirty="0">
                        <a:solidFill>
                          <a:schemeClr val="accent2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b="0" i="0" u="none" dirty="0">
                        <a:solidFill>
                          <a:schemeClr val="accent2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b="0" i="0" u="none" dirty="0">
                        <a:solidFill>
                          <a:schemeClr val="accent2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b="0" i="0" u="none" dirty="0">
                        <a:solidFill>
                          <a:schemeClr val="accent2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b="0" i="0" u="none" dirty="0">
                        <a:solidFill>
                          <a:schemeClr val="accent2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b="0" i="0" u="none" dirty="0">
                        <a:solidFill>
                          <a:schemeClr val="accent2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b="0" i="0" u="none" dirty="0">
                        <a:solidFill>
                          <a:schemeClr val="accent2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45725" marB="45725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54" name="Google Shape;254;p17"/>
          <p:cNvSpPr txBox="1">
            <a:spLocks noGrp="1"/>
          </p:cNvSpPr>
          <p:nvPr>
            <p:ph type="ctrTitle"/>
          </p:nvPr>
        </p:nvSpPr>
        <p:spPr>
          <a:xfrm>
            <a:off x="1692275" y="2781300"/>
            <a:ext cx="7199312" cy="97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F4E79"/>
              </a:buClr>
              <a:buSzPts val="4000"/>
              <a:buFont typeface="Times New Roman"/>
              <a:buNone/>
            </a:pPr>
            <a:r>
              <a:rPr lang="en-US" sz="4000" b="1" i="0" u="none" dirty="0" err="1">
                <a:solidFill>
                  <a:srgbClr val="1F4E7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Спасибо</a:t>
            </a:r>
            <a:r>
              <a:rPr lang="en-US" sz="4000" b="1" i="0" u="none" dirty="0">
                <a:solidFill>
                  <a:srgbClr val="1F4E7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4000" b="1" i="0" u="none" dirty="0" err="1">
                <a:solidFill>
                  <a:srgbClr val="1F4E7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</a:t>
            </a:r>
            <a:r>
              <a:rPr lang="en-US" sz="4000" b="1" i="0" u="none" dirty="0">
                <a:solidFill>
                  <a:srgbClr val="1F4E7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4000" b="1" i="0" u="none" dirty="0" err="1">
                <a:solidFill>
                  <a:srgbClr val="1F4E7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внимание</a:t>
            </a:r>
            <a:r>
              <a:rPr lang="en-US" sz="4000" b="1" i="0" u="none" dirty="0">
                <a:solidFill>
                  <a:srgbClr val="1F4E7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!</a:t>
            </a:r>
            <a:endParaRPr/>
          </a:p>
        </p:txBody>
      </p:sp>
    </p:spTree>
  </p:cSld>
  <p:clrMapOvr>
    <a:masterClrMapping/>
  </p:clrMapOvr>
  <p:transition spd="slow">
    <p:push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3"/>
          <p:cNvSpPr txBox="1"/>
          <p:nvPr/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200"/>
                <a:buFont typeface="Arial"/>
                <a:buNone/>
              </a:pPr>
              <a:t>2</a:t>
            </a:fld>
            <a:endParaRPr/>
          </a:p>
        </p:txBody>
      </p:sp>
      <p:graphicFrame>
        <p:nvGraphicFramePr>
          <p:cNvPr id="104" name="Google Shape;104;p3"/>
          <p:cNvGraphicFramePr/>
          <p:nvPr>
            <p:extLst>
              <p:ext uri="{D42A27DB-BD31-4B8C-83A1-F6EECF244321}">
                <p14:modId xmlns="" xmlns:p14="http://schemas.microsoft.com/office/powerpoint/2010/main" val="3637488615"/>
              </p:ext>
            </p:extLst>
          </p:nvPr>
        </p:nvGraphicFramePr>
        <p:xfrm>
          <a:off x="0" y="0"/>
          <a:ext cx="9144000" cy="2154070"/>
        </p:xfrm>
        <a:graphic>
          <a:graphicData uri="http://schemas.openxmlformats.org/drawingml/2006/table">
            <a:tbl>
              <a:tblPr>
                <a:noFill/>
                <a:tableStyleId>{7151C687-A67F-4D03-80EC-5D33B2D9664A}</a:tableStyleId>
              </a:tblPr>
              <a:tblGrid>
                <a:gridCol w="233997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80402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665150">
                <a:tc>
                  <a:txBody>
                    <a:bodyPr/>
                    <a:lstStyle/>
                    <a:p>
                      <a:pPr marL="88900" marR="0" lvl="0" indent="3175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dirty="0" err="1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Срок</a:t>
                      </a:r>
                      <a:r>
                        <a:rPr lang="en-US" sz="1800" b="0" i="0" u="none" dirty="0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800" b="0" i="0" u="none" dirty="0" err="1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начала</a:t>
                      </a:r>
                      <a:r>
                        <a:rPr lang="en-US" sz="1800" b="0" i="0" u="none" dirty="0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и </a:t>
                      </a:r>
                      <a:r>
                        <a:rPr lang="en-US" sz="1800" b="0" i="0" u="none" dirty="0" err="1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окончания</a:t>
                      </a:r>
                      <a:r>
                        <a:rPr lang="en-US" sz="1800" b="0" i="0" u="none" dirty="0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П</a:t>
                      </a:r>
                      <a:r>
                        <a:rPr lang="ru-RU" sz="1800" b="0" i="0" u="none" dirty="0" err="1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роекта</a:t>
                      </a:r>
                      <a:endParaRPr dirty="0"/>
                    </a:p>
                  </a:txBody>
                  <a:tcPr marL="25400" marR="25400" marT="0" marB="0" anchor="ctr">
                    <a:lnL w="12700" cap="flat" cmpd="sng">
                      <a:solidFill>
                        <a:srgbClr val="D8DCE5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D8DCE5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D8DCE5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D8DCE5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88900" marR="0" lvl="0" indent="3175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None/>
                      </a:pPr>
                      <a:endParaRPr lang="ru-RU" sz="2000" b="1" i="0" u="none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88900" marR="0" lvl="0" indent="3175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None/>
                      </a:pPr>
                      <a:r>
                        <a:rPr lang="ru-RU" sz="2000" b="1" i="0" u="none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Сентябрь 2022г</a:t>
                      </a:r>
                      <a:r>
                        <a:rPr lang="ru-RU" sz="2000" b="1" i="0" u="none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.</a:t>
                      </a:r>
                      <a:r>
                        <a:rPr lang="en-US" sz="2000" b="1" i="0" u="none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– </a:t>
                      </a:r>
                      <a:r>
                        <a:rPr lang="ru-RU" sz="2000" b="1" i="0" u="none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Август 2023</a:t>
                      </a:r>
                      <a:r>
                        <a:rPr lang="en-US" sz="2000" b="1" i="0" u="none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г</a:t>
                      </a:r>
                      <a:r>
                        <a:rPr lang="en-US" sz="2000" b="1" i="0" u="none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. </a:t>
                      </a:r>
                      <a:endParaRPr b="0" i="1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0" b="1" i="0" u="none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25400" marR="25400" marT="0" marB="0" anchor="b">
                    <a:lnL w="12700" cap="flat" cmpd="sng">
                      <a:solidFill>
                        <a:srgbClr val="D8DCE5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D8DCE5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D8DCE5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D8DCE5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196998">
                <a:tc>
                  <a:txBody>
                    <a:bodyPr/>
                    <a:lstStyle/>
                    <a:p>
                      <a:pPr marL="88900" marR="0" lvl="0" indent="3175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dirty="0" err="1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Руководитель</a:t>
                      </a:r>
                      <a:r>
                        <a:rPr lang="ru-RU" sz="1800" b="0" i="0" u="none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800" b="0" i="0" u="none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П</a:t>
                      </a:r>
                      <a:r>
                        <a:rPr lang="ru-RU" sz="1800" b="0" i="0" u="none" dirty="0" err="1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роекта</a:t>
                      </a:r>
                      <a:endParaRPr sz="1800" b="0" i="0" u="none" dirty="0">
                        <a:solidFill>
                          <a:srgbClr val="FFFFFF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5400" marR="25400" marT="0" marB="0">
                    <a:lnL w="12700" cap="flat" cmpd="sng">
                      <a:solidFill>
                        <a:srgbClr val="D8DCE5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D8DCE5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D8DCE5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D8DCE5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Times New Roman"/>
                        <a:buNone/>
                      </a:pPr>
                      <a:r>
                        <a:rPr lang="en-US" sz="1800" b="1" i="0" u="none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 </a:t>
                      </a:r>
                      <a:r>
                        <a:rPr lang="en-US" sz="1800" b="0" i="0" u="none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lang="ru-RU" sz="1800" b="0" i="0" u="none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Times New Roman"/>
                        <a:buNone/>
                      </a:pPr>
                      <a:r>
                        <a:rPr lang="ru-RU" sz="1800" b="0" i="0" u="none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Полищук</a:t>
                      </a:r>
                      <a:r>
                        <a:rPr lang="ru-RU" sz="1800" b="0" i="0" u="none" baseline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Ольга Александровна, </a:t>
                      </a:r>
                      <a:r>
                        <a:rPr lang="ru-RU" sz="1800" b="0" i="0" u="none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методист</a:t>
                      </a:r>
                      <a:r>
                        <a:rPr lang="en-US" sz="1800" b="0" i="0" u="none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dirty="0">
                        <a:solidFill>
                          <a:schemeClr val="tx1"/>
                        </a:solidFill>
                      </a:endParaRPr>
                    </a:p>
                  </a:txBody>
                  <a:tcPr marL="25400" marR="25400" marT="0" marB="0">
                    <a:lnL w="12700" cap="flat" cmpd="sng">
                      <a:solidFill>
                        <a:srgbClr val="D8DCE5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D8DCE5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D8DCE5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D8DCE5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05" name="Google Shape;105;p3"/>
          <p:cNvGraphicFramePr/>
          <p:nvPr>
            <p:extLst>
              <p:ext uri="{D42A27DB-BD31-4B8C-83A1-F6EECF244321}">
                <p14:modId xmlns="" xmlns:p14="http://schemas.microsoft.com/office/powerpoint/2010/main" val="2192833521"/>
              </p:ext>
            </p:extLst>
          </p:nvPr>
        </p:nvGraphicFramePr>
        <p:xfrm>
          <a:off x="12700" y="2152073"/>
          <a:ext cx="9144000" cy="4705914"/>
        </p:xfrm>
        <a:graphic>
          <a:graphicData uri="http://schemas.openxmlformats.org/drawingml/2006/table">
            <a:tbl>
              <a:tblPr>
                <a:noFill/>
                <a:tableStyleId>{7151C687-A67F-4D03-80EC-5D33B2D9664A}</a:tableStyleId>
              </a:tblPr>
              <a:tblGrid>
                <a:gridCol w="233333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81066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4705914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800"/>
                        <a:buFont typeface="Calibri"/>
                        <a:buNone/>
                      </a:pPr>
                      <a:r>
                        <a:rPr lang="ru-RU" sz="1800" b="0" i="0" u="none" dirty="0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Участники</a:t>
                      </a:r>
                      <a:r>
                        <a:rPr lang="en-US" sz="1800" b="0" i="0" u="none" dirty="0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endParaRPr dirty="0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dirty="0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П</a:t>
                      </a:r>
                      <a:r>
                        <a:rPr lang="ru-RU" sz="1800" b="0" i="0" u="none" dirty="0" err="1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роекта</a:t>
                      </a:r>
                      <a:endParaRPr dirty="0"/>
                    </a:p>
                  </a:txBody>
                  <a:tcPr marL="91450" marR="91450" marT="45725" marB="45725" anchor="ctr">
                    <a:lnL w="19050" cap="flat" cmpd="sng">
                      <a:solidFill>
                        <a:srgbClr val="0062A7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62A7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62A7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endParaRPr lang="ru-RU" sz="1800" b="0" i="0" u="none" dirty="0" smtClean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endParaRPr lang="ru-RU" sz="1800" b="0" i="0" u="none" dirty="0" smtClean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endParaRPr lang="ru-RU" sz="1800" b="0" i="0" u="none" dirty="0" smtClean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b="0" i="0" u="none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Ежова Надежда Александровна, педагог-психолог.</a:t>
                      </a:r>
                      <a:endParaRPr lang="ru-RU" sz="1800" b="0" i="0" u="none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b="0" i="0" u="none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Воспитанники старшего дошкольного</a:t>
                      </a:r>
                      <a:r>
                        <a:rPr lang="ru-RU" sz="1800" b="0" i="0" u="none" baseline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возраста.</a:t>
                      </a:r>
                      <a:endParaRPr lang="ru-RU" sz="1800" b="0" i="0" u="none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rgbClr val="0062A7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B0B9C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B0B9C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B0B9C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4"/>
          <p:cNvSpPr txBox="1"/>
          <p:nvPr/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None/>
            </a:pPr>
            <a:fld id="{00000000-1234-1234-1234-123412341234}" type="slidenum">
              <a:rPr lang="en-US" sz="12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200"/>
                <a:buFont typeface="Times New Roman"/>
                <a:buNone/>
              </a:pPr>
              <a:t>3</a:t>
            </a:fld>
            <a:endParaRPr/>
          </a:p>
        </p:txBody>
      </p:sp>
      <p:graphicFrame>
        <p:nvGraphicFramePr>
          <p:cNvPr id="112" name="Google Shape;112;p4"/>
          <p:cNvGraphicFramePr/>
          <p:nvPr>
            <p:extLst>
              <p:ext uri="{D42A27DB-BD31-4B8C-83A1-F6EECF244321}">
                <p14:modId xmlns="" xmlns:p14="http://schemas.microsoft.com/office/powerpoint/2010/main" val="3209400270"/>
              </p:ext>
            </p:extLst>
          </p:nvPr>
        </p:nvGraphicFramePr>
        <p:xfrm>
          <a:off x="0" y="0"/>
          <a:ext cx="9144000" cy="7676525"/>
        </p:xfrm>
        <a:graphic>
          <a:graphicData uri="http://schemas.openxmlformats.org/drawingml/2006/table">
            <a:tbl>
              <a:tblPr>
                <a:noFill/>
                <a:tableStyleId>{7151C687-A67F-4D03-80EC-5D33B2D9664A}</a:tableStyleId>
              </a:tblPr>
              <a:tblGrid>
                <a:gridCol w="233997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80402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4147127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dirty="0" err="1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Основания</a:t>
                      </a:r>
                      <a:r>
                        <a:rPr lang="en-US" sz="1800" b="0" i="0" u="none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800" b="0" i="0" u="none" dirty="0" err="1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для</a:t>
                      </a:r>
                      <a:r>
                        <a:rPr lang="en-US" sz="1800" b="0" i="0" u="none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800" b="0" i="0" u="none" dirty="0" err="1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разработки</a:t>
                      </a:r>
                      <a:r>
                        <a:rPr lang="en-US" sz="1800" b="0" i="0" u="none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П</a:t>
                      </a:r>
                      <a:r>
                        <a:rPr lang="ru-RU" sz="1800" b="0" i="0" u="none" dirty="0" err="1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роекта</a:t>
                      </a:r>
                      <a:endParaRPr dirty="0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240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(</a:t>
                      </a:r>
                      <a:r>
                        <a:rPr lang="ru-RU" sz="1800" b="0" i="0" u="none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проблемы, причины, анализ </a:t>
                      </a:r>
                      <a:r>
                        <a:rPr lang="en-US" sz="1800" b="0" i="0" u="none" dirty="0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в </a:t>
                      </a:r>
                      <a:r>
                        <a:rPr lang="en-US" sz="1800" b="0" i="0" u="none" dirty="0" err="1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графиках</a:t>
                      </a:r>
                      <a:r>
                        <a:rPr lang="en-US" sz="1800" b="0" i="0" u="none" dirty="0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, </a:t>
                      </a:r>
                      <a:r>
                        <a:rPr lang="en-US" sz="1800" b="0" i="0" u="none" dirty="0" err="1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схемах</a:t>
                      </a:r>
                      <a:r>
                        <a:rPr lang="en-US" sz="1800" b="0" i="0" u="none" dirty="0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, </a:t>
                      </a:r>
                      <a:r>
                        <a:rPr lang="en-US" sz="1800" b="0" i="0" u="none" dirty="0" err="1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таблицах</a:t>
                      </a:r>
                      <a:r>
                        <a:rPr lang="ru-RU" sz="1800" b="0" i="0" u="none" dirty="0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и т.п.</a:t>
                      </a:r>
                      <a:r>
                        <a:rPr lang="en-US" sz="1800" b="0" i="0" u="none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) </a:t>
                      </a:r>
                      <a:endParaRPr dirty="0"/>
                    </a:p>
                  </a:txBody>
                  <a:tcPr marL="91425" marR="91425" marT="45725" marB="45725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indent="457200" algn="l"/>
                      <a:endParaRPr lang="ru-RU" sz="1400" b="0" i="0" u="none" strike="noStrike" cap="none" baseline="0" dirty="0" smtClean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  <a:sym typeface="Arial"/>
                      </a:endParaRPr>
                    </a:p>
                    <a:p>
                      <a:pPr indent="457200" algn="l"/>
                      <a:r>
                        <a:rPr lang="ru-RU" sz="1400" b="0" i="0" u="none" strike="noStrike" cap="none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  <a:sym typeface="Arial"/>
                        </a:rPr>
                        <a:t>В </a:t>
                      </a:r>
                      <a:r>
                        <a:rPr lang="ru-RU" sz="1400" b="0" i="0" u="none" strike="noStrike" cap="none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  <a:sym typeface="Arial"/>
                        </a:rPr>
                        <a:t>отечественной науке существует концепция творческого рационального подхода, исходя из которого, терапевтические воздействия (в том числе, песочная терапия) стимулируют не только физиологические, но и психологические, интеллектуальные ресурсы личности ребенка (В.М. Бехтерев; И.М. Сеченов, В.И. Петрушин и другие). </a:t>
                      </a:r>
                      <a:r>
                        <a:rPr lang="ru-RU" b="0" i="0" dirty="0" smtClean="0">
                          <a:solidFill>
                            <a:srgbClr val="1A1A1A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Практика применения песочной терапии показывает ее большой</a:t>
                      </a:r>
                      <a:r>
                        <a:rPr lang="ru-RU" b="0" i="0" baseline="0" dirty="0" smtClean="0">
                          <a:solidFill>
                            <a:srgbClr val="1A1A1A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b="0" i="0" dirty="0" smtClean="0">
                          <a:solidFill>
                            <a:srgbClr val="1A1A1A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терапевтический и коррекционный эффект в работе с детьми.</a:t>
                      </a:r>
                      <a:r>
                        <a:rPr lang="ru-RU" b="0" i="0" baseline="0" dirty="0" smtClean="0">
                          <a:solidFill>
                            <a:srgbClr val="1A1A1A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b="0" i="0" baseline="0" dirty="0" smtClean="0">
                        <a:solidFill>
                          <a:srgbClr val="1A1A1A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endParaRPr lang="ru-RU" b="0" i="0" baseline="0" dirty="0" smtClean="0">
                        <a:solidFill>
                          <a:srgbClr val="1A1A1A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600" b="1" i="1" baseline="0" dirty="0" smtClean="0">
                          <a:solidFill>
                            <a:srgbClr val="1A1A1A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Наличие детей с повышенной тревожностью и регулярные </a:t>
                      </a:r>
                      <a:r>
                        <a:rPr lang="ru-RU" sz="1600" b="1" i="1" baseline="0" dirty="0" smtClean="0">
                          <a:solidFill>
                            <a:srgbClr val="1A1A1A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запросы, поступающие от </a:t>
                      </a:r>
                      <a:r>
                        <a:rPr lang="ru-RU" sz="1600" b="1" i="1" baseline="0" dirty="0" smtClean="0">
                          <a:solidFill>
                            <a:srgbClr val="1A1A1A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педагогов и родителей,  </a:t>
                      </a:r>
                      <a:r>
                        <a:rPr lang="ru-RU" sz="1600" b="1" i="1" baseline="0" dirty="0" smtClean="0">
                          <a:solidFill>
                            <a:srgbClr val="1A1A1A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сталкивающиеся с детьми у которых </a:t>
                      </a:r>
                      <a:r>
                        <a:rPr lang="ru-RU" sz="1600" b="1" i="1" u="none" strike="noStrike" cap="non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  <a:sym typeface="Arial"/>
                        </a:rPr>
                        <a:t>наблюдается наличие </a:t>
                      </a:r>
                      <a:r>
                        <a:rPr lang="ru-RU" sz="1600" b="1" i="1" u="none" strike="noStrike" cap="non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  <a:sym typeface="Arial"/>
                        </a:rPr>
                        <a:t>выраженных </a:t>
                      </a:r>
                      <a:r>
                        <a:rPr lang="ru-RU" sz="1600" b="1" i="1" u="none" strike="noStrike" cap="non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  <a:sym typeface="Arial"/>
                        </a:rPr>
                        <a:t>страхов, </a:t>
                      </a:r>
                      <a:r>
                        <a:rPr lang="ru-RU" sz="1600" b="1" i="1" u="none" strike="noStrike" cap="non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  <a:sym typeface="Arial"/>
                        </a:rPr>
                        <a:t>указывает на необходимость создания определенных </a:t>
                      </a:r>
                      <a:r>
                        <a:rPr lang="ru-RU" sz="1600" b="1" i="1" u="none" strike="noStrike" cap="non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  <a:sym typeface="Arial"/>
                        </a:rPr>
                        <a:t>условий,</a:t>
                      </a:r>
                      <a:r>
                        <a:rPr lang="ru-RU" sz="1600" b="1" i="1" u="none" strike="noStrike" cap="none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  <a:sym typeface="Arial"/>
                        </a:rPr>
                        <a:t> способствующих: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400" b="0" i="0" u="none" strike="noStrike" cap="none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  <a:sym typeface="Arial"/>
                        </a:rPr>
                        <a:t>- снятию напряжения с кончиков пальцев рук и всего тела в целом;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ru-RU" sz="1400" b="0" i="0" u="none" strike="noStrike" cap="non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  <a:sym typeface="Arial"/>
                        </a:rPr>
                        <a:t> проигрывание и переживать травмирующие жизненные ситуации;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ru-RU" sz="1400" b="0" i="0" u="none" strike="noStrike" cap="none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  <a:sym typeface="Arial"/>
                        </a:rPr>
                        <a:t> </a:t>
                      </a:r>
                      <a:r>
                        <a:rPr lang="ru-RU" sz="1400" b="0" i="0" u="none" strike="noStrike" cap="non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  <a:sym typeface="Arial"/>
                        </a:rPr>
                        <a:t>овладеть чувством контроля.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cap="none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  <a:sym typeface="Arial"/>
                        </a:rPr>
                        <a:t> </a:t>
                      </a:r>
                      <a:endParaRPr lang="ru-RU" sz="1400" b="0" i="0" u="none" strike="noStrike" cap="none" dirty="0" smtClean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  <a:sym typeface="Arial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Tx/>
                        <a:buChar char="-"/>
                        <a:tabLst/>
                        <a:defRPr/>
                      </a:pPr>
                      <a:endParaRPr lang="ru-RU" b="0" i="0" dirty="0" smtClean="0">
                        <a:solidFill>
                          <a:srgbClr val="1A1A1A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28600" marR="0" lvl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/>
                        <a:buAutoNum type="arabicPeriod"/>
                        <a:tabLst/>
                        <a:defRPr/>
                      </a:pPr>
                      <a:endParaRPr lang="ru-RU" sz="1400" b="0" i="0" u="none" strike="noStrike" cap="none" baseline="0" dirty="0" smtClean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  <a:sym typeface="Arial"/>
                      </a:endParaRPr>
                    </a:p>
                    <a:p>
                      <a:pPr marL="228600" marR="0" lvl="0" indent="-2286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/>
                        <a:buAutoNum type="arabicPeriod"/>
                      </a:pPr>
                      <a:endParaRPr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25" marR="91425" marT="45725" marB="45725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1654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800"/>
                        <a:buFont typeface="Calibri"/>
                        <a:buNone/>
                      </a:pPr>
                      <a:r>
                        <a:rPr lang="ru-RU" sz="1800" b="0" i="0" u="none" dirty="0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Новизна проекта</a:t>
                      </a:r>
                      <a:endParaRPr sz="1800" dirty="0"/>
                    </a:p>
                  </a:txBody>
                  <a:tcPr marL="91425" marR="91425" marT="45725" marB="45725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lvl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tabLst/>
                        <a:defRPr/>
                      </a:pPr>
                      <a:r>
                        <a:rPr lang="ru-RU" sz="1400" b="0" i="0" u="none" strike="noStrike" cap="none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  <a:sym typeface="Arial"/>
                        </a:rPr>
                        <a:t>     Считается, что с песком могут играть в основном малыши летом в песочнице. Но нашим детям катастрофически не хватает тактильных ощущений! Какую же радость испытывают  дети, когда им разрешают поиграть с песком не только на улице, но и кабинете педагога-психолога, в группе. Большинство детей с удовольствием запускают руки по локоть в песочницу, пересыпают песок с ладошки на ладошку. На их лицах восторг!</a:t>
                      </a:r>
                    </a:p>
                    <a:p>
                      <a: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b="0" i="0" u="none" strike="noStrike" cap="none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  <a:sym typeface="Arial"/>
                        </a:rPr>
                        <a:t> </a:t>
                      </a:r>
                    </a:p>
                    <a:p>
                      <a: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b="0" i="0" u="none" strike="noStrike" cap="none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  <a:sym typeface="Arial"/>
                        </a:rPr>
                        <a:t>Песок – загадочный материал: способность принимать любые формы. Быть податливым, сухим и влажным, легким и ускользающим, пластичным и плотным, это захватывает и завораживает и детей и взрослых. 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ru-RU" sz="1400" b="0" i="0" u="none" strike="noStrike" cap="none" baseline="0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  <a:sym typeface="Calibri"/>
                      </a:endParaRPr>
                    </a:p>
                  </a:txBody>
                  <a:tcPr marL="91425" marR="91425" marT="45725" marB="45725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4"/>
          <p:cNvSpPr txBox="1"/>
          <p:nvPr/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None/>
            </a:pPr>
            <a:fld id="{00000000-1234-1234-1234-123412341234}" type="slidenum">
              <a:rPr lang="en-US" sz="12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200"/>
                <a:buFont typeface="Times New Roman"/>
                <a:buNone/>
              </a:pPr>
              <a:t>4</a:t>
            </a:fld>
            <a:endParaRPr/>
          </a:p>
        </p:txBody>
      </p:sp>
      <p:graphicFrame>
        <p:nvGraphicFramePr>
          <p:cNvPr id="112" name="Google Shape;112;p4"/>
          <p:cNvGraphicFramePr/>
          <p:nvPr>
            <p:extLst>
              <p:ext uri="{D42A27DB-BD31-4B8C-83A1-F6EECF244321}">
                <p14:modId xmlns="" xmlns:p14="http://schemas.microsoft.com/office/powerpoint/2010/main" val="1563292042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>
                <a:noFill/>
                <a:tableStyleId>{7151C687-A67F-4D03-80EC-5D33B2D9664A}</a:tableStyleId>
              </a:tblPr>
              <a:tblGrid>
                <a:gridCol w="233997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80402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21353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Calibri"/>
                        <a:buNone/>
                      </a:pPr>
                      <a:r>
                        <a:rPr lang="ru-RU" sz="1800" b="0" i="0" u="none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Цель Проекта</a:t>
                      </a:r>
                      <a:endParaRPr dirty="0"/>
                    </a:p>
                  </a:txBody>
                  <a:tcPr marL="91425" marR="91425" marT="45725" marB="45725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 lvl="0" indent="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/>
                        <a:buNone/>
                        <a:tabLst/>
                        <a:defRPr/>
                      </a:pPr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2860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/>
                        <a:buNone/>
                        <a:tabLst/>
                        <a:defRPr/>
                      </a:pPr>
                      <a:r>
                        <a:rPr lang="ru-RU" sz="1800" b="1" i="0" dirty="0" smtClean="0">
                          <a:latin typeface="Times New Roman" pitchFamily="18" charset="0"/>
                          <a:cs typeface="Times New Roman" pitchFamily="18" charset="0"/>
                        </a:rPr>
                        <a:t>Разработать</a:t>
                      </a:r>
                      <a:r>
                        <a:rPr lang="ru-RU" sz="1800" b="1" i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цикл занятий  по с</a:t>
                      </a:r>
                      <a:r>
                        <a:rPr lang="ru-RU" sz="1800" b="1" i="0" dirty="0" smtClean="0">
                          <a:latin typeface="Times New Roman" pitchFamily="18" charset="0"/>
                          <a:cs typeface="Times New Roman" pitchFamily="18" charset="0"/>
                        </a:rPr>
                        <a:t>нижению уровня тревожности и страха</a:t>
                      </a:r>
                      <a:r>
                        <a:rPr lang="ru-RU" sz="1800" b="1" i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b="1" i="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используя технику песочной терапии</a:t>
                      </a:r>
                      <a:endParaRPr sz="1800" b="1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25" marR="91425" marT="45725" marB="45725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7226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800"/>
                        <a:buFont typeface="Calibri"/>
                        <a:buNone/>
                      </a:pPr>
                      <a:r>
                        <a:rPr lang="ru-RU" sz="1800" b="0" i="0" u="none" dirty="0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Задачи Проекта</a:t>
                      </a:r>
                      <a:endParaRPr sz="1800" dirty="0"/>
                    </a:p>
                  </a:txBody>
                  <a:tcPr marL="91425" marR="91425" marT="45725" marB="45725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+mj-lt"/>
                        <a:buAutoNum type="arabicPeriod"/>
                      </a:pPr>
                      <a:r>
                        <a:rPr lang="ru-RU" sz="1800" b="1" i="1" u="none" strike="noStrike" cap="non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  <a:sym typeface="Arial"/>
                        </a:rPr>
                        <a:t>Изучить вопрос коррекции детских страхов и высокого уровня тревожности  в трудах отечественных и зарубежных авторов.</a:t>
                      </a:r>
                    </a:p>
                    <a:p>
                      <a:pPr marL="342900" marR="0" lvl="0" indent="-34290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+mj-lt"/>
                        <a:buAutoNum type="arabicPeriod"/>
                      </a:pPr>
                      <a:endParaRPr lang="ru-RU" sz="1800" b="1" i="1" u="none" strike="noStrike" cap="none" dirty="0" smtClean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  <a:sym typeface="Calibri"/>
                      </a:endParaRPr>
                    </a:p>
                    <a:p>
                      <a:pPr marL="342900" marR="0" lvl="0" indent="-34290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+mj-lt"/>
                        <a:buAutoNum type="arabicPeriod"/>
                      </a:pPr>
                      <a:r>
                        <a:rPr lang="ru-RU" sz="1800" b="1" i="1" u="none" strike="noStrike" cap="non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  <a:sym typeface="Calibri"/>
                        </a:rPr>
                        <a:t> Определить наличие необходимого материала для реализации проекта.</a:t>
                      </a:r>
                    </a:p>
                    <a:p>
                      <a:pPr marL="342900" marR="0" lvl="0" indent="-34290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+mj-lt"/>
                        <a:buAutoNum type="arabicPeriod"/>
                      </a:pPr>
                      <a:endParaRPr lang="ru-RU" sz="1800" b="1" i="1" u="none" strike="noStrike" cap="none" dirty="0" smtClean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  <a:sym typeface="Calibri"/>
                      </a:endParaRPr>
                    </a:p>
                    <a:p>
                      <a:pPr marL="342900" marR="0" lvl="0" indent="-34290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+mj-lt"/>
                        <a:buAutoNum type="arabicPeriod"/>
                      </a:pPr>
                      <a:r>
                        <a:rPr lang="ru-RU" sz="18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Провести</a:t>
                      </a:r>
                      <a:r>
                        <a:rPr lang="ru-RU" sz="18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диагностическое</a:t>
                      </a:r>
                      <a:r>
                        <a:rPr lang="ru-RU" sz="18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исследование направленное</a:t>
                      </a:r>
                      <a:r>
                        <a:rPr lang="ru-RU" sz="18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на выявление группы детей имеющих повышенный уровень тревожности и страхов.</a:t>
                      </a:r>
                    </a:p>
                    <a:p>
                      <a:pPr marL="342900" marR="0" lvl="0" indent="-34290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+mj-lt"/>
                        <a:buAutoNum type="arabicPeriod"/>
                      </a:pPr>
                      <a:endParaRPr lang="ru-RU" sz="1800" b="1" i="1" u="none" strike="noStrike" cap="none" dirty="0" smtClean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  <a:sym typeface="Calibri"/>
                      </a:endParaRPr>
                    </a:p>
                    <a:p>
                      <a:pPr marL="342900" marR="0" lvl="0" indent="-34290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+mj-lt"/>
                        <a:buAutoNum type="arabicPeriod"/>
                      </a:pPr>
                      <a:r>
                        <a:rPr lang="ru-RU" sz="1800" b="1" i="1" u="none" strike="noStrike" cap="non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  <a:sym typeface="Calibri"/>
                        </a:rPr>
                        <a:t>Наметить план деятельности</a:t>
                      </a:r>
                      <a:r>
                        <a:rPr lang="ru-RU" sz="1800" b="1" i="1" u="none" strike="noStrike" cap="none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  <a:sym typeface="Calibri"/>
                        </a:rPr>
                        <a:t> реализации проекта.</a:t>
                      </a:r>
                    </a:p>
                    <a:p>
                      <a:pPr marL="342900" marR="0" lvl="0" indent="-34290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+mj-lt"/>
                        <a:buAutoNum type="arabicPeriod"/>
                      </a:pPr>
                      <a:endParaRPr lang="ru-RU" sz="1800" b="1" i="1" u="none" strike="noStrike" cap="none" baseline="0" dirty="0" smtClean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  <a:sym typeface="Calibri"/>
                      </a:endParaRPr>
                    </a:p>
                    <a:p>
                      <a:pPr marL="342900" marR="0" lvl="0" indent="-34290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+mj-lt"/>
                        <a:buAutoNum type="arabicPeriod"/>
                      </a:pPr>
                      <a:r>
                        <a:rPr lang="ru-RU" sz="1800" b="1" i="1" u="none" strike="noStrike" cap="non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  <a:sym typeface="Calibri"/>
                        </a:rPr>
                        <a:t> Познакомить педагогов с результатами проекта.</a:t>
                      </a:r>
                      <a:endParaRPr lang="ru-RU" sz="1800" b="1" i="1" u="none" strike="noStrike" cap="none" dirty="0">
                        <a:solidFill>
                          <a:srgbClr val="0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  <a:sym typeface="Calibri"/>
                      </a:endParaRPr>
                    </a:p>
                  </a:txBody>
                  <a:tcPr marL="91425" marR="91425" marT="45725" marB="45725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4329449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9"/>
          <p:cNvSpPr txBox="1"/>
          <p:nvPr/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None/>
            </a:pPr>
            <a:fld id="{00000000-1234-1234-1234-123412341234}" type="slidenum">
              <a:rPr lang="en-US" sz="12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200"/>
                <a:buFont typeface="Times New Roman"/>
                <a:buNone/>
              </a:pPr>
              <a:t>5</a:t>
            </a:fld>
            <a:endParaRPr/>
          </a:p>
        </p:txBody>
      </p:sp>
      <p:graphicFrame>
        <p:nvGraphicFramePr>
          <p:cNvPr id="198" name="Google Shape;198;p9"/>
          <p:cNvGraphicFramePr/>
          <p:nvPr>
            <p:extLst>
              <p:ext uri="{D42A27DB-BD31-4B8C-83A1-F6EECF244321}">
                <p14:modId xmlns="" xmlns:p14="http://schemas.microsoft.com/office/powerpoint/2010/main" val="2234299572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>
                <a:noFill/>
                <a:tableStyleId>{7151C687-A67F-4D03-80EC-5D33B2D9664A}</a:tableStyleId>
              </a:tblPr>
              <a:tblGrid>
                <a:gridCol w="205105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09295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6858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Calibri"/>
                        <a:buNone/>
                      </a:pPr>
                      <a:r>
                        <a:rPr lang="ru-RU" sz="1800" b="1" i="0" u="none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Задача</a:t>
                      </a:r>
                      <a:r>
                        <a:rPr lang="en-US" sz="1800" b="1" i="0" u="none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800" b="1" i="0" u="none" dirty="0" smtClean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</a:t>
                      </a:r>
                      <a:endParaRPr lang="ru-RU" sz="1800" b="1" i="0" u="none" dirty="0" smtClean="0">
                        <a:solidFill>
                          <a:srgbClr val="FFFFFF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Calibri"/>
                        <a:buNone/>
                      </a:pPr>
                      <a:endParaRPr dirty="0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Calibri"/>
                        <a:buNone/>
                      </a:pPr>
                      <a:r>
                        <a:rPr lang="ru-RU" sz="1800" b="0" i="1" u="none" strike="noStrike" cap="none" dirty="0" smtClean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Arial"/>
                        </a:rPr>
                        <a:t>Изучить вопрос коррекции детских страхов и высокого уровня тревожности  в трудах отечественных и зарубежных авторов.</a:t>
                      </a:r>
                      <a:endParaRPr lang="ru-RU" sz="1800" b="0" i="1" u="none" strike="noStrike" cap="none" dirty="0">
                        <a:solidFill>
                          <a:srgbClr val="FFFFFF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lvl="0" indent="-3556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AutoNum type="arabicPeriod"/>
                      </a:pPr>
                      <a:r>
                        <a:rPr lang="ru-RU" sz="2000" b="0" i="0" u="none" dirty="0" smtClean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Подобрать и проанализировать литературу по проблеме в трудах зарубежных и отечественных ученых.</a:t>
                      </a:r>
                    </a:p>
                    <a:p>
                      <a:pPr marL="457200" marR="0" lvl="0" indent="-3556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AutoNum type="arabicPeriod"/>
                      </a:pPr>
                      <a:endParaRPr lang="ru-RU" sz="2000" b="0" i="0" u="none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457200" marR="0" lvl="0" indent="-3556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AutoNum type="arabicPeriod"/>
                      </a:pPr>
                      <a:r>
                        <a:rPr lang="ru-RU" sz="2000" b="0" i="0" u="none" dirty="0" smtClean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Уточнить представления о роли игр с песком как факторе, влияющем на снижение уровня тревожности и страха дошкольников</a:t>
                      </a:r>
                      <a:r>
                        <a:rPr lang="ru-RU" sz="2000" b="0" i="1" u="none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.</a:t>
                      </a:r>
                      <a:endParaRPr lang="ru-RU" sz="2000" b="0" i="1" u="none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  <a:sym typeface="Calibri"/>
                      </a:endParaRPr>
                    </a:p>
                    <a:p>
                      <a:pPr marL="10160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None/>
                      </a:pPr>
                      <a:endParaRPr lang="ru-RU" sz="2000" b="0" i="1" u="none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285750" marR="91450" marT="45725" marB="45725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9"/>
          <p:cNvSpPr txBox="1"/>
          <p:nvPr/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None/>
            </a:pPr>
            <a:fld id="{00000000-1234-1234-1234-123412341234}" type="slidenum">
              <a:rPr lang="en-US" sz="12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200"/>
                <a:buFont typeface="Times New Roman"/>
                <a:buNone/>
              </a:pPr>
              <a:t>6</a:t>
            </a:fld>
            <a:endParaRPr/>
          </a:p>
        </p:txBody>
      </p:sp>
      <p:graphicFrame>
        <p:nvGraphicFramePr>
          <p:cNvPr id="198" name="Google Shape;198;p9"/>
          <p:cNvGraphicFramePr/>
          <p:nvPr>
            <p:extLst>
              <p:ext uri="{D42A27DB-BD31-4B8C-83A1-F6EECF244321}">
                <p14:modId xmlns="" xmlns:p14="http://schemas.microsoft.com/office/powerpoint/2010/main" val="1571026922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>
                <a:noFill/>
                <a:tableStyleId>{7151C687-A67F-4D03-80EC-5D33B2D9664A}</a:tableStyleId>
              </a:tblPr>
              <a:tblGrid>
                <a:gridCol w="205105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09295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6858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Calibri"/>
                        <a:buNone/>
                      </a:pPr>
                      <a:r>
                        <a:rPr lang="ru-RU" sz="1800" b="1" i="0" u="none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Задача</a:t>
                      </a:r>
                      <a:r>
                        <a:rPr lang="en-US" sz="1800" b="1" i="0" u="none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ru-RU" sz="1800" b="1" i="0" u="none" dirty="0" smtClean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Calibri"/>
                        <a:buNone/>
                      </a:pPr>
                      <a:endParaRPr dirty="0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800"/>
                        <a:buFont typeface="Calibri"/>
                        <a:buNone/>
                      </a:pPr>
                      <a:r>
                        <a:rPr lang="ru-RU" sz="1800" b="0" i="1" u="none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Определить наличие необходимого материала для реализации проекта.</a:t>
                      </a:r>
                      <a:endParaRPr sz="1800" b="1" i="0" u="none" dirty="0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lvl="0" indent="-3556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AutoNum type="arabicPeriod"/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Подготовить 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песочницу </a:t>
                      </a:r>
                      <a:r>
                        <a:rPr lang="ru-RU" sz="20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(рекомендуемый размер: высота – не менее 10 см, ширина- не менее 70 см., длина – не менее 50 см).</a:t>
                      </a:r>
                    </a:p>
                    <a:p>
                      <a:pPr marL="457200" marR="0" lvl="0" indent="-3556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AutoNum type="arabicPeriod"/>
                      </a:pPr>
                      <a:endParaRPr lang="ru-RU" sz="2000" b="0" i="1" u="none" dirty="0">
                        <a:solidFill>
                          <a:schemeClr val="dk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  <a:sym typeface="Times New Roman"/>
                      </a:endParaRPr>
                    </a:p>
                    <a:p>
                      <a:pPr marL="457200" marR="0" lvl="0" indent="-3556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AutoNum type="arabicPeriod"/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Подготовить 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материал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для работы с песком</a:t>
                      </a:r>
                      <a:r>
                        <a:rPr lang="ru-RU" sz="2000" b="0" i="0" u="none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cs typeface="Times New Roman" pitchFamily="18" charset="0"/>
                          <a:sym typeface="Times New Roman"/>
                        </a:rPr>
                        <a:t> </a:t>
                      </a:r>
                      <a:r>
                        <a:rPr lang="ru-RU" sz="2000" b="0" i="1" u="none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cs typeface="Times New Roman" pitchFamily="18" charset="0"/>
                          <a:sym typeface="Times New Roman"/>
                        </a:rPr>
                        <a:t>(мелкие игрушки из киндер-сюрприза – персонажи мультфильмов, «сокровища»(стеклянные или пластиковые шарики, камешки, пуговицы) 25-30 штук, игрушечные животные)</a:t>
                      </a:r>
                      <a:endParaRPr lang="ru-RU" sz="2000" b="0" i="1" u="none" dirty="0">
                        <a:solidFill>
                          <a:schemeClr val="dk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  <a:sym typeface="Times New Roman"/>
                      </a:endParaRPr>
                    </a:p>
                  </a:txBody>
                  <a:tcPr marL="285750" marR="91450" marT="45725" marB="45725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41323599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9"/>
          <p:cNvSpPr txBox="1"/>
          <p:nvPr/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None/>
            </a:pPr>
            <a:fld id="{00000000-1234-1234-1234-123412341234}" type="slidenum">
              <a:rPr lang="en-US" sz="12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200"/>
                <a:buFont typeface="Times New Roman"/>
                <a:buNone/>
              </a:pPr>
              <a:t>7</a:t>
            </a:fld>
            <a:endParaRPr/>
          </a:p>
        </p:txBody>
      </p:sp>
      <p:graphicFrame>
        <p:nvGraphicFramePr>
          <p:cNvPr id="198" name="Google Shape;198;p9"/>
          <p:cNvGraphicFramePr/>
          <p:nvPr>
            <p:extLst>
              <p:ext uri="{D42A27DB-BD31-4B8C-83A1-F6EECF244321}">
                <p14:modId xmlns="" xmlns:p14="http://schemas.microsoft.com/office/powerpoint/2010/main" val="2720015654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>
                <a:noFill/>
                <a:tableStyleId>{7151C687-A67F-4D03-80EC-5D33B2D9664A}</a:tableStyleId>
              </a:tblPr>
              <a:tblGrid>
                <a:gridCol w="205105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09295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6858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Calibri"/>
                        <a:buNone/>
                      </a:pPr>
                      <a:r>
                        <a:rPr lang="ru-RU" sz="1800" b="1" i="0" u="none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Задача</a:t>
                      </a:r>
                      <a:r>
                        <a:rPr lang="en-US" sz="1800" b="1" i="0" u="none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ru-RU" sz="1800" b="1" i="0" u="none" dirty="0" smtClean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Calibri"/>
                        <a:buNone/>
                      </a:pPr>
                      <a:endParaRPr dirty="0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800"/>
                        <a:buFont typeface="Calibri"/>
                        <a:buNone/>
                      </a:pPr>
                      <a:r>
                        <a:rPr lang="ru-RU" sz="1800" b="0" i="1" u="none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Провести диагностическое исследование направленное на выявление группы детей имеющих повышенный уровень тревожности и страхов.</a:t>
                      </a:r>
                      <a:endParaRPr sz="1800" b="1" i="0" u="none" dirty="0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lvl="0" indent="-3556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AutoNum type="arabicPeriod"/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Подбор диагностических методик.</a:t>
                      </a:r>
                    </a:p>
                    <a:p>
                      <a:pPr marL="457200" marR="0" lvl="0" indent="-3556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AutoNum type="arabicPeriod"/>
                      </a:pPr>
                      <a:endParaRPr lang="ru-RU" sz="2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457200" marR="0" lvl="0" indent="-3556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AutoNum type="arabicPeriod"/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Определение группы воспитанников имеющих повышенный уровень тревожности и страха</a:t>
                      </a:r>
                      <a:r>
                        <a:rPr lang="ru-RU" sz="2000" b="0" i="0" u="none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  <a:sym typeface="Times New Roman"/>
                        </a:rPr>
                        <a:t>.</a:t>
                      </a:r>
                      <a:endParaRPr lang="ru-RU" sz="2000" b="0" i="0" u="none" dirty="0">
                        <a:solidFill>
                          <a:schemeClr val="dk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  <a:sym typeface="Times New Roman"/>
                      </a:endParaRPr>
                    </a:p>
                  </a:txBody>
                  <a:tcPr marL="285750" marR="91450" marT="45725" marB="45725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7287829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9"/>
          <p:cNvSpPr txBox="1"/>
          <p:nvPr/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None/>
            </a:pPr>
            <a:fld id="{00000000-1234-1234-1234-123412341234}" type="slidenum">
              <a:rPr lang="en-US" sz="12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200"/>
                <a:buFont typeface="Times New Roman"/>
                <a:buNone/>
              </a:pPr>
              <a:t>8</a:t>
            </a:fld>
            <a:endParaRPr/>
          </a:p>
        </p:txBody>
      </p:sp>
      <p:graphicFrame>
        <p:nvGraphicFramePr>
          <p:cNvPr id="198" name="Google Shape;198;p9"/>
          <p:cNvGraphicFramePr/>
          <p:nvPr>
            <p:extLst>
              <p:ext uri="{D42A27DB-BD31-4B8C-83A1-F6EECF244321}">
                <p14:modId xmlns="" xmlns:p14="http://schemas.microsoft.com/office/powerpoint/2010/main" val="2720015654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>
                <a:noFill/>
                <a:tableStyleId>{7151C687-A67F-4D03-80EC-5D33B2D9664A}</a:tableStyleId>
              </a:tblPr>
              <a:tblGrid>
                <a:gridCol w="205105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09295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6858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Calibri"/>
                        <a:buNone/>
                      </a:pPr>
                      <a:r>
                        <a:rPr lang="ru-RU" sz="1800" b="1" i="0" u="none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Задача</a:t>
                      </a:r>
                      <a:r>
                        <a:rPr lang="en-US" sz="1800" b="1" i="0" u="none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ru-RU" sz="1800" b="1" i="0" u="none" dirty="0" smtClean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</a:t>
                      </a:r>
                      <a:endParaRPr dirty="0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800"/>
                        <a:buFont typeface="Calibri"/>
                        <a:buNone/>
                      </a:pPr>
                      <a:r>
                        <a:rPr lang="ru-RU" sz="1800" b="0" i="1" u="none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Наметить план деятельности реализации проекта.</a:t>
                      </a:r>
                      <a:endParaRPr sz="1800" b="1" i="0" u="none" dirty="0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lvl="0" indent="-3556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AutoNum type="arabicPeriod"/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Определить ключевые направления коррекционно-развивающей работы по коррекции страхов у детей дошкольного возраста средствами песочной терапии.</a:t>
                      </a:r>
                    </a:p>
                    <a:p>
                      <a:pPr marL="457200" marR="0" lvl="0" indent="-3556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AutoNum type="arabicPeriod"/>
                      </a:pPr>
                      <a:endParaRPr lang="ru-RU" sz="2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457200" marR="0" lvl="0" indent="-3556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AutoNum type="arabicPeriod"/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Провести  коррекционные занятия, направленные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на снижение уровня тревожности и страха, используя технику песочной терапии.</a:t>
                      </a:r>
                    </a:p>
                  </a:txBody>
                  <a:tcPr marL="285750" marR="91450" marT="45725" marB="45725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7287829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9"/>
          <p:cNvSpPr txBox="1"/>
          <p:nvPr/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None/>
            </a:pPr>
            <a:fld id="{00000000-1234-1234-1234-123412341234}" type="slidenum">
              <a:rPr lang="en-US" sz="12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200"/>
                <a:buFont typeface="Times New Roman"/>
                <a:buNone/>
              </a:pPr>
              <a:t>9</a:t>
            </a:fld>
            <a:endParaRPr/>
          </a:p>
        </p:txBody>
      </p:sp>
      <p:graphicFrame>
        <p:nvGraphicFramePr>
          <p:cNvPr id="198" name="Google Shape;198;p9"/>
          <p:cNvGraphicFramePr/>
          <p:nvPr>
            <p:extLst>
              <p:ext uri="{D42A27DB-BD31-4B8C-83A1-F6EECF244321}">
                <p14:modId xmlns="" xmlns:p14="http://schemas.microsoft.com/office/powerpoint/2010/main" val="2720015654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>
                <a:noFill/>
                <a:tableStyleId>{7151C687-A67F-4D03-80EC-5D33B2D9664A}</a:tableStyleId>
              </a:tblPr>
              <a:tblGrid>
                <a:gridCol w="205105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09295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6858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Calibri"/>
                        <a:buNone/>
                      </a:pPr>
                      <a:r>
                        <a:rPr lang="ru-RU" sz="1800" b="1" i="0" u="none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Задача</a:t>
                      </a:r>
                      <a:r>
                        <a:rPr lang="en-US" sz="1800" b="1" i="0" u="none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ru-RU" sz="1800" b="1" i="0" u="none" dirty="0" smtClean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Calibri"/>
                        <a:buNone/>
                      </a:pPr>
                      <a:endParaRPr dirty="0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800"/>
                        <a:buFont typeface="Calibri"/>
                        <a:buNone/>
                      </a:pPr>
                      <a:r>
                        <a:rPr lang="ru-RU" sz="1800" b="0" i="1" u="none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Познакомить педагогов с результатами проекта.</a:t>
                      </a:r>
                      <a:endParaRPr sz="1800" b="1" i="0" u="none" dirty="0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lvl="0" indent="-3556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AutoNum type="arabicPeriod"/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Обобщить  опыт работы по теме проекта, оценить эффективность реализации проекта.</a:t>
                      </a:r>
                    </a:p>
                    <a:p>
                      <a:pPr marL="457200" marR="0" lvl="0" indent="-3556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AutoNum type="arabicPeriod"/>
                      </a:pPr>
                      <a:endParaRPr lang="ru-RU" sz="2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457200" marR="0" lvl="0" indent="-3556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AutoNum type="arabicPeriod"/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Определить  изменения уровня тревожности и страха у детей после проведения коррекционно-развивающих занятий. </a:t>
                      </a:r>
                    </a:p>
                    <a:p>
                      <a:pPr marL="457200" marR="0" lvl="0" indent="-3556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AutoNum type="arabicPeriod"/>
                      </a:pPr>
                      <a:endParaRPr lang="ru-RU" sz="2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457200" marR="0" lvl="0" indent="-3556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AutoNum type="arabicPeriod"/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Представить опыт работы по проекту на базе ДОО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 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мероприятиях 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городского и регионального уровня.</a:t>
                      </a:r>
                    </a:p>
                  </a:txBody>
                  <a:tcPr marL="285750" marR="91450" marT="45725" marB="45725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728782989"/>
      </p:ext>
    </p:extLst>
  </p:cSld>
  <p:clrMapOvr>
    <a:masterClrMapping/>
  </p:clrMapOvr>
</p:sld>
</file>

<file path=ppt/theme/theme1.xml><?xml version="1.0" encoding="utf-8"?>
<a:theme xmlns:a="http://schemas.openxmlformats.org/drawingml/2006/main" name="HDOfficeLightV0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727</TotalTime>
  <Words>738</Words>
  <Application>Microsoft Office PowerPoint</Application>
  <PresentationFormat>Экран (4:3)</PresentationFormat>
  <Paragraphs>133</Paragraphs>
  <Slides>12</Slides>
  <Notes>12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Times New Roman</vt:lpstr>
      <vt:lpstr>Calibri</vt:lpstr>
      <vt:lpstr>Noto Sans Symbols</vt:lpstr>
      <vt:lpstr>HDOfficeLightV0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</dc:creator>
  <cp:lastModifiedBy>Вика</cp:lastModifiedBy>
  <cp:revision>76</cp:revision>
  <dcterms:created xsi:type="dcterms:W3CDTF">2012-01-11T08:01:34Z</dcterms:created>
  <dcterms:modified xsi:type="dcterms:W3CDTF">2023-05-17T11:20:49Z</dcterms:modified>
</cp:coreProperties>
</file>