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trictFirstAndLastChars="0" embedTrueTypeFonts="1" saveSubsetFonts="1" autoCompressPictures="0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7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1" r:id="rId18"/>
    <p:sldId id="273" r:id="rId19"/>
    <p:sldId id="274" r:id="rId20"/>
    <p:sldId id="275" r:id="rId21"/>
    <p:sldId id="270" r:id="rId22"/>
  </p:sldIdLst>
  <p:sldSz cx="9144000" cy="6858000" type="screen4x3"/>
  <p:notesSz cx="6858000" cy="9144000"/>
  <p:embeddedFontLst>
    <p:embeddedFont>
      <p:font typeface="Bahnschrift" panose="020B0502040204020203" pitchFamily="34" charset="0"/>
      <p:regular r:id="rId24"/>
      <p:bold r:id="rId25"/>
    </p:embeddedFont>
    <p:embeddedFont>
      <p:font typeface="Bahnschrift Light" panose="020B0502040204020203" pitchFamily="34" charset="0"/>
      <p:regular r:id="rId26"/>
    </p:embeddedFont>
    <p:embeddedFont>
      <p:font typeface="Garamond" panose="02020404030301010803" pitchFamily="18" charset="0"/>
      <p:regular r:id="rId27"/>
      <p:bold r:id="rId28"/>
      <p:italic r:id="rId29"/>
    </p:embeddedFont>
    <p:embeddedFont>
      <p:font typeface="Helvetica Neue" panose="020B0604020202020204" charset="0"/>
      <p:regular r:id="rId30"/>
      <p:bold r:id="rId31"/>
      <p:italic r:id="rId32"/>
      <p:boldItalic r:id="rId3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71" autoAdjust="0"/>
    <p:restoredTop sz="94291" autoAdjust="0"/>
  </p:normalViewPr>
  <p:slideViewPr>
    <p:cSldViewPr snapToGrid="0">
      <p:cViewPr varScale="1">
        <p:scale>
          <a:sx n="73" d="100"/>
          <a:sy n="73" d="100"/>
        </p:scale>
        <p:origin x="115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3.fntdata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2.fntdata"/><Relationship Id="rId33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.fntdata"/><Relationship Id="rId32" Type="http://schemas.openxmlformats.org/officeDocument/2006/relationships/font" Target="fonts/font9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font" Target="fonts/font5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4.fntdata"/><Relationship Id="rId30" Type="http://schemas.openxmlformats.org/officeDocument/2006/relationships/font" Target="fonts/font7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6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75343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  <p:sp>
        <p:nvSpPr>
          <p:cNvPr id="50" name="Google Shape;50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1" name="Google Shape;5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16306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233383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6277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08864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1" name="Google Shape;141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115223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9055663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97805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3</a:t>
            </a:fld>
            <a:endParaRPr/>
          </a:p>
        </p:txBody>
      </p:sp>
      <p:sp>
        <p:nvSpPr>
          <p:cNvPr id="56" name="Google Shape;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57" name="Google Shape;5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054102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4</a:t>
            </a:fld>
            <a:endParaRPr/>
          </a:p>
        </p:txBody>
      </p:sp>
      <p:sp>
        <p:nvSpPr>
          <p:cNvPr id="63" name="Google Shape;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64" name="Google Shape;6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1108190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6</a:t>
            </a:fld>
            <a:endParaRPr/>
          </a:p>
        </p:txBody>
      </p:sp>
      <p:sp>
        <p:nvSpPr>
          <p:cNvPr id="72" name="Google Shape;7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73" name="Google Shape;73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5524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0" name="Google Shape;8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337213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8</a:t>
            </a:fld>
            <a:endParaRPr/>
          </a:p>
        </p:txBody>
      </p:sp>
      <p:sp>
        <p:nvSpPr>
          <p:cNvPr id="87" name="Google Shape;8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8" name="Google Shape;8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88315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182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045879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0" name="Google Shape;11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4038471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79926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05839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309372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6635279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640488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5574862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535783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75761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047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375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4928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22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530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811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2281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8531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360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51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81C8AE84-5EBF-4258-8C22-194FE22CED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Google Shape;53;p13"/>
          <p:cNvSpPr txBox="1">
            <a:spLocks noGrp="1"/>
          </p:cNvSpPr>
          <p:nvPr>
            <p:ph type="ctrTitle"/>
          </p:nvPr>
        </p:nvSpPr>
        <p:spPr>
          <a:xfrm>
            <a:off x="995745" y="1910726"/>
            <a:ext cx="6386464" cy="1285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PEST-анализ</a:t>
            </a:r>
            <a:endParaRPr sz="5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39339" y="3965464"/>
            <a:ext cx="53694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>
                <a:latin typeface="Bahnschrift Light" panose="020B0502040204020203" pitchFamily="34" charset="0"/>
              </a:rPr>
              <a:t>Выполнила:</a:t>
            </a:r>
          </a:p>
          <a:p>
            <a:pPr algn="r"/>
            <a:r>
              <a:rPr lang="ru-RU" sz="2000" dirty="0" smtClean="0">
                <a:latin typeface="Bahnschrift Light" panose="020B0502040204020203" pitchFamily="34" charset="0"/>
              </a:rPr>
              <a:t>Горлова Шахноза</a:t>
            </a:r>
            <a:endParaRPr lang="ru-RU" sz="2000" dirty="0">
              <a:latin typeface="Bahnschrift Light" panose="020B0502040204020203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7506F23A-FE07-48B1-AB13-48658CF257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" name="Google Shape;112;p21"/>
          <p:cNvSpPr txBox="1">
            <a:spLocks noGrp="1"/>
          </p:cNvSpPr>
          <p:nvPr>
            <p:ph idx="1"/>
          </p:nvPr>
        </p:nvSpPr>
        <p:spPr>
          <a:xfrm>
            <a:off x="616689" y="263250"/>
            <a:ext cx="8106956" cy="3071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Arial"/>
              <a:buChar char="•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Давая оценку политическим, экономическим, социально-культурным и технологическим факторам, необходимо учитывать не только их фактическое состояние, но и прогнозировать возможные изменения каждого фактора на несколько лет вперед.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lang="ru-RU"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lang="ru-RU"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Bahnschrift" panose="020B0502040204020203" pitchFamily="34" charset="0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Arial"/>
              <a:buChar char="•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Именно поэтому так важно, чтобы в проведении PEST-анализа принимали участие эксперты отрасли или персонал компании, который уже давно взаимодействует с рынком.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13" name="Google Shape;113;p21" descr="https://cdn.riastatic.com/photos/ria/news_common/13/1396/139699/139699m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345635" y="1558873"/>
            <a:ext cx="5100862" cy="37402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12677B01-9434-4EE0-B5EB-D83FC38CD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8" name="Google Shape;118;p22"/>
          <p:cNvSpPr txBox="1">
            <a:spLocks noGrp="1"/>
          </p:cNvSpPr>
          <p:nvPr>
            <p:ph idx="1"/>
          </p:nvPr>
        </p:nvSpPr>
        <p:spPr>
          <a:xfrm>
            <a:off x="1007164" y="1196975"/>
            <a:ext cx="7466985" cy="5521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Arial"/>
              <a:buNone/>
            </a:pPr>
            <a:r>
              <a:rPr lang="ru-RU" sz="1800" b="1" i="1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SLEPT-анализ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 (в анализ добавляется Правовой фактор: L - </a:t>
            </a:r>
            <a:r>
              <a:rPr lang="ru-RU" sz="1800" dirty="0" err="1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Legal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). Такой вид анализа проводится компаниями, которые работают в сфере жесткого государственного регулирования своей деятельности.</a:t>
            </a:r>
            <a:endParaRPr dirty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Arial"/>
              <a:buNone/>
            </a:pPr>
            <a:r>
              <a:rPr lang="ru-RU" sz="1800" b="1" i="1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PESTLE-анализ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 является расширенной двумя факторами (</a:t>
            </a:r>
            <a:r>
              <a:rPr lang="ru-RU" sz="1800" dirty="0" err="1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Legal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 и </a:t>
            </a:r>
            <a:r>
              <a:rPr lang="ru-RU" sz="1800" dirty="0" err="1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Environmental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) версией PEST-анализа. Анализ динамики изменений в окружающей среде будет важен для организаций, которые осуществляют добычу или использование природных ресурсов. </a:t>
            </a:r>
            <a:endParaRPr dirty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Arial"/>
              <a:buNone/>
            </a:pPr>
            <a:r>
              <a:rPr lang="ru-RU" sz="1800" b="1" i="1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STEEPLE-анализ: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 добавляется анализ окружающей среды, правовой и этнические факторы. Такой анализ проводят международные компании. </a:t>
            </a:r>
            <a:endParaRPr dirty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Arial"/>
              <a:buNone/>
            </a:pPr>
            <a:r>
              <a:rPr lang="ru-RU" sz="1800" b="1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DRETS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 (</a:t>
            </a:r>
            <a:r>
              <a:rPr lang="ru-RU" sz="1800" dirty="0" err="1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demographic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regulatory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economic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technological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, </a:t>
            </a:r>
            <a:r>
              <a:rPr lang="ru-RU" sz="1800" dirty="0" err="1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socio-cultural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) — здесь выделяются демографические, региональные, экономические, технико-технологические и социально-культурные факторы. </a:t>
            </a:r>
            <a:endParaRPr sz="1800" dirty="0">
              <a:solidFill>
                <a:schemeClr val="tx1"/>
              </a:solidFill>
              <a:latin typeface="Bahnschrift" panose="020B0502040204020203" pitchFamily="34" charset="0"/>
              <a:ea typeface="Arial"/>
              <a:cs typeface="Arial"/>
              <a:sym typeface="Arial"/>
            </a:endParaRPr>
          </a:p>
        </p:txBody>
      </p:sp>
      <p:sp>
        <p:nvSpPr>
          <p:cNvPr id="119" name="Google Shape;119;p22"/>
          <p:cNvSpPr/>
          <p:nvPr/>
        </p:nvSpPr>
        <p:spPr>
          <a:xfrm>
            <a:off x="1299228" y="396451"/>
            <a:ext cx="703147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i="0" u="none" strike="noStrike" cap="none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  <a:sym typeface="Arial"/>
              </a:rPr>
              <a:t>Разновидности PEST-анализа</a:t>
            </a:r>
            <a:endParaRPr sz="3600" b="0" i="0" u="none" strike="noStrike" cap="none" dirty="0">
              <a:solidFill>
                <a:schemeClr val="tx1">
                  <a:lumMod val="95000"/>
                  <a:lumOff val="5000"/>
                </a:schemeClr>
              </a:solidFill>
              <a:latin typeface="Bahnschrift" panose="020B0502040204020203" pitchFamily="34" charset="0"/>
              <a:sym typeface="Arial"/>
            </a:endParaRPr>
          </a:p>
        </p:txBody>
      </p:sp>
    </p:spTree>
  </p:cSld>
  <p:clrMapOvr>
    <a:masterClrMapping/>
  </p:clrMapOvr>
  <p:transition spd="med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FB3AD1DC-49FA-4973-AA69-555E27793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" name="Google Shape;126;p23" descr="stages2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227443" y="4646967"/>
            <a:ext cx="2540975" cy="2051390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23"/>
          <p:cNvSpPr txBox="1">
            <a:spLocks noGrp="1"/>
          </p:cNvSpPr>
          <p:nvPr>
            <p:ph type="title"/>
          </p:nvPr>
        </p:nvSpPr>
        <p:spPr>
          <a:xfrm>
            <a:off x="2561111" y="183394"/>
            <a:ext cx="4021777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>
                <a:solidFill>
                  <a:schemeClr val="tx1"/>
                </a:solidFill>
                <a:latin typeface="Bahnschrift" panose="020B0502040204020203" pitchFamily="34" charset="0"/>
              </a:rPr>
              <a:t>Этапы работы</a:t>
            </a:r>
            <a:endParaRPr sz="4000" b="1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24" name="Google Shape;124;p23"/>
          <p:cNvSpPr txBox="1">
            <a:spLocks noGrp="1"/>
          </p:cNvSpPr>
          <p:nvPr>
            <p:ph idx="1"/>
          </p:nvPr>
        </p:nvSpPr>
        <p:spPr>
          <a:xfrm>
            <a:off x="616689" y="1082749"/>
            <a:ext cx="7981728" cy="419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ru-RU" sz="1800" dirty="0">
                <a:latin typeface="Bahnschrift" panose="020B0502040204020203" pitchFamily="34" charset="0"/>
              </a:rPr>
              <a:t>Разрабатывается перечень факторов макроокружения, имеющих высокую вероятность реализации и воздействия.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ru-RU" sz="1800" dirty="0">
                <a:latin typeface="Bahnschrift" panose="020B0502040204020203" pitchFamily="34" charset="0"/>
              </a:rPr>
              <a:t>Оценивается значимость каждого события для данного предприятия путем присвоения ему определенного веса.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ru-RU" sz="1800" dirty="0">
                <a:latin typeface="Bahnschrift" panose="020B0502040204020203" pitchFamily="34" charset="0"/>
              </a:rPr>
              <a:t>Дается оценка степени влияния (как положительного, так и негативного) каждого фактора на стратегию предприятия.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❑"/>
            </a:pPr>
            <a:r>
              <a:rPr lang="ru-RU" sz="1800" dirty="0">
                <a:latin typeface="Bahnschrift" panose="020B0502040204020203" pitchFamily="34" charset="0"/>
              </a:rPr>
              <a:t>Определяются взвешенные оценки путем умножения веса фактора на силу его воздействия, и подсчитывается суммарная взвешенная оценка для данной компании.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Helvetica Neue"/>
              <a:buNone/>
            </a:pPr>
            <a:endParaRPr dirty="0"/>
          </a:p>
        </p:txBody>
      </p:sp>
    </p:spTree>
  </p:cSld>
  <p:clrMapOvr>
    <a:masterClrMapping/>
  </p:clrMapOvr>
  <p:transition spd="med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>
            <a:extLst>
              <a:ext uri="{FF2B5EF4-FFF2-40B4-BE49-F238E27FC236}">
                <a16:creationId xmlns:a16="http://schemas.microsoft.com/office/drawing/2014/main" id="{4A52D707-B62E-4ABC-96BA-011615BA7A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1" name="Google Shape;131;p24"/>
          <p:cNvSpPr txBox="1">
            <a:spLocks noGrp="1"/>
          </p:cNvSpPr>
          <p:nvPr>
            <p:ph type="title"/>
          </p:nvPr>
        </p:nvSpPr>
        <p:spPr>
          <a:xfrm>
            <a:off x="1290598" y="139148"/>
            <a:ext cx="7164288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dirty="0">
                <a:solidFill>
                  <a:schemeClr val="tx1"/>
                </a:solidFill>
                <a:latin typeface="Bahnschrift" panose="020B0502040204020203" pitchFamily="34" charset="0"/>
              </a:rPr>
              <a:t>Особенности PEST-анализа</a:t>
            </a:r>
            <a:endParaRPr sz="4000" b="1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32" name="Google Shape;132;p24"/>
          <p:cNvSpPr txBox="1">
            <a:spLocks noGrp="1"/>
          </p:cNvSpPr>
          <p:nvPr>
            <p:ph idx="1"/>
          </p:nvPr>
        </p:nvSpPr>
        <p:spPr>
          <a:xfrm>
            <a:off x="648585" y="1062887"/>
            <a:ext cx="7806301" cy="56559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1600"/>
              <a:buFont typeface="Arial"/>
              <a:buChar char="•"/>
            </a:pPr>
            <a:r>
              <a:rPr lang="ru-RU" sz="1600" b="1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Интерпретация</a:t>
            </a:r>
            <a:r>
              <a:rPr lang="ru-RU" sz="16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. Принимающие решения специалисты организации часто сталкиваются с большими трудностями в определении сущности макросреды, а также границ ее поля деятельности. 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1600"/>
              <a:buFont typeface="Arial"/>
              <a:buChar char="•"/>
            </a:pPr>
            <a:r>
              <a:rPr lang="ru-RU" sz="1600" b="1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Краткосрочная ориентация организаций</a:t>
            </a:r>
            <a:r>
              <a:rPr lang="ru-RU" sz="16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. Многие компании сокращают финансирование анализа макросреды в экономически трудные периоды, так как он становится в трудные времена слишком дорогим для них. 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1600"/>
              <a:buFont typeface="Arial"/>
              <a:buChar char="•"/>
            </a:pPr>
            <a:r>
              <a:rPr lang="ru-RU" sz="1600" b="1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Отсутствие одобрения и непонимание. </a:t>
            </a:r>
            <a:r>
              <a:rPr lang="ru-RU" sz="16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Отсутствие одобрения проведения анализа внешней среды возникает в силу отсутствия понимания высшим руководством его ценности; сложности стимулировать линейных менеджеров к участию в анализе; сопротивления к изменению методов прогнозирования.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1600"/>
              <a:buFont typeface="Arial"/>
              <a:buChar char="•"/>
            </a:pPr>
            <a:r>
              <a:rPr lang="ru-RU" sz="1600" b="1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Диверсифицированные организации.</a:t>
            </a:r>
            <a:r>
              <a:rPr lang="ru-RU" sz="16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 Организации, осуществляющие свою деятельность в разрезе нескольких государств или компаний, создают огромную сложность для аналитиков внешней среды.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241300" algn="just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endParaRPr sz="1600" dirty="0">
              <a:solidFill>
                <a:srgbClr val="151515"/>
              </a:solidFill>
              <a:latin typeface="Bahnschrift" panose="020B0502040204020203" pitchFamily="34" charset="0"/>
              <a:ea typeface="Arial"/>
              <a:cs typeface="Arial"/>
              <a:sym typeface="Arial"/>
            </a:endParaRPr>
          </a:p>
          <a:p>
            <a:pPr marL="342900" lvl="0" indent="-241300" algn="just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endParaRPr sz="16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24" descr="data:image/jpeg;base64,/9j/4AAQSkZJRgABAQAAAQABAAD/2wCEAAkGBxQQEBQQDxAQDw8UDxAWEBAQEBUUDw8UFxUWFxUUFBUYHCggGBwlHhQUITEhJSkrLi4uFx8zODMsNygtLisBCgoKDg0OGxAQGy8lHyUsLCwuLCwsLDcsLywsLCwsLywyLywsLCwsLSwtLCwsLCwsLCwsLCwsLCwyLCwsLCwsLP/AABEIAMIBAwMBEQACEQEDEQH/xAAbAAEAAgMBAQAAAAAAAAAAAAAAAQQDBQYCB//EAEMQAAIBAwIDBgMGBAMFCQEAAAECAwAEERIhBTFBBhMiUWFxMoGRFEJSobHBByMzYnKCkkOi0eHxFRY0U3OTo7PwJP/EABoBAQACAwEAAAAAAAAAAAAAAAABAwIEBQb/xAA0EQACAgECBAMGBQQDAQAAAAAAAQIDEQQhEjFBUQUTYSIycYGR0RRCobHBIzPh8FJy8WL/2gAMAwEAAhEDEQA/APuNAKAUAoBQCgFAKAUAoBQCgFAKAUAoBQCgFAKAUAoCKAUAoBQCgFAKAUAoCaAUAoBQCgFAKAUAoBQCgFAKAUAoBQCgFAKAigJoBQEUAoBQCgIoCaAUAoBQCgFAKAUBNAKAUAoBQCgFAKAUAoBQCgFAKAUAoBQCgFAKAUBFAKAUAoBQCgFAKAUAoAKAUBNAKAUAoBQCgFAKAUAoBQCgFAKAUAoBQCgFAKAUAoBQCgIoCaAUAoCKAmgFAKAUAoBQEUAoBQCgFAKAUAoBQCgFAKAUAoBQCgFAKA8Syqg1Oyoo5liAB8zUOSSyyHJRWWae67W2cfxXMf8Aly36CtZ6ylfm+hqS1+nX5vpv+xhh7bWLnAuV+auP1FQtbS+v6MxXiOnf5v0Zt7PiMU28Mscn+BwSPcVfC2E/daZs13V2bwkmWqsLRQCgFAKAUAoCaAUAoBQEUAoBQCgFAKA57tH2sitGEKo9zdv/AE7aEZc+RY/dH/Wqp2qLwt2bum0MrY+ZJ8MO7/juatYuLXXiaa34ahxiOOMTzAeTEnSD7GscWS5vBfx6KraMXN928L6Iy/8Ada5O7cYvdX9oRV/04p5b/wCTMfxtfSmP0f3PLcK4nDkwcRjuBjaO6twv/wAiZP5U4bFyl9TJX6Sfv1Y/6t/zk0U/bDidtMsVzb2qlshDJmOOQ+SSglT88eoFV+bbF4lg3VodDbDipctua2z9Opu4O3vdEJxKznsCSAJD/Ntyf/UX/nViux76waL8OU/7E1L0ez/35nX21ykqCSJ1kRhlXQgqw9CKuTTWUc6cJQlwyWGZakxFAKAUBzvaLtC0Ti1tU767cbL92Ifib9fbc9AdO/UOMvLrWZP6I0NTq5Rmqqlmb+i9WUIOyBmIk4jPJcyf+WrFIU9BjBP5D0rGOjUvatfE/wBPoYQ0Kl7Vz4n68vobeHgdpDjTb20eTgExplj5ZO5NbKhCHRI21XXDokZbnhVs2Fkhtzq2AeNPF6AEb1LjDkyZRhyeDTX/AGEtn8UAe0lHwvAxAB/wHw/TFU2aSuW+MPujXs0NUt0sPuilBxy64bIsPEf59sxCx3ajcHycc87ZwcnyJxiqPNs07xZvHv1RR59uleLfah36r7ncxyBgGUhlIBBByCDyIroJprKOommso9VJIoBQCgFATQCgFAKAigFAKAUAoCjxy++z2004GTHE7AeZA2H1xWM5cMWy/TU+ddGvu0jnP4ecJC24vJP5l1dDvJJW3bS26oD0GME+pPpVVMcRy+bN3xO9ytdcdox2S+B1uKvOYfLO0Nswnu5L77SvxfYpUbERO/dxqMb5GMgcsMT51pWR9pufyPTaO1OmuOnxn8ya3+PwO87J979ji+06u90nOv49OTp1Z3zjFbFWeBcRxfEPK/ES8rl+hb4rw2O5iaGZA8bDcHmD0ZT0I5gjlWcoprDKKbp1TUoPDRzPY5yy3HDrnE/2aQJlwD3kLg6NQOx2B+oHSqausX0Oj4hFZhqIbcaz81zNde27cEmW5tix4bJIFurbJIgLHAkj8h0x54HIjTjL+k+JcupbVJa+HlWe+l7L7+jPoqOGAZSCCAQRyIPI1tHEaw8M9UIOT4r2uZpmteGw/bLldpZCcWtueX8x+p/tHkfLFUysy8R3OjXolGCsvfCnyX5n9l6lQ8BvZwWvOJzJtkxWKiFF8wHILH3IqOCT95mX4qmv+1WvjLd/b9Dx/DO2Bhe4Yl5HcLrdiz6QqndjuSSxz7CtTw9ZUpvm2zy+gfmysvlzlJ/+HYXN0kQDSusYLAAuwAJPIZNdCU4xWW8HSlOMFmTwantF2cW9MbGVo9GrGkBgwbBOPI7c619TpY6jGXy7Gpq9FDVKOW1jseeN9mFupYpDK6d2oXAAOoA5BB+6fWov0kbXFtvYjU6CN7i22uE3H2uPvO67xO9057vUNePPHOtjjjxcOd+xt+ZDi4M79jBxfh6XMLwyDKOpB8wejDyIOCPalkVKLTMbYKcXFmj/AIa3TNaGOQ5MUpQH0wDj66vyrT8Pk+BwfRtGn4XJ+U4P8raOtrfOkKAUAoBQE0AoBQCgIoDn+M8fZZvslnEJ7rSGfW2mC2Q8mlYb5PRRuarlPfhjzNynTRcPNteI9O7+H3Nfd21ysbTXfFJIVUZYW0MUca78hrV2PMDnvWLTSzKRbCVcpKFVSbfdtv8AhFThV482r7JxeaRkGTHd28TDHmQERsexrGMuL3ZfUuvp8pLzalh9Yv8Ay0X4u1xtzo4kiQjB0XUJZ7aTAzpIxqjY45HIPQms/M4feKPwXm70PPo+f2aK9/xi4v4ZIraxxbyxsnfXkvdagwxlY1DN65OKhylNYS29TOuurTTU5T9pPOIr+WOxHEzEv/Z11iO5g8KDPhlj+6Yz1229h7gYUyx7EuaLvEaFY/xNW8Zbv0fXJ2Ga2Dj4Od7RRytd2ei2E8SSMzyEn+U2y5O+BgEncHcVVZlyWEb+kdcarOKfC8YXqdHVxzyjxfikdrE00zhEUdeZPkB1NYSmorLNjT6ed01CC3Oe7DWzt397MuiS7lDKh+JYlz3efXxH5YqumL3k+pu+I2xzCmDyoLGe76mT+IdwicPlD48YVVHUtqB29sE/KoveIMnwmuUtTFrpu/gjxwTj0y2sEcXD7ycpBErO4jhUlVAOO9YE8vKpjNqKWDC/T1ytlJ2JZbeFl/ssFPtb2puUtHX7DPaSSYjjmaWF0Utz3jckHGrG3OsbbJKPLBdodFTO5PjUkt2sPfBuOzVnDaQJbxYGANTEYaR/vO3mT/wFWQiorCNPVWzusc5HjtpZzTWui2BZu8QuisFaRN8qCT54PyqLoylHETPw+2qu9St5HL9iuNLaSvbyZS3eQ91I26K4A1Jr5Np2UkfhB5GufTP8PY0/dfXszgammXh2qlGfuT9pP49+x9A4lYR3URilGpGwQQd1I5Mp866NkI2x4ZcmbFlcLoOEt0zk/wDu9f2pxaXPeR9FLaSP8rAr9CK5z0moqf8ASnt2ZyX4fqqX/Qs27MNYcVm8LyiJep7xF/8ArGah1a6ezkkYvT+JWbSmkv8Aexu+zvZtLTLljLOww0hGAAeYUfud629No40+1nMn1N7R6CGn9pvMn1PfabjS2sRwdUzjTDGN2ZjsDgb4BP7czU6nUKqPdvkjLWapUxwt5PkihwgpwmxVrnV3sj57pRqlkkYALEij4mwBnpzPKo0tfkVe1ze7+Jf4VobFXw9Xu30RBuL+48Rkj4dGeUcaLPc4/vkbwKfQK3vV/tv0Oq/w9eyXE/ovpzNfZr3zlIeNXckq7kK8B+enusEe1YppvCkX2RnXFSnSkvn9yzLxa8sBruGW/tB/UdYxHdxL1cqvhkA64AqW5R35orhXRe+GPsy6dn/KOwtbhZUWSNg0bqGRhyIIyDVqaayjRnCUJOMuaMtSYk0AoBQCgIoDirOb7NfXkUm0k0izQsf9rFpC4U9dJBGPWqI+zNp9Tp2rzdPXKPKKw/R5z+pn4zCLmFopchGwSVOCpUhgR7ECs5RUlhmtRbKmxThzRpezVv3rG6eXvWK92hBBxGhwuT1JwD86qqjl8WfQ39dc4xVKjj8z+L/g2nHo4zbTCbHd90+onptsR65xj1qyzHC8mpouPz48HPJtOzzubO3M2e9NvFrz8WrQMk+tTDPCsmGqUVfPg5ZePqfPrrhEgd4JYhNeySh7eVJW1qgPikJ+4o8Pz89q1vLfuvmdqOshjzYtqKWGujZ1sNvxK2AEc0F9HgeGfMc6+msZDe5xVvDZHk8/E57u0du84uL/APndfR/cp3nb2W2k7q64fKrBA7GGQSqEzjWdI2Gdt8VHnSTw4lsfDqbIccLdm8brG513CeKxXUSzQOHRhzHMHyI6GrozUllHOu086Z8E1ufO7dDNdytfMZp4Z3VIm/oxAHKMqcjkYIJz0671TCPE25c0dHV3OquMKdoySeVzffL+J0t/2hW1RWZXkeRwkUaDLSSHOFHlyqyc+FGlpdO7pNZwlu2+xU7PWD8RaPiF4R3YJNraLukZDY1yH7zZGw9AfQVwi5+3L5I3dVdHTRenpX/aXV+nojb9sLmeKOM25ZEMv/8ARKiB3hjxnVhtseZ6Vna5JbGroY1Sm/M322T5N/I53up+I2DpK+XDsbeRl0CXQco7Acgdx86rSdkGn8jdlZVo9TGUV09pc8Z5otcF4ss6mOQd1dxjE0LbOrD7wHUHnkedZVzzs+ZRq9K635le8Hyf8fE31lelkKgjvArBC3LVjw5+eKtyaEopPJU4NwYtZC3v44mOpyVQAAZOQwKAYbJJyMc6rjXmHDMz8Q8i+bUE+HC5lXs9HJbXr2aTNPapCHxIBrgJ+FNQ59D7Hltk61MXXc64v2cZ+BwKYOnUOqDzHGcdjpuI8Qjt4zJKwRB58yfIDqa27bY1x4pM3br4VR4pvY59u28R/pwXUnlohJ/StX8Zn3YSfyNT8dJ+7XJ/I1HEu3Ex1LFbmHQUEkku5i140kpz6joedVyvvlso8Pqzcp0niGpxwRUE+Tk+3ov5LcXZzUROLyb7aDqWfClQcYx3TAgr8877EVdXpFF8beZdzPR6SvTTc7Fxy6t/x2KFpxKSbimi+VFntrUrGF/puzN45o88tSaRjpgis1JuzEj0E6Yx0bnTylLfuvT6nWhwwI5ggg+xrYONujnOzvC41uHKSM62paGJDzQMAzamwNW+QPQetUwguL4HT1WpslSuJbz3b+Gy+Ba7TcRWKJy58OkjHVydgoHUnlirJySRqaamVk0kbnsRYPb8Pt4pQRII8sp5pqJbSfbOPlSqLjBJjXWxt1EpR5f7ubyrDUJoCKAmgFARQFDjHB4rtAkynKnMcinTLE34kcbqaxlFS5ltN86nmD+z+Jz8vBL2LaKW3u06d/qhmx6sisrH/KtYcM1yeTa83TT96Li/TdfR/c1dtM1pItvPbi0157nSytBIeqqwxhuukgGsU+F4awW2Vq6PHXJyxzzz/wDDw/B5OI9+v2jupbeaMwQFAbZ1wHRphuzhjqXoAVOxrFwc29+RbHUR0sY8McqS3fX1S7GZe0hhPdcQRrKblmT/AMPL6xzfCR6E5rLjxtLYplpfM9qh8S7dfoe4Wd7wTpPE8AiK6FIZiT6jp1qVvLKZE8xp8uUMPOcm5veNJCq6g8kjkiKGJS0srAZwo/UnYdaylPBTRpna284S5t8ke+zXCZVklvLvSLmYKoiU6lt4l+GPV95iTljyzyqK4NNylzZlq9RCUY01e7Hr3b6/Yr8X4BJFKbzhulJjvPbE4gux1Pkknk3Xr1NROtp8UOf7llGrjKHk6jePR9Y/dehw3aaZ7m6hubEd3dkmG5tJvA/eKpZUcHqwBAblkLyzVPF7WVz5NHQWnSocLN4r2oyXLHJ/xsXBcDiNo6xao7uEq4icaZYJ4zlQwO43BGfU1Y2px9TTrremtUnvF9ejTNr2Z4mbaBZyrPw2bMiyINRsXYkyRSqN9AbVhhyHPzqIPhWen7FmprV0+DlYtv8AsujXrj6nV8XgNzaukLoDLFhXZQ8ZDY5jqCM/Wrpbx2OdU/LtTkuT5GkW8EC6JGUFAATsqnA5jyFYppLDLLK5WScop7nIdqeJrdCP7LGXkMyxx3qgqsbZyVjkGO82BJAyB13xVFrUsY+p1fD65UOTse2MuPf4roby84utoqDDTTsQIoU3lmfoAB+Zq1z4VjqaNWnd0nJ7RXN9EXZIOKd00s9zZWaKjOwjheZ41AyQdRAJHocVD40syaRhZqNFUm1BvHVvH7IxcAvRZ2v2m6YyXVywfSAO9l6IAB03z6aseVadVqqhxz3lLp19Dy8dRGCldJe1N5SXP0R54rwC6u4HuZsiddL21op8KqrBmVvNmUEY9d/Jc1p52f1LefRdF/k3fDtMpaiN2s3XRdI56+rRd4bfrOgdWz0YHZkYc1Yc1YciDW5CSktjramiVUsP5dmVeI8OWS5hYwa0w5kkBUDK47sSDmw546VE45ktjPT3uuqeJYfRfvjsbC8uVhUyOyoq7lmOABWcmlzKKq52S4YrJQ4bwAcReW9uEkhDrElk48FxGqaj34z8OotsCNwNxvVShxtyfyN+zVPTRjTW84y5dm309cfuUeHcaEUBmmfWveusLKmHuVDlYyqAnLPjIA8xUxniOWY3abit4YLGyb7Lv9DdRLxCUApbW1sGAObidnkXI6xxrgn01isvbZQ/w0ebcvgsL9fsW+F9lVWUXN1Kbu5X4CyhYID5xRb4P9xJPtUqvfL3ZhZq248Fa4Y/q/izo6sNQUBNARQE0AoBQEUAoCrxPh0dzE0M6CSNuYPMHoykbqR0I3FQ4prDM67JVyUovDOa4RwO5tb5WDCe2MMkbTlgs2geKNZV++ytkBhzDtkDmaowlGXob92pqtoaaxLOcdPX4Z7eh1ksYYaWUMp5hgCD8jVxzk2uRoOJ9jbWVSY4Y7WfOY7i3RUljfo3hxqHmDzqt1RfQ2qtddDnLK7PkcvxG+kg0pcqEv7V+/gZf6V9EgIm7o/iMbOCnMHHSqpNrnzX6nQprhZl1+7LZr/i+mfTPU+jQSh1V0OpWUMpHIgjIP51sp5OLKLi2me2YAZJAHUnlQg09/w21nljnli1SxMrJKFZWBU5AJXGoA74ORWDhFvLRsV6i6uDhGWz5oodouy63TC7tJBbXyfDOoykoH+zmX7w6Z5j15VE6+Ldcy3Tax1exNZi+a/ldmc7w+K5gt57S6jFsLm7OCJAY0iZdd26EHwppU4zjBlA6VSuKMWpdX/6dCx02WxsqeeGPbr+Vev+DfQh+IALFrt+GgAd4uUlvAOSxdUi/u5t023qxZn8P3NSTjpt3vZ+kfj3fp0L8PY+yUg/ZInI5GXMpH/uE1mq4roa8tbfJYc3/vwOO7W37ycUW2tYTNJbwBYYVGI1eUZeRzyRVTQM/wBxqixt2YS5HT0tcI6V2WSwpPfvhdF8zf8AA+BRcOBvL+dJLt9nnc4SMH/ZQA8h+Z/Ks0o1rim/mczW69Sjw+7Bcl/L7s8cd7QW17bvbW93GkjsgzMskcbAOCV1suNwMVr3X13QdcJbs4V+pp1FbqhNJs2nA+zawt30zfaLnAxIwwkQxgLEv3RjbPP2ziraNLGD4nvLv9i/TaONXtN5l3+3ZG+raNw4TtHcwx37S+GIQwAXEijBnkkI7uNgPjZVGQME/wAxcVRJpTydWiFk9Pwc8vb0S5v0/wAFux4RdXS97LNJYocd3AiRtPp/FKzhgrH8IG3XflKjKW7eCqVtNPsxipPq3nHyNladk4EdZJe9u5VIKvcvrCkfeWMAIp9QuayVceZVPW2yXDH2V2W3+S12mSZrSZbVdU7RlYxqCnxYUkM2wIBJ+VTPPC8Femdati7Pdzuansv2TEBSe50yXCoFhRf6FmuMaYgebY2Lnc9MCsYV43fMv1WsdmYw2i+fd/H7HVVaaIoBQE0AoBQCgFAKAg0AoDBdz6APMnC+9AYZc4zrbPvt9OVQSeOGX/eM8bf1ECnI+8rcj77fpUhmwoQarjlpFcr9nmjWUbNvkGM9GVhureoIrGUVJYZdTbOqXFB4ZPDmS3WK2A0oqLHGck4AGFBz+tIrCwY2zc5ub5vcx31xqn7v7qAEjzY7/kMfWsisvDGKA1t1diCRXz4T/UA6jYZ996gFTiMEN08cs8Qk7rVoRmbQdRUnWo2bdFOCCNqxlBSeWbNWosqjKMHjPM6G1nEiBl5Hp5Y2IrM1maw8QaUnu20oCcEYy2OuTUEpHmz4iVmEcmG17K+AGyOQbHMUJZ8k41xtr+5eZ2zGGYQL91I8kDA8zjJP/KvO622U5HkfEb5WT9DAwGK565nLWcn0L+FvGGkjltXJbudBiJOSI2yNPsCNv8WOlei8Otc4cL6Hq/Cr3Ovhl0O0urpY8Z3ZjhVHM+fyronVNDw7s/DHdPdS65ZpJneIyEGOEtthFAHiwAoY5OABmqo1pS4jct1c5VKtbJLG3X4nS1aaZW4jeCGMuRk5AVfxMdgP/wB5UBWspXkGov8AIAAD0qDLYt282SVPxDHzB61JiZ6AUAoCaAUAoBQCgFAKAigNZx0EIsg3CNlvRSME/Lb86A1tzxLw88bUJMPY9WklmuDnRpEaE/eIOWx7bD5moDOrqSDnuKTtDOWI8DqCrdMgAFffYH50JNQl09zcxRR5OJEdz0VUIJJ+gHzFQDYccJhug5+CVRg9NajBX6AH6+VSQWft3hoDQ8SeS4YpCC7KpdgPwrvj3PICgK1txXw5z0qCcnYdmYmFuC4Kl2Zwp5qp5Z+Qz86khnN2s7QloXyHjJU+o6MPQjB+dQZGSzYz3Uark6WDueiqpzv7nA+dCGfKeLWDWN5NauCAkhMfk0THMbA9dsD3BHSuHq6cSZ5nXadxmz0bnatDg3OZ5e59B/g9YsRPdsMI+mOI/i0klyPTJUe4PlXc0FTjFt9T0nhdLhByfU6PtazxPDcDJjXWkmPuFipUn0OCM+3nXQOqjxbXrTvGiZPjVieiqpBJ/LHzFQDqakg0XbK2d7bVHktFIsmkc2UAhgPkxPyoSjW8F4rlBg5qAbrhDmR3k+6BpB/Ec5P02qSDa0AoCaAUAoCKAmgFAKAigIzQGMyZ26cvfzoClecNhK4MS4x6j9KglGvsuJiBhCQBGo8IAwVX98fWgwb95AAWJ2Azn0qSDV3F5klTgkYODghc8v3qCTnr7iDQMZIsIdtWkDDAeY68zQk6JZ47u3Gtc6ttIO6uPwnpjnnyqTExPwuPu9Bd9YG5BGSfpQGhvOIfY41hgBSR2PezHdnxyx5dfb55oSRYSA5JCkkksSBkk8yTUEnQ8P4mW8I8e3xH7uDg586EYPctukjFnVZGAxqZRy8vzNCTXTTfZmJiCpqxqGkYbHLPXqaA4n+I/Gra90QrEftUbeObl3P4ogfv52PkPfIrna6+KXDjc43iWphFcOMs5mC1jBUOGddSll1aS653XUBtkbZrixtxLLWx56F7U1KS2PtvZviEE1uptgI4kATusAdzpHwkD0r01F0LYKUOR7DTXwurUocjWvxFpp9B+AIrhemCTpyPPbNWmyZuIXpiUNkjljFAbThV/wB9Hq+8CQw9R1+YIPzqSDX9oOOGFlhix3rY8RGQg9vPbP8A1oShwaxRQT3aFiSSSOZO59qgk2lvMMYAAAOMD7tSQWM0IJzQE0BNAKAUAoBQCgPDGgMMsmBtz6e5oDX3LnvkVThUPiH4sq36YH1oC9McrUEnK8QbTdQseRco3+ZT++KEmxmuisSxfeEuj/KviX8tIoQa+H43fq2nP0yPyNAavje6t6g0Bt+wuWj1nOMAgHoSq5P5D6VJBubDMkkjfdDaQfM43/WgNP2osQy56g5U+ooDUWakLUEmxhb7NZvIM6pJDy2OktlsH2z9aA2fBZsR7nJx150JNN2ouFVTI+dC5LaThtI549aiTwsmM5cMWz5Xw5CcsxyzElj5sTkn615nUT4m2eM1VjlJstX3g0t01AH0zVNa4so16fbyjpeyXEjFK0ecJcRhD/iB2P8ApL1v+F2YscO51fBbeG11vqdVHcKt5NkjAMak52+EEYPsR+dd49OWeLXS5RyRoVkYnpgMCaEE9mJ9LumfCVBH+U4B+jCpBqJ7rvrzPkC3+s4X/dUVBkdlwr4aEM11tKVv5oT8DxRunpkFWH1XPzqSDcJL58+vvQGVXoDIDQHqgFARQE0AoCDQGCY0BUV/GoPmaAqnAuNJOSwkYew0D96AuXUwVcnlQk5LjkoLRMcqnfx+IjGAWxkZ96gFjjbd5Pqt2U6QucnKknIO45HAFAeOGliZNeM95yXkAFUfqDQGv4nFnWTnYDAztvn/AIUB0nY+Du7Nd85GcnnjpUkGy4AP5OfxSSn6saAr8cXK0By9kMIx8icfWoJLt9NFLYovefzFAwoIyT94MPbNAZLWUrHyJ9qA5ft3eEWjc1Lui789zk/kDVGpeK2autlilnIcOG1eauPHXvcy8XGYH9AD9CDSh+2jHSvFqLHDpcGJ8A4dNjyIOx/ImrNNLg1C+JsaSfl6qL9TtuHbGbChcqcj10DnXqD2hN/JqiwdwV3FSDYwxpGHMS4ZlYA6ifYDJ2GaA0NgrG5kYI2cJhSNJIA3wDzqCTueCXAdARncdaAq3BU8QB1YZIUDA9cliP1qSC08mXbByM/sKAswGgLqUB7oBQEUBNAKAg0BXmoDXXSBtjn3BII9iKAqWkAEwIyW0MMkknBIzuf8IoC3xf8Apn2qAajtTsy7Zw6jB5eVCSjbux8KjSP7VwKkgycOR43kyAwLHBLEH5jTUAxXaMwk2UZ043Jxz9BQk6bgsem1RfKMD8qkgs8E2gUdVLA+hyaAocfnCJljigOWjZ+7OFG7NzJBG/UYqCSnaQMBKWGMkcs45dSRQHQt4YvlQHCfxBZmij0gkCcasf4Wx+9aur9w0df/AGzQ8MlDDb868/fFpnldRBxZcvyO6bPUY+Z2FV0+8iihPzFgxxeGIDO4XY+oo3/Uz6mbl/V4l3PpACykvpU641JOOYKDnXrYvKye6i8xTK9xw4EbfTJxUmRbmjkU7DUPTepBj4ZMXu1z0RR/vNUA3fZo+ADy2+m1AOL2KNOsrKC3dshyNiMgj5jf6mpIMsKgbAADoByoC/BQFxKA90BFATQCgFAQaAwTUBRlWgKZGiQMhX4dwwJzv0IO1ARxGV3XGpF9QpJH1aoJK/Eo+9kXvGyNanSq6Qd+uST9KAzzOsYGB7CgKitlmPr+woSV7g86Apw9oJk/lJH3mAAGG3TrUmJ1fZ6F0hzLjW7liByGcYH5UBS4wcyIP7gfpv8AtQGjsmyPmT9TUGRZRxoZCuQx/YUB4uofDjU+MctZ/WhGDj+10IFuTlvC8WMsT99R+9a+q3qZqa5f0ZHOWe0jf4v13/evP2+6jyt28UXOIW5kiKg4OxB9RyqmmfBLLNaifBYmzz2Q4e13O0Fw5RUiL+D4pMMoK5PL4q6un01Nksnd0ukounk+oRxgMVUYAAAHkMYArsJYPQpYWDJMnIVJJksOZ8sUIInjXvlbGGCjxKSp5nmRzoBw1dA8DOu5PxZ5n+4GgLerLgszOcH4iMfQACpILKUBbhoC4tAeqAUAoBQCgINAYJqA19w2KAou+WHsf2oCJxtUEmC5bcEeYoD24Lc+h/WgPCrvQGC6iyKEmXgFuMnYFg2/mKkxOqA2oDneKuBKM/hcgcyfCRsBz50Br7G0IUZG+Bt5VBJnNodOaAyiHIoDne1/DC1rIVG4CnHnh1P7VTev6bNfV/2ZHCwIBIc+HOn4tugHX2rhTrbieZnU3DY2ulcfEv8AqFavlvsaPlSzyL/YmMG+8JB/kSAkbjGVPP5V1fD4tT37Hc8KjKNm/Y7pocNmuwegyJUzQGSGLCnzwaA18WdZJ3oC5aptQBiRJt+H9aAvwHIqSC9CKAtrQHqgFAKAUAoCDQGKQUBSnjzQFUw70AaGoBXlt9x7ihJZWHnQg8GDBoSYzDk4oQe/sqlvEisR1Kgn61ILAtl/D+Zx9M0Bh7hVPhRVznOFAJ96A8xx1AM3d7CgIji2oChxuH+Q481xVd3uMp1G9bOLXhpzyrk+UcPydjJ/2b6flWPlsw8lm37J2JW4LdBG35kVt6SvE8m9oauGzJ09zFnFdI655WHeoJM/dVJBQa1w1QSWo4aA89z4/kKEFqKOpBbjWgM60B6oBQCgFAKAUB4YUBjaOgMRhoB3NAeDb70BkENAeGhoDyLfegDw+LIoDIsdAQ0NAeRb0B7WHagJENAV7211IRWM1lGFizHBrhwseVa/lmt5JJ4Z6U8ojySxw2z7ticcxVtceEurjws2LQ1aXnnuaEnru6EHh7egJWGgAg3zQGQR0BkVaA9igJoBQCgFAKAUAoCMUBGKAaaAaaAnFARpoBpoBpoBpoBpoBpoCcUBGKAFaA892KjBGCe7FMDAEYpgYPWKkkjTQE4oCMUA00BOKAYoBQE0AoBQEUBNAKAUAoBQCgFAKAUAoBQCgFAKAUAoBQCgFAKAUAoBQCgFAKAUAoCBQE0AoBQEUBNAKAUAoBQCgFAKAUAoBQCgFAKAUAoBQCgFAKAUAoBQCgFAKAUAoBQCgFAKAUAoBQCgFAKAUAoBQCgFARQE0AoBQEUBNAKAigJoBQCgFAKAUBFATQCgFARQE0AoCKAmgP/Z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Google Shape;134;p24" descr="data:image/jpeg;base64,/9j/4AAQSkZJRgABAQAAAQABAAD/2wCEAAkGBxQQEBQQDxAQDw8UDxAWEBAQEBUUDw8UFxUWFxUUFBUYHCggGBwlHhQUITEhJSkrLi4uFx8zODMsNygtLisBCgoKDg0OGxAQGy8lHyUsLCwuLCwsLDcsLywsLCwsLywyLywsLCwsLSwtLCwsLCwsLCwsLCwsLCwyLCwsLCwsLP/AABEIAMIBAwMBEQACEQEDEQH/xAAbAAEAAgMBAQAAAAAAAAAAAAAAAQQDBQYCB//EAEMQAAIBAwIDBgMGBAMFCQEAAAECAwAEERIhBTFBBhMiUWFxMoGRFEJSobHBByMzYnKCkkOi0eHxFRY0U3OTo7PwJP/EABoBAQACAwEAAAAAAAAAAAAAAAABAwIEBQb/xAA0EQACAgECBAMGBQQDAQAAAAAAAQIDEQQhEjFBUQUTYSIycYGR0RRCobHBIzPh8FJy8WL/2gAMAwEAAhEDEQA/APuNAKAUAoBQCgFAKAUAoBQCgFAKAUAoBQCgFAKAUAoCKAUAoBQCgFAKAUAoCaAUAoBQCgFAKAUAoBQCgFAKAUAoBQCgFAKAigJoBQEUAoBQCgIoCaAUAoBQCgFAKAUBNAKAUAoBQCgFAKAUAoBQCgFAKAUAoBQCgFAKAUBFAKAUAoBQCgFAKAUAoAKAUBNAKAUAoBQCgFAKAUAoBQCgFAKAUAoBQCgFAKAUAoBQCgIoCaAUAoCKAmgFAKAUAoBQEUAoBQCgFAKAUAoBQCgFAKAUAoBQCgFAKA8Syqg1Oyoo5liAB8zUOSSyyHJRWWae67W2cfxXMf8Aly36CtZ6ylfm+hqS1+nX5vpv+xhh7bWLnAuV+auP1FQtbS+v6MxXiOnf5v0Zt7PiMU28Mscn+BwSPcVfC2E/daZs13V2bwkmWqsLRQCgFAKAUAoCaAUAoBQEUAoBQCgFAKA57tH2sitGEKo9zdv/AE7aEZc+RY/dH/Wqp2qLwt2bum0MrY+ZJ8MO7/juatYuLXXiaa34ahxiOOMTzAeTEnSD7GscWS5vBfx6KraMXN928L6Iy/8Ada5O7cYvdX9oRV/04p5b/wCTMfxtfSmP0f3PLcK4nDkwcRjuBjaO6twv/wAiZP5U4bFyl9TJX6Sfv1Y/6t/zk0U/bDidtMsVzb2qlshDJmOOQ+SSglT88eoFV+bbF4lg3VodDbDipctua2z9Opu4O3vdEJxKznsCSAJD/Ntyf/UX/nViux76waL8OU/7E1L0ez/35nX21ykqCSJ1kRhlXQgqw9CKuTTWUc6cJQlwyWGZakxFAKAUBzvaLtC0Ti1tU767cbL92Ifib9fbc9AdO/UOMvLrWZP6I0NTq5Rmqqlmb+i9WUIOyBmIk4jPJcyf+WrFIU9BjBP5D0rGOjUvatfE/wBPoYQ0Kl7Vz4n68vobeHgdpDjTb20eTgExplj5ZO5NbKhCHRI21XXDokZbnhVs2Fkhtzq2AeNPF6AEb1LjDkyZRhyeDTX/AGEtn8UAe0lHwvAxAB/wHw/TFU2aSuW+MPujXs0NUt0sPuilBxy64bIsPEf59sxCx3ajcHycc87ZwcnyJxiqPNs07xZvHv1RR59uleLfah36r7ncxyBgGUhlIBBByCDyIroJprKOommso9VJIoBQCgFATQCgFAKAigFAKAUAoCjxy++z2004GTHE7AeZA2H1xWM5cMWy/TU+ddGvu0jnP4ecJC24vJP5l1dDvJJW3bS26oD0GME+pPpVVMcRy+bN3xO9ytdcdox2S+B1uKvOYfLO0Nswnu5L77SvxfYpUbERO/dxqMb5GMgcsMT51pWR9pufyPTaO1OmuOnxn8ya3+PwO87J979ji+06u90nOv49OTp1Z3zjFbFWeBcRxfEPK/ES8rl+hb4rw2O5iaGZA8bDcHmD0ZT0I5gjlWcoprDKKbp1TUoPDRzPY5yy3HDrnE/2aQJlwD3kLg6NQOx2B+oHSqausX0Oj4hFZhqIbcaz81zNde27cEmW5tix4bJIFurbJIgLHAkj8h0x54HIjTjL+k+JcupbVJa+HlWe+l7L7+jPoqOGAZSCCAQRyIPI1tHEaw8M9UIOT4r2uZpmteGw/bLldpZCcWtueX8x+p/tHkfLFUysy8R3OjXolGCsvfCnyX5n9l6lQ8BvZwWvOJzJtkxWKiFF8wHILH3IqOCT95mX4qmv+1WvjLd/b9Dx/DO2Bhe4Yl5HcLrdiz6QqndjuSSxz7CtTw9ZUpvm2zy+gfmysvlzlJ/+HYXN0kQDSusYLAAuwAJPIZNdCU4xWW8HSlOMFmTwantF2cW9MbGVo9GrGkBgwbBOPI7c619TpY6jGXy7Gpq9FDVKOW1jseeN9mFupYpDK6d2oXAAOoA5BB+6fWov0kbXFtvYjU6CN7i22uE3H2uPvO67xO9057vUNePPHOtjjjxcOd+xt+ZDi4M79jBxfh6XMLwyDKOpB8wejDyIOCPalkVKLTMbYKcXFmj/AIa3TNaGOQ5MUpQH0wDj66vyrT8Pk+BwfRtGn4XJ+U4P8raOtrfOkKAUAoBQE0AoBQCgIoDn+M8fZZvslnEJ7rSGfW2mC2Q8mlYb5PRRuarlPfhjzNynTRcPNteI9O7+H3Nfd21ysbTXfFJIVUZYW0MUca78hrV2PMDnvWLTSzKRbCVcpKFVSbfdtv8AhFThV482r7JxeaRkGTHd28TDHmQERsexrGMuL3ZfUuvp8pLzalh9Yv8Ay0X4u1xtzo4kiQjB0XUJZ7aTAzpIxqjY45HIPQms/M4feKPwXm70PPo+f2aK9/xi4v4ZIraxxbyxsnfXkvdagwxlY1DN65OKhylNYS29TOuurTTU5T9pPOIr+WOxHEzEv/Z11iO5g8KDPhlj+6Yz1229h7gYUyx7EuaLvEaFY/xNW8Zbv0fXJ2Ga2Dj4Od7RRytd2ei2E8SSMzyEn+U2y5O+BgEncHcVVZlyWEb+kdcarOKfC8YXqdHVxzyjxfikdrE00zhEUdeZPkB1NYSmorLNjT6ed01CC3Oe7DWzt397MuiS7lDKh+JYlz3efXxH5YqumL3k+pu+I2xzCmDyoLGe76mT+IdwicPlD48YVVHUtqB29sE/KoveIMnwmuUtTFrpu/gjxwTj0y2sEcXD7ycpBErO4jhUlVAOO9YE8vKpjNqKWDC/T1ytlJ2JZbeFl/ssFPtb2puUtHX7DPaSSYjjmaWF0Utz3jckHGrG3OsbbJKPLBdodFTO5PjUkt2sPfBuOzVnDaQJbxYGANTEYaR/vO3mT/wFWQiorCNPVWzusc5HjtpZzTWui2BZu8QuisFaRN8qCT54PyqLoylHETPw+2qu9St5HL9iuNLaSvbyZS3eQ91I26K4A1Jr5Np2UkfhB5GufTP8PY0/dfXszgammXh2qlGfuT9pP49+x9A4lYR3URilGpGwQQd1I5Mp866NkI2x4ZcmbFlcLoOEt0zk/wDu9f2pxaXPeR9FLaSP8rAr9CK5z0moqf8ASnt2ZyX4fqqX/Qs27MNYcVm8LyiJep7xF/8ArGah1a6ezkkYvT+JWbSmkv8Aexu+zvZtLTLljLOww0hGAAeYUfud629No40+1nMn1N7R6CGn9pvMn1PfabjS2sRwdUzjTDGN2ZjsDgb4BP7czU6nUKqPdvkjLWapUxwt5PkihwgpwmxVrnV3sj57pRqlkkYALEij4mwBnpzPKo0tfkVe1ze7+Jf4VobFXw9Xu30RBuL+48Rkj4dGeUcaLPc4/vkbwKfQK3vV/tv0Oq/w9eyXE/ovpzNfZr3zlIeNXckq7kK8B+enusEe1YppvCkX2RnXFSnSkvn9yzLxa8sBruGW/tB/UdYxHdxL1cqvhkA64AqW5R35orhXRe+GPsy6dn/KOwtbhZUWSNg0bqGRhyIIyDVqaayjRnCUJOMuaMtSYk0AoBQCgIoDirOb7NfXkUm0k0izQsf9rFpC4U9dJBGPWqI+zNp9Tp2rzdPXKPKKw/R5z+pn4zCLmFopchGwSVOCpUhgR7ECs5RUlhmtRbKmxThzRpezVv3rG6eXvWK92hBBxGhwuT1JwD86qqjl8WfQ39dc4xVKjj8z+L/g2nHo4zbTCbHd90+onptsR65xj1qyzHC8mpouPz48HPJtOzzubO3M2e9NvFrz8WrQMk+tTDPCsmGqUVfPg5ZePqfPrrhEgd4JYhNeySh7eVJW1qgPikJ+4o8Pz89q1vLfuvmdqOshjzYtqKWGujZ1sNvxK2AEc0F9HgeGfMc6+msZDe5xVvDZHk8/E57u0du84uL/APndfR/cp3nb2W2k7q64fKrBA7GGQSqEzjWdI2Gdt8VHnSTw4lsfDqbIccLdm8brG513CeKxXUSzQOHRhzHMHyI6GrozUllHOu086Z8E1ufO7dDNdytfMZp4Z3VIm/oxAHKMqcjkYIJz0671TCPE25c0dHV3OquMKdoySeVzffL+J0t/2hW1RWZXkeRwkUaDLSSHOFHlyqyc+FGlpdO7pNZwlu2+xU7PWD8RaPiF4R3YJNraLukZDY1yH7zZGw9AfQVwi5+3L5I3dVdHTRenpX/aXV+nojb9sLmeKOM25ZEMv/8ARKiB3hjxnVhtseZ6Vna5JbGroY1Sm/M322T5N/I53up+I2DpK+XDsbeRl0CXQco7Acgdx86rSdkGn8jdlZVo9TGUV09pc8Z5otcF4ss6mOQd1dxjE0LbOrD7wHUHnkedZVzzs+ZRq9K635le8Hyf8fE31lelkKgjvArBC3LVjw5+eKtyaEopPJU4NwYtZC3v44mOpyVQAAZOQwKAYbJJyMc6rjXmHDMz8Q8i+bUE+HC5lXs9HJbXr2aTNPapCHxIBrgJ+FNQ59D7Hltk61MXXc64v2cZ+BwKYOnUOqDzHGcdjpuI8Qjt4zJKwRB58yfIDqa27bY1x4pM3br4VR4pvY59u28R/pwXUnlohJ/StX8Zn3YSfyNT8dJ+7XJ/I1HEu3Ex1LFbmHQUEkku5i140kpz6joedVyvvlso8Pqzcp0niGpxwRUE+Tk+3ov5LcXZzUROLyb7aDqWfClQcYx3TAgr8877EVdXpFF8beZdzPR6SvTTc7Fxy6t/x2KFpxKSbimi+VFntrUrGF/puzN45o88tSaRjpgis1JuzEj0E6Yx0bnTylLfuvT6nWhwwI5ggg+xrYONujnOzvC41uHKSM62paGJDzQMAzamwNW+QPQetUwguL4HT1WpslSuJbz3b+Gy+Ba7TcRWKJy58OkjHVydgoHUnlirJySRqaamVk0kbnsRYPb8Pt4pQRII8sp5pqJbSfbOPlSqLjBJjXWxt1EpR5f7ubyrDUJoCKAmgFARQFDjHB4rtAkynKnMcinTLE34kcbqaxlFS5ltN86nmD+z+Jz8vBL2LaKW3u06d/qhmx6sisrH/KtYcM1yeTa83TT96Li/TdfR/c1dtM1pItvPbi0157nSytBIeqqwxhuukgGsU+F4awW2Vq6PHXJyxzzz/wDDw/B5OI9+v2jupbeaMwQFAbZ1wHRphuzhjqXoAVOxrFwc29+RbHUR0sY8McqS3fX1S7GZe0hhPdcQRrKblmT/AMPL6xzfCR6E5rLjxtLYplpfM9qh8S7dfoe4Wd7wTpPE8AiK6FIZiT6jp1qVvLKZE8xp8uUMPOcm5veNJCq6g8kjkiKGJS0srAZwo/UnYdaylPBTRpna284S5t8ke+zXCZVklvLvSLmYKoiU6lt4l+GPV95iTljyzyqK4NNylzZlq9RCUY01e7Hr3b6/Yr8X4BJFKbzhulJjvPbE4gux1Pkknk3Xr1NROtp8UOf7llGrjKHk6jePR9Y/dehw3aaZ7m6hubEd3dkmG5tJvA/eKpZUcHqwBAblkLyzVPF7WVz5NHQWnSocLN4r2oyXLHJ/xsXBcDiNo6xao7uEq4icaZYJ4zlQwO43BGfU1Y2px9TTrremtUnvF9ejTNr2Z4mbaBZyrPw2bMiyINRsXYkyRSqN9AbVhhyHPzqIPhWen7FmprV0+DlYtv8AsujXrj6nV8XgNzaukLoDLFhXZQ8ZDY5jqCM/Wrpbx2OdU/LtTkuT5GkW8EC6JGUFAATsqnA5jyFYppLDLLK5WScop7nIdqeJrdCP7LGXkMyxx3qgqsbZyVjkGO82BJAyB13xVFrUsY+p1fD65UOTse2MuPf4roby84utoqDDTTsQIoU3lmfoAB+Zq1z4VjqaNWnd0nJ7RXN9EXZIOKd00s9zZWaKjOwjheZ41AyQdRAJHocVD40syaRhZqNFUm1BvHVvH7IxcAvRZ2v2m6YyXVywfSAO9l6IAB03z6aseVadVqqhxz3lLp19Dy8dRGCldJe1N5SXP0R54rwC6u4HuZsiddL21op8KqrBmVvNmUEY9d/Jc1p52f1LefRdF/k3fDtMpaiN2s3XRdI56+rRd4bfrOgdWz0YHZkYc1Yc1YciDW5CSktjramiVUsP5dmVeI8OWS5hYwa0w5kkBUDK47sSDmw546VE45ktjPT3uuqeJYfRfvjsbC8uVhUyOyoq7lmOABWcmlzKKq52S4YrJQ4bwAcReW9uEkhDrElk48FxGqaj34z8OotsCNwNxvVShxtyfyN+zVPTRjTW84y5dm309cfuUeHcaEUBmmfWveusLKmHuVDlYyqAnLPjIA8xUxniOWY3abit4YLGyb7Lv9DdRLxCUApbW1sGAObidnkXI6xxrgn01isvbZQ/w0ebcvgsL9fsW+F9lVWUXN1Kbu5X4CyhYID5xRb4P9xJPtUqvfL3ZhZq248Fa4Y/q/izo6sNQUBNARQE0AoBQEUAoCrxPh0dzE0M6CSNuYPMHoykbqR0I3FQ4prDM67JVyUovDOa4RwO5tb5WDCe2MMkbTlgs2geKNZV++ytkBhzDtkDmaowlGXob92pqtoaaxLOcdPX4Z7eh1ksYYaWUMp5hgCD8jVxzk2uRoOJ9jbWVSY4Y7WfOY7i3RUljfo3hxqHmDzqt1RfQ2qtddDnLK7PkcvxG+kg0pcqEv7V+/gZf6V9EgIm7o/iMbOCnMHHSqpNrnzX6nQprhZl1+7LZr/i+mfTPU+jQSh1V0OpWUMpHIgjIP51sp5OLKLi2me2YAZJAHUnlQg09/w21nljnli1SxMrJKFZWBU5AJXGoA74ORWDhFvLRsV6i6uDhGWz5oodouy63TC7tJBbXyfDOoykoH+zmX7w6Z5j15VE6+Ldcy3Tax1exNZi+a/ldmc7w+K5gt57S6jFsLm7OCJAY0iZdd26EHwppU4zjBlA6VSuKMWpdX/6dCx02WxsqeeGPbr+Vev+DfQh+IALFrt+GgAd4uUlvAOSxdUi/u5t023qxZn8P3NSTjpt3vZ+kfj3fp0L8PY+yUg/ZInI5GXMpH/uE1mq4roa8tbfJYc3/vwOO7W37ycUW2tYTNJbwBYYVGI1eUZeRzyRVTQM/wBxqixt2YS5HT0tcI6V2WSwpPfvhdF8zf8AA+BRcOBvL+dJLt9nnc4SMH/ZQA8h+Z/Ks0o1rim/mczW69Sjw+7Bcl/L7s8cd7QW17bvbW93GkjsgzMskcbAOCV1suNwMVr3X13QdcJbs4V+pp1FbqhNJs2nA+zawt30zfaLnAxIwwkQxgLEv3RjbPP2ziraNLGD4nvLv9i/TaONXtN5l3+3ZG+raNw4TtHcwx37S+GIQwAXEijBnkkI7uNgPjZVGQME/wAxcVRJpTydWiFk9Pwc8vb0S5v0/wAFux4RdXS97LNJYocd3AiRtPp/FKzhgrH8IG3XflKjKW7eCqVtNPsxipPq3nHyNladk4EdZJe9u5VIKvcvrCkfeWMAIp9QuayVceZVPW2yXDH2V2W3+S12mSZrSZbVdU7RlYxqCnxYUkM2wIBJ+VTPPC8Femdati7Pdzuansv2TEBSe50yXCoFhRf6FmuMaYgebY2Lnc9MCsYV43fMv1WsdmYw2i+fd/H7HVVaaIoBQE0AoBQCgFAKAg0AoDBdz6APMnC+9AYZc4zrbPvt9OVQSeOGX/eM8bf1ECnI+8rcj77fpUhmwoQarjlpFcr9nmjWUbNvkGM9GVhureoIrGUVJYZdTbOqXFB4ZPDmS3WK2A0oqLHGck4AGFBz+tIrCwY2zc5ub5vcx31xqn7v7qAEjzY7/kMfWsisvDGKA1t1diCRXz4T/UA6jYZ996gFTiMEN08cs8Qk7rVoRmbQdRUnWo2bdFOCCNqxlBSeWbNWosqjKMHjPM6G1nEiBl5Hp5Y2IrM1maw8QaUnu20oCcEYy2OuTUEpHmz4iVmEcmG17K+AGyOQbHMUJZ8k41xtr+5eZ2zGGYQL91I8kDA8zjJP/KvO622U5HkfEb5WT9DAwGK565nLWcn0L+FvGGkjltXJbudBiJOSI2yNPsCNv8WOlei8Otc4cL6Hq/Cr3Ovhl0O0urpY8Z3ZjhVHM+fyronVNDw7s/DHdPdS65ZpJneIyEGOEtthFAHiwAoY5OABmqo1pS4jct1c5VKtbJLG3X4nS1aaZW4jeCGMuRk5AVfxMdgP/wB5UBWspXkGov8AIAAD0qDLYt282SVPxDHzB61JiZ6AUAoCaAUAoBQCgFAKAigNZx0EIsg3CNlvRSME/Lb86A1tzxLw88bUJMPY9WklmuDnRpEaE/eIOWx7bD5moDOrqSDnuKTtDOWI8DqCrdMgAFffYH50JNQl09zcxRR5OJEdz0VUIJJ+gHzFQDYccJhug5+CVRg9NajBX6AH6+VSQWft3hoDQ8SeS4YpCC7KpdgPwrvj3PICgK1txXw5z0qCcnYdmYmFuC4Kl2Zwp5qp5Z+Qz86khnN2s7QloXyHjJU+o6MPQjB+dQZGSzYz3Uark6WDueiqpzv7nA+dCGfKeLWDWN5NauCAkhMfk0THMbA9dsD3BHSuHq6cSZ5nXadxmz0bnatDg3OZ5e59B/g9YsRPdsMI+mOI/i0klyPTJUe4PlXc0FTjFt9T0nhdLhByfU6PtazxPDcDJjXWkmPuFipUn0OCM+3nXQOqjxbXrTvGiZPjVieiqpBJ/LHzFQDqakg0XbK2d7bVHktFIsmkc2UAhgPkxPyoSjW8F4rlBg5qAbrhDmR3k+6BpB/Ec5P02qSDa0AoCaAUAoCKAmgFAKAigIzQGMyZ26cvfzoClecNhK4MS4x6j9KglGvsuJiBhCQBGo8IAwVX98fWgwb95AAWJ2Azn0qSDV3F5klTgkYODghc8v3qCTnr7iDQMZIsIdtWkDDAeY68zQk6JZ47u3Gtc6ttIO6uPwnpjnnyqTExPwuPu9Bd9YG5BGSfpQGhvOIfY41hgBSR2PezHdnxyx5dfb55oSRYSA5JCkkksSBkk8yTUEnQ8P4mW8I8e3xH7uDg586EYPctukjFnVZGAxqZRy8vzNCTXTTfZmJiCpqxqGkYbHLPXqaA4n+I/Gra90QrEftUbeObl3P4ogfv52PkPfIrna6+KXDjc43iWphFcOMs5mC1jBUOGddSll1aS653XUBtkbZrixtxLLWx56F7U1KS2PtvZviEE1uptgI4kATusAdzpHwkD0r01F0LYKUOR7DTXwurUocjWvxFpp9B+AIrhemCTpyPPbNWmyZuIXpiUNkjljFAbThV/wB9Hq+8CQw9R1+YIPzqSDX9oOOGFlhix3rY8RGQg9vPbP8A1oShwaxRQT3aFiSSSOZO59qgk2lvMMYAAAOMD7tSQWM0IJzQE0BNAKAUAoBQCgPDGgMMsmBtz6e5oDX3LnvkVThUPiH4sq36YH1oC9McrUEnK8QbTdQseRco3+ZT++KEmxmuisSxfeEuj/KviX8tIoQa+H43fq2nP0yPyNAavje6t6g0Bt+wuWj1nOMAgHoSq5P5D6VJBubDMkkjfdDaQfM43/WgNP2osQy56g5U+ooDUWakLUEmxhb7NZvIM6pJDy2OktlsH2z9aA2fBZsR7nJx150JNN2ouFVTI+dC5LaThtI549aiTwsmM5cMWz5Xw5CcsxyzElj5sTkn615nUT4m2eM1VjlJstX3g0t01AH0zVNa4so16fbyjpeyXEjFK0ecJcRhD/iB2P8ApL1v+F2YscO51fBbeG11vqdVHcKt5NkjAMak52+EEYPsR+dd49OWeLXS5RyRoVkYnpgMCaEE9mJ9LumfCVBH+U4B+jCpBqJ7rvrzPkC3+s4X/dUVBkdlwr4aEM11tKVv5oT8DxRunpkFWH1XPzqSDcJL58+vvQGVXoDIDQHqgFARQE0AoCDQGCY0BUV/GoPmaAqnAuNJOSwkYew0D96AuXUwVcnlQk5LjkoLRMcqnfx+IjGAWxkZ96gFjjbd5Pqt2U6QucnKknIO45HAFAeOGliZNeM95yXkAFUfqDQGv4nFnWTnYDAztvn/AIUB0nY+Du7Nd85GcnnjpUkGy4AP5OfxSSn6saAr8cXK0By9kMIx8icfWoJLt9NFLYovefzFAwoIyT94MPbNAZLWUrHyJ9qA5ft3eEWjc1Lui789zk/kDVGpeK2autlilnIcOG1eauPHXvcy8XGYH9AD9CDSh+2jHSvFqLHDpcGJ8A4dNjyIOx/ImrNNLg1C+JsaSfl6qL9TtuHbGbChcqcj10DnXqD2hN/JqiwdwV3FSDYwxpGHMS4ZlYA6ifYDJ2GaA0NgrG5kYI2cJhSNJIA3wDzqCTueCXAdARncdaAq3BU8QB1YZIUDA9cliP1qSC08mXbByM/sKAswGgLqUB7oBQEUBNAKAg0BXmoDXXSBtjn3BII9iKAqWkAEwIyW0MMkknBIzuf8IoC3xf8Apn2qAajtTsy7Zw6jB5eVCSjbux8KjSP7VwKkgycOR43kyAwLHBLEH5jTUAxXaMwk2UZ043Jxz9BQk6bgsem1RfKMD8qkgs8E2gUdVLA+hyaAocfnCJljigOWjZ+7OFG7NzJBG/UYqCSnaQMBKWGMkcs45dSRQHQt4YvlQHCfxBZmij0gkCcasf4Wx+9aur9w0df/AGzQ8MlDDb868/fFpnldRBxZcvyO6bPUY+Z2FV0+8iihPzFgxxeGIDO4XY+oo3/Uz6mbl/V4l3PpACykvpU641JOOYKDnXrYvKye6i8xTK9xw4EbfTJxUmRbmjkU7DUPTepBj4ZMXu1z0RR/vNUA3fZo+ADy2+m1AOL2KNOsrKC3dshyNiMgj5jf6mpIMsKgbAADoByoC/BQFxKA90BFATQCgFAQaAwTUBRlWgKZGiQMhX4dwwJzv0IO1ARxGV3XGpF9QpJH1aoJK/Eo+9kXvGyNanSq6Qd+uST9KAzzOsYGB7CgKitlmPr+woSV7g86Apw9oJk/lJH3mAAGG3TrUmJ1fZ6F0hzLjW7liByGcYH5UBS4wcyIP7gfpv8AtQGjsmyPmT9TUGRZRxoZCuQx/YUB4uofDjU+MctZ/WhGDj+10IFuTlvC8WMsT99R+9a+q3qZqa5f0ZHOWe0jf4v13/evP2+6jyt28UXOIW5kiKg4OxB9RyqmmfBLLNaifBYmzz2Q4e13O0Fw5RUiL+D4pMMoK5PL4q6un01Nksnd0ukounk+oRxgMVUYAAAHkMYArsJYPQpYWDJMnIVJJksOZ8sUIInjXvlbGGCjxKSp5nmRzoBw1dA8DOu5PxZ5n+4GgLerLgszOcH4iMfQACpILKUBbhoC4tAeqAUAoBQCgINAYJqA19w2KAou+WHsf2oCJxtUEmC5bcEeYoD24Lc+h/WgPCrvQGC6iyKEmXgFuMnYFg2/mKkxOqA2oDneKuBKM/hcgcyfCRsBz50Br7G0IUZG+Bt5VBJnNodOaAyiHIoDne1/DC1rIVG4CnHnh1P7VTev6bNfV/2ZHCwIBIc+HOn4tugHX2rhTrbieZnU3DY2ulcfEv8AqFavlvsaPlSzyL/YmMG+8JB/kSAkbjGVPP5V1fD4tT37Hc8KjKNm/Y7pocNmuwegyJUzQGSGLCnzwaA18WdZJ3oC5aptQBiRJt+H9aAvwHIqSC9CKAtrQHqgFAKAUAoCDQGKQUBSnjzQFUw70AaGoBXlt9x7ihJZWHnQg8GDBoSYzDk4oQe/sqlvEisR1Kgn61ILAtl/D+Zx9M0Bh7hVPhRVznOFAJ96A8xx1AM3d7CgIji2oChxuH+Q481xVd3uMp1G9bOLXhpzyrk+UcPydjJ/2b6flWPlsw8lm37J2JW4LdBG35kVt6SvE8m9oauGzJ09zFnFdI655WHeoJM/dVJBQa1w1QSWo4aA89z4/kKEFqKOpBbjWgM60B6oBQCgFAKAUB4YUBjaOgMRhoB3NAeDb70BkENAeGhoDyLfegDw+LIoDIsdAQ0NAeRb0B7WHagJENAV7211IRWM1lGFizHBrhwseVa/lmt5JJ4Z6U8ojySxw2z7ticcxVtceEurjws2LQ1aXnnuaEnru6EHh7egJWGgAg3zQGQR0BkVaA9igJoBQCgFAKAUAoCMUBGKAaaAaaAnFARpoBpoBpoBpoBpoBpoCcUBGKAFaA892KjBGCe7FMDAEYpgYPWKkkjTQE4oCMUA00BOKAYoBQE0AoBQEUBNAKAUAoBQCgFAKAUAoBQCgFAKAUAoBQCgFAKAUAoBQCgFAKAUAoCBQE0AoBQEUBNAKAUAoBQCgFAKAUAoBQCgFAKAUAoBQCgFAKAUAoBQCgFAKAUAoBQCgFAKAUAoBQCgFAKAUAoBQCgFARQE0AoBQEUBNAKAigJoBQCgFAKAUBFATQCgFARQE0AoCKAmgP/Z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Google Shape;135;p24" descr="data:image/jpeg;base64,/9j/4AAQSkZJRgABAQAAAQABAAD/2wCEAAkGBxQQEBQQDxAQDw8UDxAWEBAQEBUUDw8UFxUWFxUUFBUYHCggGBwlHhQUITEhJSkrLi4uFx8zODMsNygtLisBCgoKDg0OGxAQGy8lHyUsLCwuLCwsLDcsLywsLCwsLywyLywsLCwsLSwtLCwsLCwsLCwsLCwsLCwyLCwsLCwsLP/AABEIAMIBAwMBEQACEQEDEQH/xAAbAAEAAgMBAQAAAAAAAAAAAAAAAQQDBQYCB//EAEMQAAIBAwIDBgMGBAMFCQEAAAECAwAEERIhBTFBBhMiUWFxMoGRFEJSobHBByMzYnKCkkOi0eHxFRY0U3OTo7PwJP/EABoBAQACAwEAAAAAAAAAAAAAAAABAwIEBQb/xAA0EQACAgECBAMGBQQDAQAAAAAAAQIDEQQhEjFBUQUTYSIycYGR0RRCobHBIzPh8FJy8WL/2gAMAwEAAhEDEQA/APuNAKAUAoBQCgFAKAUAoBQCgFAKAUAoBQCgFAKAUAoCKAUAoBQCgFAKAUAoCaAUAoBQCgFAKAUAoBQCgFAKAUAoBQCgFAKAigJoBQEUAoBQCgIoCaAUAoBQCgFAKAUBNAKAUAoBQCgFAKAUAoBQCgFAKAUAoBQCgFAKAUBFAKAUAoBQCgFAKAUAoAKAUBNAKAUAoBQCgFAKAUAoBQCgFAKAUAoBQCgFAKAUAoBQCgIoCaAUAoCKAmgFAKAUAoBQEUAoBQCgFAKAUAoBQCgFAKAUAoBQCgFAKA8Syqg1Oyoo5liAB8zUOSSyyHJRWWae67W2cfxXMf8Aly36CtZ6ylfm+hqS1+nX5vpv+xhh7bWLnAuV+auP1FQtbS+v6MxXiOnf5v0Zt7PiMU28Mscn+BwSPcVfC2E/daZs13V2bwkmWqsLRQCgFAKAUAoCaAUAoBQEUAoBQCgFAKA57tH2sitGEKo9zdv/AE7aEZc+RY/dH/Wqp2qLwt2bum0MrY+ZJ8MO7/juatYuLXXiaa34ahxiOOMTzAeTEnSD7GscWS5vBfx6KraMXN928L6Iy/8Ada5O7cYvdX9oRV/04p5b/wCTMfxtfSmP0f3PLcK4nDkwcRjuBjaO6twv/wAiZP5U4bFyl9TJX6Sfv1Y/6t/zk0U/bDidtMsVzb2qlshDJmOOQ+SSglT88eoFV+bbF4lg3VodDbDipctua2z9Opu4O3vdEJxKznsCSAJD/Ntyf/UX/nViux76waL8OU/7E1L0ez/35nX21ykqCSJ1kRhlXQgqw9CKuTTWUc6cJQlwyWGZakxFAKAUBzvaLtC0Ti1tU767cbL92Ifib9fbc9AdO/UOMvLrWZP6I0NTq5Rmqqlmb+i9WUIOyBmIk4jPJcyf+WrFIU9BjBP5D0rGOjUvatfE/wBPoYQ0Kl7Vz4n68vobeHgdpDjTb20eTgExplj5ZO5NbKhCHRI21XXDokZbnhVs2Fkhtzq2AeNPF6AEb1LjDkyZRhyeDTX/AGEtn8UAe0lHwvAxAB/wHw/TFU2aSuW+MPujXs0NUt0sPuilBxy64bIsPEf59sxCx3ajcHycc87ZwcnyJxiqPNs07xZvHv1RR59uleLfah36r7ncxyBgGUhlIBBByCDyIroJprKOommso9VJIoBQCgFATQCgFAKAigFAKAUAoCjxy++z2004GTHE7AeZA2H1xWM5cMWy/TU+ddGvu0jnP4ecJC24vJP5l1dDvJJW3bS26oD0GME+pPpVVMcRy+bN3xO9ytdcdox2S+B1uKvOYfLO0Nswnu5L77SvxfYpUbERO/dxqMb5GMgcsMT51pWR9pufyPTaO1OmuOnxn8ya3+PwO87J979ji+06u90nOv49OTp1Z3zjFbFWeBcRxfEPK/ES8rl+hb4rw2O5iaGZA8bDcHmD0ZT0I5gjlWcoprDKKbp1TUoPDRzPY5yy3HDrnE/2aQJlwD3kLg6NQOx2B+oHSqausX0Oj4hFZhqIbcaz81zNde27cEmW5tix4bJIFurbJIgLHAkj8h0x54HIjTjL+k+JcupbVJa+HlWe+l7L7+jPoqOGAZSCCAQRyIPI1tHEaw8M9UIOT4r2uZpmteGw/bLldpZCcWtueX8x+p/tHkfLFUysy8R3OjXolGCsvfCnyX5n9l6lQ8BvZwWvOJzJtkxWKiFF8wHILH3IqOCT95mX4qmv+1WvjLd/b9Dx/DO2Bhe4Yl5HcLrdiz6QqndjuSSxz7CtTw9ZUpvm2zy+gfmysvlzlJ/+HYXN0kQDSusYLAAuwAJPIZNdCU4xWW8HSlOMFmTwantF2cW9MbGVo9GrGkBgwbBOPI7c619TpY6jGXy7Gpq9FDVKOW1jseeN9mFupYpDK6d2oXAAOoA5BB+6fWov0kbXFtvYjU6CN7i22uE3H2uPvO67xO9057vUNePPHOtjjjxcOd+xt+ZDi4M79jBxfh6XMLwyDKOpB8wejDyIOCPalkVKLTMbYKcXFmj/AIa3TNaGOQ5MUpQH0wDj66vyrT8Pk+BwfRtGn4XJ+U4P8raOtrfOkKAUAoBQE0AoBQCgIoDn+M8fZZvslnEJ7rSGfW2mC2Q8mlYb5PRRuarlPfhjzNynTRcPNteI9O7+H3Nfd21ysbTXfFJIVUZYW0MUca78hrV2PMDnvWLTSzKRbCVcpKFVSbfdtv8AhFThV482r7JxeaRkGTHd28TDHmQERsexrGMuL3ZfUuvp8pLzalh9Yv8Ay0X4u1xtzo4kiQjB0XUJZ7aTAzpIxqjY45HIPQms/M4feKPwXm70PPo+f2aK9/xi4v4ZIraxxbyxsnfXkvdagwxlY1DN65OKhylNYS29TOuurTTU5T9pPOIr+WOxHEzEv/Z11iO5g8KDPhlj+6Yz1229h7gYUyx7EuaLvEaFY/xNW8Zbv0fXJ2Ga2Dj4Od7RRytd2ei2E8SSMzyEn+U2y5O+BgEncHcVVZlyWEb+kdcarOKfC8YXqdHVxzyjxfikdrE00zhEUdeZPkB1NYSmorLNjT6ed01CC3Oe7DWzt397MuiS7lDKh+JYlz3efXxH5YqumL3k+pu+I2xzCmDyoLGe76mT+IdwicPlD48YVVHUtqB29sE/KoveIMnwmuUtTFrpu/gjxwTj0y2sEcXD7ycpBErO4jhUlVAOO9YE8vKpjNqKWDC/T1ytlJ2JZbeFl/ssFPtb2puUtHX7DPaSSYjjmaWF0Utz3jckHGrG3OsbbJKPLBdodFTO5PjUkt2sPfBuOzVnDaQJbxYGANTEYaR/vO3mT/wFWQiorCNPVWzusc5HjtpZzTWui2BZu8QuisFaRN8qCT54PyqLoylHETPw+2qu9St5HL9iuNLaSvbyZS3eQ91I26K4A1Jr5Np2UkfhB5GufTP8PY0/dfXszgammXh2qlGfuT9pP49+x9A4lYR3URilGpGwQQd1I5Mp866NkI2x4ZcmbFlcLoOEt0zk/wDu9f2pxaXPeR9FLaSP8rAr9CK5z0moqf8ASnt2ZyX4fqqX/Qs27MNYcVm8LyiJep7xF/8ArGah1a6ezkkYvT+JWbSmkv8Aexu+zvZtLTLljLOww0hGAAeYUfud629No40+1nMn1N7R6CGn9pvMn1PfabjS2sRwdUzjTDGN2ZjsDgb4BP7czU6nUKqPdvkjLWapUxwt5PkihwgpwmxVrnV3sj57pRqlkkYALEij4mwBnpzPKo0tfkVe1ze7+Jf4VobFXw9Xu30RBuL+48Rkj4dGeUcaLPc4/vkbwKfQK3vV/tv0Oq/w9eyXE/ovpzNfZr3zlIeNXckq7kK8B+enusEe1YppvCkX2RnXFSnSkvn9yzLxa8sBruGW/tB/UdYxHdxL1cqvhkA64AqW5R35orhXRe+GPsy6dn/KOwtbhZUWSNg0bqGRhyIIyDVqaayjRnCUJOMuaMtSYk0AoBQCgIoDirOb7NfXkUm0k0izQsf9rFpC4U9dJBGPWqI+zNp9Tp2rzdPXKPKKw/R5z+pn4zCLmFopchGwSVOCpUhgR7ECs5RUlhmtRbKmxThzRpezVv3rG6eXvWK92hBBxGhwuT1JwD86qqjl8WfQ39dc4xVKjj8z+L/g2nHo4zbTCbHd90+onptsR65xj1qyzHC8mpouPz48HPJtOzzubO3M2e9NvFrz8WrQMk+tTDPCsmGqUVfPg5ZePqfPrrhEgd4JYhNeySh7eVJW1qgPikJ+4o8Pz89q1vLfuvmdqOshjzYtqKWGujZ1sNvxK2AEc0F9HgeGfMc6+msZDe5xVvDZHk8/E57u0du84uL/APndfR/cp3nb2W2k7q64fKrBA7GGQSqEzjWdI2Gdt8VHnSTw4lsfDqbIccLdm8brG513CeKxXUSzQOHRhzHMHyI6GrozUllHOu086Z8E1ufO7dDNdytfMZp4Z3VIm/oxAHKMqcjkYIJz0671TCPE25c0dHV3OquMKdoySeVzffL+J0t/2hW1RWZXkeRwkUaDLSSHOFHlyqyc+FGlpdO7pNZwlu2+xU7PWD8RaPiF4R3YJNraLukZDY1yH7zZGw9AfQVwi5+3L5I3dVdHTRenpX/aXV+nojb9sLmeKOM25ZEMv/8ARKiB3hjxnVhtseZ6Vna5JbGroY1Sm/M322T5N/I53up+I2DpK+XDsbeRl0CXQco7Acgdx86rSdkGn8jdlZVo9TGUV09pc8Z5otcF4ss6mOQd1dxjE0LbOrD7wHUHnkedZVzzs+ZRq9K635le8Hyf8fE31lelkKgjvArBC3LVjw5+eKtyaEopPJU4NwYtZC3v44mOpyVQAAZOQwKAYbJJyMc6rjXmHDMz8Q8i+bUE+HC5lXs9HJbXr2aTNPapCHxIBrgJ+FNQ59D7Hltk61MXXc64v2cZ+BwKYOnUOqDzHGcdjpuI8Qjt4zJKwRB58yfIDqa27bY1x4pM3br4VR4pvY59u28R/pwXUnlohJ/StX8Zn3YSfyNT8dJ+7XJ/I1HEu3Ex1LFbmHQUEkku5i140kpz6joedVyvvlso8Pqzcp0niGpxwRUE+Tk+3ov5LcXZzUROLyb7aDqWfClQcYx3TAgr8877EVdXpFF8beZdzPR6SvTTc7Fxy6t/x2KFpxKSbimi+VFntrUrGF/puzN45o88tSaRjpgis1JuzEj0E6Yx0bnTylLfuvT6nWhwwI5ggg+xrYONujnOzvC41uHKSM62paGJDzQMAzamwNW+QPQetUwguL4HT1WpslSuJbz3b+Gy+Ba7TcRWKJy58OkjHVydgoHUnlirJySRqaamVk0kbnsRYPb8Pt4pQRII8sp5pqJbSfbOPlSqLjBJjXWxt1EpR5f7ubyrDUJoCKAmgFARQFDjHB4rtAkynKnMcinTLE34kcbqaxlFS5ltN86nmD+z+Jz8vBL2LaKW3u06d/qhmx6sisrH/KtYcM1yeTa83TT96Li/TdfR/c1dtM1pItvPbi0157nSytBIeqqwxhuukgGsU+F4awW2Vq6PHXJyxzzz/wDDw/B5OI9+v2jupbeaMwQFAbZ1wHRphuzhjqXoAVOxrFwc29+RbHUR0sY8McqS3fX1S7GZe0hhPdcQRrKblmT/AMPL6xzfCR6E5rLjxtLYplpfM9qh8S7dfoe4Wd7wTpPE8AiK6FIZiT6jp1qVvLKZE8xp8uUMPOcm5veNJCq6g8kjkiKGJS0srAZwo/UnYdaylPBTRpna284S5t8ke+zXCZVklvLvSLmYKoiU6lt4l+GPV95iTljyzyqK4NNylzZlq9RCUY01e7Hr3b6/Yr8X4BJFKbzhulJjvPbE4gux1Pkknk3Xr1NROtp8UOf7llGrjKHk6jePR9Y/dehw3aaZ7m6hubEd3dkmG5tJvA/eKpZUcHqwBAblkLyzVPF7WVz5NHQWnSocLN4r2oyXLHJ/xsXBcDiNo6xao7uEq4icaZYJ4zlQwO43BGfU1Y2px9TTrremtUnvF9ejTNr2Z4mbaBZyrPw2bMiyINRsXYkyRSqN9AbVhhyHPzqIPhWen7FmprV0+DlYtv8AsujXrj6nV8XgNzaukLoDLFhXZQ8ZDY5jqCM/Wrpbx2OdU/LtTkuT5GkW8EC6JGUFAATsqnA5jyFYppLDLLK5WScop7nIdqeJrdCP7LGXkMyxx3qgqsbZyVjkGO82BJAyB13xVFrUsY+p1fD65UOTse2MuPf4roby84utoqDDTTsQIoU3lmfoAB+Zq1z4VjqaNWnd0nJ7RXN9EXZIOKd00s9zZWaKjOwjheZ41AyQdRAJHocVD40syaRhZqNFUm1BvHVvH7IxcAvRZ2v2m6YyXVywfSAO9l6IAB03z6aseVadVqqhxz3lLp19Dy8dRGCldJe1N5SXP0R54rwC6u4HuZsiddL21op8KqrBmVvNmUEY9d/Jc1p52f1LefRdF/k3fDtMpaiN2s3XRdI56+rRd4bfrOgdWz0YHZkYc1Yc1YciDW5CSktjramiVUsP5dmVeI8OWS5hYwa0w5kkBUDK47sSDmw546VE45ktjPT3uuqeJYfRfvjsbC8uVhUyOyoq7lmOABWcmlzKKq52S4YrJQ4bwAcReW9uEkhDrElk48FxGqaj34z8OotsCNwNxvVShxtyfyN+zVPTRjTW84y5dm309cfuUeHcaEUBmmfWveusLKmHuVDlYyqAnLPjIA8xUxniOWY3abit4YLGyb7Lv9DdRLxCUApbW1sGAObidnkXI6xxrgn01isvbZQ/w0ebcvgsL9fsW+F9lVWUXN1Kbu5X4CyhYID5xRb4P9xJPtUqvfL3ZhZq248Fa4Y/q/izo6sNQUBNARQE0AoBQEUAoCrxPh0dzE0M6CSNuYPMHoykbqR0I3FQ4prDM67JVyUovDOa4RwO5tb5WDCe2MMkbTlgs2geKNZV++ytkBhzDtkDmaowlGXob92pqtoaaxLOcdPX4Z7eh1ksYYaWUMp5hgCD8jVxzk2uRoOJ9jbWVSY4Y7WfOY7i3RUljfo3hxqHmDzqt1RfQ2qtddDnLK7PkcvxG+kg0pcqEv7V+/gZf6V9EgIm7o/iMbOCnMHHSqpNrnzX6nQprhZl1+7LZr/i+mfTPU+jQSh1V0OpWUMpHIgjIP51sp5OLKLi2me2YAZJAHUnlQg09/w21nljnli1SxMrJKFZWBU5AJXGoA74ORWDhFvLRsV6i6uDhGWz5oodouy63TC7tJBbXyfDOoykoH+zmX7w6Z5j15VE6+Ldcy3Tax1exNZi+a/ldmc7w+K5gt57S6jFsLm7OCJAY0iZdd26EHwppU4zjBlA6VSuKMWpdX/6dCx02WxsqeeGPbr+Vev+DfQh+IALFrt+GgAd4uUlvAOSxdUi/u5t023qxZn8P3NSTjpt3vZ+kfj3fp0L8PY+yUg/ZInI5GXMpH/uE1mq4roa8tbfJYc3/vwOO7W37ycUW2tYTNJbwBYYVGI1eUZeRzyRVTQM/wBxqixt2YS5HT0tcI6V2WSwpPfvhdF8zf8AA+BRcOBvL+dJLt9nnc4SMH/ZQA8h+Z/Ks0o1rim/mczW69Sjw+7Bcl/L7s8cd7QW17bvbW93GkjsgzMskcbAOCV1suNwMVr3X13QdcJbs4V+pp1FbqhNJs2nA+zawt30zfaLnAxIwwkQxgLEv3RjbPP2ziraNLGD4nvLv9i/TaONXtN5l3+3ZG+raNw4TtHcwx37S+GIQwAXEijBnkkI7uNgPjZVGQME/wAxcVRJpTydWiFk9Pwc8vb0S5v0/wAFux4RdXS97LNJYocd3AiRtPp/FKzhgrH8IG3XflKjKW7eCqVtNPsxipPq3nHyNladk4EdZJe9u5VIKvcvrCkfeWMAIp9QuayVceZVPW2yXDH2V2W3+S12mSZrSZbVdU7RlYxqCnxYUkM2wIBJ+VTPPC8Femdati7Pdzuansv2TEBSe50yXCoFhRf6FmuMaYgebY2Lnc9MCsYV43fMv1WsdmYw2i+fd/H7HVVaaIoBQE0AoBQCgFAKAg0AoDBdz6APMnC+9AYZc4zrbPvt9OVQSeOGX/eM8bf1ECnI+8rcj77fpUhmwoQarjlpFcr9nmjWUbNvkGM9GVhureoIrGUVJYZdTbOqXFB4ZPDmS3WK2A0oqLHGck4AGFBz+tIrCwY2zc5ub5vcx31xqn7v7qAEjzY7/kMfWsisvDGKA1t1diCRXz4T/UA6jYZ996gFTiMEN08cs8Qk7rVoRmbQdRUnWo2bdFOCCNqxlBSeWbNWosqjKMHjPM6G1nEiBl5Hp5Y2IrM1maw8QaUnu20oCcEYy2OuTUEpHmz4iVmEcmG17K+AGyOQbHMUJZ8k41xtr+5eZ2zGGYQL91I8kDA8zjJP/KvO622U5HkfEb5WT9DAwGK565nLWcn0L+FvGGkjltXJbudBiJOSI2yNPsCNv8WOlei8Otc4cL6Hq/Cr3Ovhl0O0urpY8Z3ZjhVHM+fyronVNDw7s/DHdPdS65ZpJneIyEGOEtthFAHiwAoY5OABmqo1pS4jct1c5VKtbJLG3X4nS1aaZW4jeCGMuRk5AVfxMdgP/wB5UBWspXkGov8AIAAD0qDLYt282SVPxDHzB61JiZ6AUAoCaAUAoBQCgFAKAigNZx0EIsg3CNlvRSME/Lb86A1tzxLw88bUJMPY9WklmuDnRpEaE/eIOWx7bD5moDOrqSDnuKTtDOWI8DqCrdMgAFffYH50JNQl09zcxRR5OJEdz0VUIJJ+gHzFQDYccJhug5+CVRg9NajBX6AH6+VSQWft3hoDQ8SeS4YpCC7KpdgPwrvj3PICgK1txXw5z0qCcnYdmYmFuC4Kl2Zwp5qp5Z+Qz86khnN2s7QloXyHjJU+o6MPQjB+dQZGSzYz3Uark6WDueiqpzv7nA+dCGfKeLWDWN5NauCAkhMfk0THMbA9dsD3BHSuHq6cSZ5nXadxmz0bnatDg3OZ5e59B/g9YsRPdsMI+mOI/i0klyPTJUe4PlXc0FTjFt9T0nhdLhByfU6PtazxPDcDJjXWkmPuFipUn0OCM+3nXQOqjxbXrTvGiZPjVieiqpBJ/LHzFQDqakg0XbK2d7bVHktFIsmkc2UAhgPkxPyoSjW8F4rlBg5qAbrhDmR3k+6BpB/Ec5P02qSDa0AoCaAUAoCKAmgFAKAigIzQGMyZ26cvfzoClecNhK4MS4x6j9KglGvsuJiBhCQBGo8IAwVX98fWgwb95AAWJ2Azn0qSDV3F5klTgkYODghc8v3qCTnr7iDQMZIsIdtWkDDAeY68zQk6JZ47u3Gtc6ttIO6uPwnpjnnyqTExPwuPu9Bd9YG5BGSfpQGhvOIfY41hgBSR2PezHdnxyx5dfb55oSRYSA5JCkkksSBkk8yTUEnQ8P4mW8I8e3xH7uDg586EYPctukjFnVZGAxqZRy8vzNCTXTTfZmJiCpqxqGkYbHLPXqaA4n+I/Gra90QrEftUbeObl3P4ogfv52PkPfIrna6+KXDjc43iWphFcOMs5mC1jBUOGddSll1aS653XUBtkbZrixtxLLWx56F7U1KS2PtvZviEE1uptgI4kATusAdzpHwkD0r01F0LYKUOR7DTXwurUocjWvxFpp9B+AIrhemCTpyPPbNWmyZuIXpiUNkjljFAbThV/wB9Hq+8CQw9R1+YIPzqSDX9oOOGFlhix3rY8RGQg9vPbP8A1oShwaxRQT3aFiSSSOZO59qgk2lvMMYAAAOMD7tSQWM0IJzQE0BNAKAUAoBQCgPDGgMMsmBtz6e5oDX3LnvkVThUPiH4sq36YH1oC9McrUEnK8QbTdQseRco3+ZT++KEmxmuisSxfeEuj/KviX8tIoQa+H43fq2nP0yPyNAavje6t6g0Bt+wuWj1nOMAgHoSq5P5D6VJBubDMkkjfdDaQfM43/WgNP2osQy56g5U+ooDUWakLUEmxhb7NZvIM6pJDy2OktlsH2z9aA2fBZsR7nJx150JNN2ouFVTI+dC5LaThtI549aiTwsmM5cMWz5Xw5CcsxyzElj5sTkn615nUT4m2eM1VjlJstX3g0t01AH0zVNa4so16fbyjpeyXEjFK0ecJcRhD/iB2P8ApL1v+F2YscO51fBbeG11vqdVHcKt5NkjAMak52+EEYPsR+dd49OWeLXS5RyRoVkYnpgMCaEE9mJ9LumfCVBH+U4B+jCpBqJ7rvrzPkC3+s4X/dUVBkdlwr4aEM11tKVv5oT8DxRunpkFWH1XPzqSDcJL58+vvQGVXoDIDQHqgFARQE0AoCDQGCY0BUV/GoPmaAqnAuNJOSwkYew0D96AuXUwVcnlQk5LjkoLRMcqnfx+IjGAWxkZ96gFjjbd5Pqt2U6QucnKknIO45HAFAeOGliZNeM95yXkAFUfqDQGv4nFnWTnYDAztvn/AIUB0nY+Du7Nd85GcnnjpUkGy4AP5OfxSSn6saAr8cXK0By9kMIx8icfWoJLt9NFLYovefzFAwoIyT94MPbNAZLWUrHyJ9qA5ft3eEWjc1Lui789zk/kDVGpeK2autlilnIcOG1eauPHXvcy8XGYH9AD9CDSh+2jHSvFqLHDpcGJ8A4dNjyIOx/ImrNNLg1C+JsaSfl6qL9TtuHbGbChcqcj10DnXqD2hN/JqiwdwV3FSDYwxpGHMS4ZlYA6ifYDJ2GaA0NgrG5kYI2cJhSNJIA3wDzqCTueCXAdARncdaAq3BU8QB1YZIUDA9cliP1qSC08mXbByM/sKAswGgLqUB7oBQEUBNAKAg0BXmoDXXSBtjn3BII9iKAqWkAEwIyW0MMkknBIzuf8IoC3xf8Apn2qAajtTsy7Zw6jB5eVCSjbux8KjSP7VwKkgycOR43kyAwLHBLEH5jTUAxXaMwk2UZ043Jxz9BQk6bgsem1RfKMD8qkgs8E2gUdVLA+hyaAocfnCJljigOWjZ+7OFG7NzJBG/UYqCSnaQMBKWGMkcs45dSRQHQt4YvlQHCfxBZmij0gkCcasf4Wx+9aur9w0df/AGzQ8MlDDb868/fFpnldRBxZcvyO6bPUY+Z2FV0+8iihPzFgxxeGIDO4XY+oo3/Uz6mbl/V4l3PpACykvpU641JOOYKDnXrYvKye6i8xTK9xw4EbfTJxUmRbmjkU7DUPTepBj4ZMXu1z0RR/vNUA3fZo+ADy2+m1AOL2KNOsrKC3dshyNiMgj5jf6mpIMsKgbAADoByoC/BQFxKA90BFATQCgFAQaAwTUBRlWgKZGiQMhX4dwwJzv0IO1ARxGV3XGpF9QpJH1aoJK/Eo+9kXvGyNanSq6Qd+uST9KAzzOsYGB7CgKitlmPr+woSV7g86Apw9oJk/lJH3mAAGG3TrUmJ1fZ6F0hzLjW7liByGcYH5UBS4wcyIP7gfpv8AtQGjsmyPmT9TUGRZRxoZCuQx/YUB4uofDjU+MctZ/WhGDj+10IFuTlvC8WMsT99R+9a+q3qZqa5f0ZHOWe0jf4v13/evP2+6jyt28UXOIW5kiKg4OxB9RyqmmfBLLNaifBYmzz2Q4e13O0Fw5RUiL+D4pMMoK5PL4q6un01Nksnd0ukounk+oRxgMVUYAAAHkMYArsJYPQpYWDJMnIVJJksOZ8sUIInjXvlbGGCjxKSp5nmRzoBw1dA8DOu5PxZ5n+4GgLerLgszOcH4iMfQACpILKUBbhoC4tAeqAUAoBQCgINAYJqA19w2KAou+WHsf2oCJxtUEmC5bcEeYoD24Lc+h/WgPCrvQGC6iyKEmXgFuMnYFg2/mKkxOqA2oDneKuBKM/hcgcyfCRsBz50Br7G0IUZG+Bt5VBJnNodOaAyiHIoDne1/DC1rIVG4CnHnh1P7VTev6bNfV/2ZHCwIBIc+HOn4tugHX2rhTrbieZnU3DY2ulcfEv8AqFavlvsaPlSzyL/YmMG+8JB/kSAkbjGVPP5V1fD4tT37Hc8KjKNm/Y7pocNmuwegyJUzQGSGLCnzwaA18WdZJ3oC5aptQBiRJt+H9aAvwHIqSC9CKAtrQHqgFAKAUAoCDQGKQUBSnjzQFUw70AaGoBXlt9x7ihJZWHnQg8GDBoSYzDk4oQe/sqlvEisR1Kgn61ILAtl/D+Zx9M0Bh7hVPhRVznOFAJ96A8xx1AM3d7CgIji2oChxuH+Q481xVd3uMp1G9bOLXhpzyrk+UcPydjJ/2b6flWPlsw8lm37J2JW4LdBG35kVt6SvE8m9oauGzJ09zFnFdI655WHeoJM/dVJBQa1w1QSWo4aA89z4/kKEFqKOpBbjWgM60B6oBQCgFAKAUB4YUBjaOgMRhoB3NAeDb70BkENAeGhoDyLfegDw+LIoDIsdAQ0NAeRb0B7WHagJENAV7211IRWM1lGFizHBrhwseVa/lmt5JJ4Z6U8ojySxw2z7ticcxVtceEurjws2LQ1aXnnuaEnru6EHh7egJWGgAg3zQGQR0BkVaA9igJoBQCgFAKAUAoCMUBGKAaaAaaAnFARpoBpoBpoBpoBpoBpoCcUBGKAFaA892KjBGCe7FMDAEYpgYPWKkkjTQE4oCMUA00BOKAYoBQE0AoBQEUBNAKAUAoBQCgFAKAUAoBQCgFAKAUAoBQCgFAKAUAoBQCgFAKAUAoCBQE0AoBQEUBNAKAUAoBQCgFAKAUAoBQCgFAKAUAoBQCgFAKAUAoBQCgFAKAUAoBQCgFAKAUAoBQCgFAKAUAoBQCgFARQE0AoBQEUBNAKAigJoBQCgFAKAUBFATQCgFARQE0AoCKAmgP/Z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24" descr="data:image/jpeg;base64,/9j/4AAQSkZJRgABAQAAAQABAAD/2wCEAAkGBxQQEBQQDxAQDw8UDxAWEBAQEBUUDw8UFxUWFxUUFBUYHCggGBwlHhQUITEhJSkrLi4uFx8zODMsNygtLisBCgoKDg0OGxAQGy8lHyUsLCwuLCwsLDcsLywsLCwsLywyLywsLCwsLSwtLCwsLCwsLCwsLCwsLCwyLCwsLCwsLP/AABEIAMIBAwMBEQACEQEDEQH/xAAbAAEAAgMBAQAAAAAAAAAAAAAAAQQDBQYCB//EAEMQAAIBAwIDBgMGBAMFCQEAAAECAwAEERIhBTFBBhMiUWFxMoGRFEJSobHBByMzYnKCkkOi0eHxFRY0U3OTo7PwJP/EABoBAQACAwEAAAAAAAAAAAAAAAABAwIEBQb/xAA0EQACAgECBAMGBQQDAQAAAAAAAQIDEQQhEjFBUQUTYSIycYGR0RRCobHBIzPh8FJy8WL/2gAMAwEAAhEDEQA/APuNAKAUAoBQCgFAKAUAoBQCgFAKAUAoBQCgFAKAUAoCKAUAoBQCgFAKAUAoCaAUAoBQCgFAKAUAoBQCgFAKAUAoBQCgFAKAigJoBQEUAoBQCgIoCaAUAoBQCgFAKAUBNAKAUAoBQCgFAKAUAoBQCgFAKAUAoBQCgFAKAUBFAKAUAoBQCgFAKAUAoAKAUBNAKAUAoBQCgFAKAUAoBQCgFAKAUAoBQCgFAKAUAoBQCgIoCaAUAoCKAmgFAKAUAoBQEUAoBQCgFAKAUAoBQCgFAKAUAoBQCgFAKA8Syqg1Oyoo5liAB8zUOSSyyHJRWWae67W2cfxXMf8Aly36CtZ6ylfm+hqS1+nX5vpv+xhh7bWLnAuV+auP1FQtbS+v6MxXiOnf5v0Zt7PiMU28Mscn+BwSPcVfC2E/daZs13V2bwkmWqsLRQCgFAKAUAoCaAUAoBQEUAoBQCgFAKA57tH2sitGEKo9zdv/AE7aEZc+RY/dH/Wqp2qLwt2bum0MrY+ZJ8MO7/juatYuLXXiaa34ahxiOOMTzAeTEnSD7GscWS5vBfx6KraMXN928L6Iy/8Ada5O7cYvdX9oRV/04p5b/wCTMfxtfSmP0f3PLcK4nDkwcRjuBjaO6twv/wAiZP5U4bFyl9TJX6Sfv1Y/6t/zk0U/bDidtMsVzb2qlshDJmOOQ+SSglT88eoFV+bbF4lg3VodDbDipctua2z9Opu4O3vdEJxKznsCSAJD/Ntyf/UX/nViux76waL8OU/7E1L0ez/35nX21ykqCSJ1kRhlXQgqw9CKuTTWUc6cJQlwyWGZakxFAKAUBzvaLtC0Ti1tU767cbL92Ifib9fbc9AdO/UOMvLrWZP6I0NTq5Rmqqlmb+i9WUIOyBmIk4jPJcyf+WrFIU9BjBP5D0rGOjUvatfE/wBPoYQ0Kl7Vz4n68vobeHgdpDjTb20eTgExplj5ZO5NbKhCHRI21XXDokZbnhVs2Fkhtzq2AeNPF6AEb1LjDkyZRhyeDTX/AGEtn8UAe0lHwvAxAB/wHw/TFU2aSuW+MPujXs0NUt0sPuilBxy64bIsPEf59sxCx3ajcHycc87ZwcnyJxiqPNs07xZvHv1RR59uleLfah36r7ncxyBgGUhlIBBByCDyIroJprKOommso9VJIoBQCgFATQCgFAKAigFAKAUAoCjxy++z2004GTHE7AeZA2H1xWM5cMWy/TU+ddGvu0jnP4ecJC24vJP5l1dDvJJW3bS26oD0GME+pPpVVMcRy+bN3xO9ytdcdox2S+B1uKvOYfLO0Nswnu5L77SvxfYpUbERO/dxqMb5GMgcsMT51pWR9pufyPTaO1OmuOnxn8ya3+PwO87J979ji+06u90nOv49OTp1Z3zjFbFWeBcRxfEPK/ES8rl+hb4rw2O5iaGZA8bDcHmD0ZT0I5gjlWcoprDKKbp1TUoPDRzPY5yy3HDrnE/2aQJlwD3kLg6NQOx2B+oHSqausX0Oj4hFZhqIbcaz81zNde27cEmW5tix4bJIFurbJIgLHAkj8h0x54HIjTjL+k+JcupbVJa+HlWe+l7L7+jPoqOGAZSCCAQRyIPI1tHEaw8M9UIOT4r2uZpmteGw/bLldpZCcWtueX8x+p/tHkfLFUysy8R3OjXolGCsvfCnyX5n9l6lQ8BvZwWvOJzJtkxWKiFF8wHILH3IqOCT95mX4qmv+1WvjLd/b9Dx/DO2Bhe4Yl5HcLrdiz6QqndjuSSxz7CtTw9ZUpvm2zy+gfmysvlzlJ/+HYXN0kQDSusYLAAuwAJPIZNdCU4xWW8HSlOMFmTwantF2cW9MbGVo9GrGkBgwbBOPI7c619TpY6jGXy7Gpq9FDVKOW1jseeN9mFupYpDK6d2oXAAOoA5BB+6fWov0kbXFtvYjU6CN7i22uE3H2uPvO67xO9057vUNePPHOtjjjxcOd+xt+ZDi4M79jBxfh6XMLwyDKOpB8wejDyIOCPalkVKLTMbYKcXFmj/AIa3TNaGOQ5MUpQH0wDj66vyrT8Pk+BwfRtGn4XJ+U4P8raOtrfOkKAUAoBQE0AoBQCgIoDn+M8fZZvslnEJ7rSGfW2mC2Q8mlYb5PRRuarlPfhjzNynTRcPNteI9O7+H3Nfd21ysbTXfFJIVUZYW0MUca78hrV2PMDnvWLTSzKRbCVcpKFVSbfdtv8AhFThV482r7JxeaRkGTHd28TDHmQERsexrGMuL3ZfUuvp8pLzalh9Yv8Ay0X4u1xtzo4kiQjB0XUJZ7aTAzpIxqjY45HIPQms/M4feKPwXm70PPo+f2aK9/xi4v4ZIraxxbyxsnfXkvdagwxlY1DN65OKhylNYS29TOuurTTU5T9pPOIr+WOxHEzEv/Z11iO5g8KDPhlj+6Yz1229h7gYUyx7EuaLvEaFY/xNW8Zbv0fXJ2Ga2Dj4Od7RRytd2ei2E8SSMzyEn+U2y5O+BgEncHcVVZlyWEb+kdcarOKfC8YXqdHVxzyjxfikdrE00zhEUdeZPkB1NYSmorLNjT6ed01CC3Oe7DWzt397MuiS7lDKh+JYlz3efXxH5YqumL3k+pu+I2xzCmDyoLGe76mT+IdwicPlD48YVVHUtqB29sE/KoveIMnwmuUtTFrpu/gjxwTj0y2sEcXD7ycpBErO4jhUlVAOO9YE8vKpjNqKWDC/T1ytlJ2JZbeFl/ssFPtb2puUtHX7DPaSSYjjmaWF0Utz3jckHGrG3OsbbJKPLBdodFTO5PjUkt2sPfBuOzVnDaQJbxYGANTEYaR/vO3mT/wFWQiorCNPVWzusc5HjtpZzTWui2BZu8QuisFaRN8qCT54PyqLoylHETPw+2qu9St5HL9iuNLaSvbyZS3eQ91I26K4A1Jr5Np2UkfhB5GufTP8PY0/dfXszgammXh2qlGfuT9pP49+x9A4lYR3URilGpGwQQd1I5Mp866NkI2x4ZcmbFlcLoOEt0zk/wDu9f2pxaXPeR9FLaSP8rAr9CK5z0moqf8ASnt2ZyX4fqqX/Qs27MNYcVm8LyiJep7xF/8ArGah1a6ezkkYvT+JWbSmkv8Aexu+zvZtLTLljLOww0hGAAeYUfud629No40+1nMn1N7R6CGn9pvMn1PfabjS2sRwdUzjTDGN2ZjsDgb4BP7czU6nUKqPdvkjLWapUxwt5PkihwgpwmxVrnV3sj57pRqlkkYALEij4mwBnpzPKo0tfkVe1ze7+Jf4VobFXw9Xu30RBuL+48Rkj4dGeUcaLPc4/vkbwKfQK3vV/tv0Oq/w9eyXE/ovpzNfZr3zlIeNXckq7kK8B+enusEe1YppvCkX2RnXFSnSkvn9yzLxa8sBruGW/tB/UdYxHdxL1cqvhkA64AqW5R35orhXRe+GPsy6dn/KOwtbhZUWSNg0bqGRhyIIyDVqaayjRnCUJOMuaMtSYk0AoBQCgIoDirOb7NfXkUm0k0izQsf9rFpC4U9dJBGPWqI+zNp9Tp2rzdPXKPKKw/R5z+pn4zCLmFopchGwSVOCpUhgR7ECs5RUlhmtRbKmxThzRpezVv3rG6eXvWK92hBBxGhwuT1JwD86qqjl8WfQ39dc4xVKjj8z+L/g2nHo4zbTCbHd90+onptsR65xj1qyzHC8mpouPz48HPJtOzzubO3M2e9NvFrz8WrQMk+tTDPCsmGqUVfPg5ZePqfPrrhEgd4JYhNeySh7eVJW1qgPikJ+4o8Pz89q1vLfuvmdqOshjzYtqKWGujZ1sNvxK2AEc0F9HgeGfMc6+msZDe5xVvDZHk8/E57u0du84uL/APndfR/cp3nb2W2k7q64fKrBA7GGQSqEzjWdI2Gdt8VHnSTw4lsfDqbIccLdm8brG513CeKxXUSzQOHRhzHMHyI6GrozUllHOu086Z8E1ufO7dDNdytfMZp4Z3VIm/oxAHKMqcjkYIJz0671TCPE25c0dHV3OquMKdoySeVzffL+J0t/2hW1RWZXkeRwkUaDLSSHOFHlyqyc+FGlpdO7pNZwlu2+xU7PWD8RaPiF4R3YJNraLukZDY1yH7zZGw9AfQVwi5+3L5I3dVdHTRenpX/aXV+nojb9sLmeKOM25ZEMv/8ARKiB3hjxnVhtseZ6Vna5JbGroY1Sm/M322T5N/I53up+I2DpK+XDsbeRl0CXQco7Acgdx86rSdkGn8jdlZVo9TGUV09pc8Z5otcF4ss6mOQd1dxjE0LbOrD7wHUHnkedZVzzs+ZRq9K635le8Hyf8fE31lelkKgjvArBC3LVjw5+eKtyaEopPJU4NwYtZC3v44mOpyVQAAZOQwKAYbJJyMc6rjXmHDMz8Q8i+bUE+HC5lXs9HJbXr2aTNPapCHxIBrgJ+FNQ59D7Hltk61MXXc64v2cZ+BwKYOnUOqDzHGcdjpuI8Qjt4zJKwRB58yfIDqa27bY1x4pM3br4VR4pvY59u28R/pwXUnlohJ/StX8Zn3YSfyNT8dJ+7XJ/I1HEu3Ex1LFbmHQUEkku5i140kpz6joedVyvvlso8Pqzcp0niGpxwRUE+Tk+3ov5LcXZzUROLyb7aDqWfClQcYx3TAgr8877EVdXpFF8beZdzPR6SvTTc7Fxy6t/x2KFpxKSbimi+VFntrUrGF/puzN45o88tSaRjpgis1JuzEj0E6Yx0bnTylLfuvT6nWhwwI5ggg+xrYONujnOzvC41uHKSM62paGJDzQMAzamwNW+QPQetUwguL4HT1WpslSuJbz3b+Gy+Ba7TcRWKJy58OkjHVydgoHUnlirJySRqaamVk0kbnsRYPb8Pt4pQRII8sp5pqJbSfbOPlSqLjBJjXWxt1EpR5f7ubyrDUJoCKAmgFARQFDjHB4rtAkynKnMcinTLE34kcbqaxlFS5ltN86nmD+z+Jz8vBL2LaKW3u06d/qhmx6sisrH/KtYcM1yeTa83TT96Li/TdfR/c1dtM1pItvPbi0157nSytBIeqqwxhuukgGsU+F4awW2Vq6PHXJyxzzz/wDDw/B5OI9+v2jupbeaMwQFAbZ1wHRphuzhjqXoAVOxrFwc29+RbHUR0sY8McqS3fX1S7GZe0hhPdcQRrKblmT/AMPL6xzfCR6E5rLjxtLYplpfM9qh8S7dfoe4Wd7wTpPE8AiK6FIZiT6jp1qVvLKZE8xp8uUMPOcm5veNJCq6g8kjkiKGJS0srAZwo/UnYdaylPBTRpna284S5t8ke+zXCZVklvLvSLmYKoiU6lt4l+GPV95iTljyzyqK4NNylzZlq9RCUY01e7Hr3b6/Yr8X4BJFKbzhulJjvPbE4gux1Pkknk3Xr1NROtp8UOf7llGrjKHk6jePR9Y/dehw3aaZ7m6hubEd3dkmG5tJvA/eKpZUcHqwBAblkLyzVPF7WVz5NHQWnSocLN4r2oyXLHJ/xsXBcDiNo6xao7uEq4icaZYJ4zlQwO43BGfU1Y2px9TTrremtUnvF9ejTNr2Z4mbaBZyrPw2bMiyINRsXYkyRSqN9AbVhhyHPzqIPhWen7FmprV0+DlYtv8AsujXrj6nV8XgNzaukLoDLFhXZQ8ZDY5jqCM/Wrpbx2OdU/LtTkuT5GkW8EC6JGUFAATsqnA5jyFYppLDLLK5WScop7nIdqeJrdCP7LGXkMyxx3qgqsbZyVjkGO82BJAyB13xVFrUsY+p1fD65UOTse2MuPf4roby84utoqDDTTsQIoU3lmfoAB+Zq1z4VjqaNWnd0nJ7RXN9EXZIOKd00s9zZWaKjOwjheZ41AyQdRAJHocVD40syaRhZqNFUm1BvHVvH7IxcAvRZ2v2m6YyXVywfSAO9l6IAB03z6aseVadVqqhxz3lLp19Dy8dRGCldJe1N5SXP0R54rwC6u4HuZsiddL21op8KqrBmVvNmUEY9d/Jc1p52f1LefRdF/k3fDtMpaiN2s3XRdI56+rRd4bfrOgdWz0YHZkYc1Yc1YciDW5CSktjramiVUsP5dmVeI8OWS5hYwa0w5kkBUDK47sSDmw546VE45ktjPT3uuqeJYfRfvjsbC8uVhUyOyoq7lmOABWcmlzKKq52S4YrJQ4bwAcReW9uEkhDrElk48FxGqaj34z8OotsCNwNxvVShxtyfyN+zVPTRjTW84y5dm309cfuUeHcaEUBmmfWveusLKmHuVDlYyqAnLPjIA8xUxniOWY3abit4YLGyb7Lv9DdRLxCUApbW1sGAObidnkXI6xxrgn01isvbZQ/w0ebcvgsL9fsW+F9lVWUXN1Kbu5X4CyhYID5xRb4P9xJPtUqvfL3ZhZq248Fa4Y/q/izo6sNQUBNARQE0AoBQEUAoCrxPh0dzE0M6CSNuYPMHoykbqR0I3FQ4prDM67JVyUovDOa4RwO5tb5WDCe2MMkbTlgs2geKNZV++ytkBhzDtkDmaowlGXob92pqtoaaxLOcdPX4Z7eh1ksYYaWUMp5hgCD8jVxzk2uRoOJ9jbWVSY4Y7WfOY7i3RUljfo3hxqHmDzqt1RfQ2qtddDnLK7PkcvxG+kg0pcqEv7V+/gZf6V9EgIm7o/iMbOCnMHHSqpNrnzX6nQprhZl1+7LZr/i+mfTPU+jQSh1V0OpWUMpHIgjIP51sp5OLKLi2me2YAZJAHUnlQg09/w21nljnli1SxMrJKFZWBU5AJXGoA74ORWDhFvLRsV6i6uDhGWz5oodouy63TC7tJBbXyfDOoykoH+zmX7w6Z5j15VE6+Ldcy3Tax1exNZi+a/ldmc7w+K5gt57S6jFsLm7OCJAY0iZdd26EHwppU4zjBlA6VSuKMWpdX/6dCx02WxsqeeGPbr+Vev+DfQh+IALFrt+GgAd4uUlvAOSxdUi/u5t023qxZn8P3NSTjpt3vZ+kfj3fp0L8PY+yUg/ZInI5GXMpH/uE1mq4roa8tbfJYc3/vwOO7W37ycUW2tYTNJbwBYYVGI1eUZeRzyRVTQM/wBxqixt2YS5HT0tcI6V2WSwpPfvhdF8zf8AA+BRcOBvL+dJLt9nnc4SMH/ZQA8h+Z/Ks0o1rim/mczW69Sjw+7Bcl/L7s8cd7QW17bvbW93GkjsgzMskcbAOCV1suNwMVr3X13QdcJbs4V+pp1FbqhNJs2nA+zawt30zfaLnAxIwwkQxgLEv3RjbPP2ziraNLGD4nvLv9i/TaONXtN5l3+3ZG+raNw4TtHcwx37S+GIQwAXEijBnkkI7uNgPjZVGQME/wAxcVRJpTydWiFk9Pwc8vb0S5v0/wAFux4RdXS97LNJYocd3AiRtPp/FKzhgrH8IG3XflKjKW7eCqVtNPsxipPq3nHyNladk4EdZJe9u5VIKvcvrCkfeWMAIp9QuayVceZVPW2yXDH2V2W3+S12mSZrSZbVdU7RlYxqCnxYUkM2wIBJ+VTPPC8Femdati7Pdzuansv2TEBSe50yXCoFhRf6FmuMaYgebY2Lnc9MCsYV43fMv1WsdmYw2i+fd/H7HVVaaIoBQE0AoBQCgFAKAg0AoDBdz6APMnC+9AYZc4zrbPvt9OVQSeOGX/eM8bf1ECnI+8rcj77fpUhmwoQarjlpFcr9nmjWUbNvkGM9GVhureoIrGUVJYZdTbOqXFB4ZPDmS3WK2A0oqLHGck4AGFBz+tIrCwY2zc5ub5vcx31xqn7v7qAEjzY7/kMfWsisvDGKA1t1diCRXz4T/UA6jYZ996gFTiMEN08cs8Qk7rVoRmbQdRUnWo2bdFOCCNqxlBSeWbNWosqjKMHjPM6G1nEiBl5Hp5Y2IrM1maw8QaUnu20oCcEYy2OuTUEpHmz4iVmEcmG17K+AGyOQbHMUJZ8k41xtr+5eZ2zGGYQL91I8kDA8zjJP/KvO622U5HkfEb5WT9DAwGK565nLWcn0L+FvGGkjltXJbudBiJOSI2yNPsCNv8WOlei8Otc4cL6Hq/Cr3Ovhl0O0urpY8Z3ZjhVHM+fyronVNDw7s/DHdPdS65ZpJneIyEGOEtthFAHiwAoY5OABmqo1pS4jct1c5VKtbJLG3X4nS1aaZW4jeCGMuRk5AVfxMdgP/wB5UBWspXkGov8AIAAD0qDLYt282SVPxDHzB61JiZ6AUAoCaAUAoBQCgFAKAigNZx0EIsg3CNlvRSME/Lb86A1tzxLw88bUJMPY9WklmuDnRpEaE/eIOWx7bD5moDOrqSDnuKTtDOWI8DqCrdMgAFffYH50JNQl09zcxRR5OJEdz0VUIJJ+gHzFQDYccJhug5+CVRg9NajBX6AH6+VSQWft3hoDQ8SeS4YpCC7KpdgPwrvj3PICgK1txXw5z0qCcnYdmYmFuC4Kl2Zwp5qp5Z+Qz86khnN2s7QloXyHjJU+o6MPQjB+dQZGSzYz3Uark6WDueiqpzv7nA+dCGfKeLWDWN5NauCAkhMfk0THMbA9dsD3BHSuHq6cSZ5nXadxmz0bnatDg3OZ5e59B/g9YsRPdsMI+mOI/i0klyPTJUe4PlXc0FTjFt9T0nhdLhByfU6PtazxPDcDJjXWkmPuFipUn0OCM+3nXQOqjxbXrTvGiZPjVieiqpBJ/LHzFQDqakg0XbK2d7bVHktFIsmkc2UAhgPkxPyoSjW8F4rlBg5qAbrhDmR3k+6BpB/Ec5P02qSDa0AoCaAUAoCKAmgFAKAigIzQGMyZ26cvfzoClecNhK4MS4x6j9KglGvsuJiBhCQBGo8IAwVX98fWgwb95AAWJ2Azn0qSDV3F5klTgkYODghc8v3qCTnr7iDQMZIsIdtWkDDAeY68zQk6JZ47u3Gtc6ttIO6uPwnpjnnyqTExPwuPu9Bd9YG5BGSfpQGhvOIfY41hgBSR2PezHdnxyx5dfb55oSRYSA5JCkkksSBkk8yTUEnQ8P4mW8I8e3xH7uDg586EYPctukjFnVZGAxqZRy8vzNCTXTTfZmJiCpqxqGkYbHLPXqaA4n+I/Gra90QrEftUbeObl3P4ogfv52PkPfIrna6+KXDjc43iWphFcOMs5mC1jBUOGddSll1aS653XUBtkbZrixtxLLWx56F7U1KS2PtvZviEE1uptgI4kATusAdzpHwkD0r01F0LYKUOR7DTXwurUocjWvxFpp9B+AIrhemCTpyPPbNWmyZuIXpiUNkjljFAbThV/wB9Hq+8CQw9R1+YIPzqSDX9oOOGFlhix3rY8RGQg9vPbP8A1oShwaxRQT3aFiSSSOZO59qgk2lvMMYAAAOMD7tSQWM0IJzQE0BNAKAUAoBQCgPDGgMMsmBtz6e5oDX3LnvkVThUPiH4sq36YH1oC9McrUEnK8QbTdQseRco3+ZT++KEmxmuisSxfeEuj/KviX8tIoQa+H43fq2nP0yPyNAavje6t6g0Bt+wuWj1nOMAgHoSq5P5D6VJBubDMkkjfdDaQfM43/WgNP2osQy56g5U+ooDUWakLUEmxhb7NZvIM6pJDy2OktlsH2z9aA2fBZsR7nJx150JNN2ouFVTI+dC5LaThtI549aiTwsmM5cMWz5Xw5CcsxyzElj5sTkn615nUT4m2eM1VjlJstX3g0t01AH0zVNa4so16fbyjpeyXEjFK0ecJcRhD/iB2P8ApL1v+F2YscO51fBbeG11vqdVHcKt5NkjAMak52+EEYPsR+dd49OWeLXS5RyRoVkYnpgMCaEE9mJ9LumfCVBH+U4B+jCpBqJ7rvrzPkC3+s4X/dUVBkdlwr4aEM11tKVv5oT8DxRunpkFWH1XPzqSDcJL58+vvQGVXoDIDQHqgFARQE0AoCDQGCY0BUV/GoPmaAqnAuNJOSwkYew0D96AuXUwVcnlQk5LjkoLRMcqnfx+IjGAWxkZ96gFjjbd5Pqt2U6QucnKknIO45HAFAeOGliZNeM95yXkAFUfqDQGv4nFnWTnYDAztvn/AIUB0nY+Du7Nd85GcnnjpUkGy4AP5OfxSSn6saAr8cXK0By9kMIx8icfWoJLt9NFLYovefzFAwoIyT94MPbNAZLWUrHyJ9qA5ft3eEWjc1Lui789zk/kDVGpeK2autlilnIcOG1eauPHXvcy8XGYH9AD9CDSh+2jHSvFqLHDpcGJ8A4dNjyIOx/ImrNNLg1C+JsaSfl6qL9TtuHbGbChcqcj10DnXqD2hN/JqiwdwV3FSDYwxpGHMS4ZlYA6ifYDJ2GaA0NgrG5kYI2cJhSNJIA3wDzqCTueCXAdARncdaAq3BU8QB1YZIUDA9cliP1qSC08mXbByM/sKAswGgLqUB7oBQEUBNAKAg0BXmoDXXSBtjn3BII9iKAqWkAEwIyW0MMkknBIzuf8IoC3xf8Apn2qAajtTsy7Zw6jB5eVCSjbux8KjSP7VwKkgycOR43kyAwLHBLEH5jTUAxXaMwk2UZ043Jxz9BQk6bgsem1RfKMD8qkgs8E2gUdVLA+hyaAocfnCJljigOWjZ+7OFG7NzJBG/UYqCSnaQMBKWGMkcs45dSRQHQt4YvlQHCfxBZmij0gkCcasf4Wx+9aur9w0df/AGzQ8MlDDb868/fFpnldRBxZcvyO6bPUY+Z2FV0+8iihPzFgxxeGIDO4XY+oo3/Uz6mbl/V4l3PpACykvpU641JOOYKDnXrYvKye6i8xTK9xw4EbfTJxUmRbmjkU7DUPTepBj4ZMXu1z0RR/vNUA3fZo+ADy2+m1AOL2KNOsrKC3dshyNiMgj5jf6mpIMsKgbAADoByoC/BQFxKA90BFATQCgFAQaAwTUBRlWgKZGiQMhX4dwwJzv0IO1ARxGV3XGpF9QpJH1aoJK/Eo+9kXvGyNanSq6Qd+uST9KAzzOsYGB7CgKitlmPr+woSV7g86Apw9oJk/lJH3mAAGG3TrUmJ1fZ6F0hzLjW7liByGcYH5UBS4wcyIP7gfpv8AtQGjsmyPmT9TUGRZRxoZCuQx/YUB4uofDjU+MctZ/WhGDj+10IFuTlvC8WMsT99R+9a+q3qZqa5f0ZHOWe0jf4v13/evP2+6jyt28UXOIW5kiKg4OxB9RyqmmfBLLNaifBYmzz2Q4e13O0Fw5RUiL+D4pMMoK5PL4q6un01Nksnd0ukounk+oRxgMVUYAAAHkMYArsJYPQpYWDJMnIVJJksOZ8sUIInjXvlbGGCjxKSp5nmRzoBw1dA8DOu5PxZ5n+4GgLerLgszOcH4iMfQACpILKUBbhoC4tAeqAUAoBQCgINAYJqA19w2KAou+WHsf2oCJxtUEmC5bcEeYoD24Lc+h/WgPCrvQGC6iyKEmXgFuMnYFg2/mKkxOqA2oDneKuBKM/hcgcyfCRsBz50Br7G0IUZG+Bt5VBJnNodOaAyiHIoDne1/DC1rIVG4CnHnh1P7VTev6bNfV/2ZHCwIBIc+HOn4tugHX2rhTrbieZnU3DY2ulcfEv8AqFavlvsaPlSzyL/YmMG+8JB/kSAkbjGVPP5V1fD4tT37Hc8KjKNm/Y7pocNmuwegyJUzQGSGLCnzwaA18WdZJ3oC5aptQBiRJt+H9aAvwHIqSC9CKAtrQHqgFAKAUAoCDQGKQUBSnjzQFUw70AaGoBXlt9x7ihJZWHnQg8GDBoSYzDk4oQe/sqlvEisR1Kgn61ILAtl/D+Zx9M0Bh7hVPhRVznOFAJ96A8xx1AM3d7CgIji2oChxuH+Q481xVd3uMp1G9bOLXhpzyrk+UcPydjJ/2b6flWPlsw8lm37J2JW4LdBG35kVt6SvE8m9oauGzJ09zFnFdI655WHeoJM/dVJBQa1w1QSWo4aA89z4/kKEFqKOpBbjWgM60B6oBQCgFAKAUB4YUBjaOgMRhoB3NAeDb70BkENAeGhoDyLfegDw+LIoDIsdAQ0NAeRb0B7WHagJENAV7211IRWM1lGFizHBrhwseVa/lmt5JJ4Z6U8ojySxw2z7ticcxVtceEurjws2LQ1aXnnuaEnru6EHh7egJWGgAg3zQGQR0BkVaA9igJoBQCgFAKAUAoCMUBGKAaaAaaAnFARpoBpoBpoBpoBpoBpoCcUBGKAFaA892KjBGCe7FMDAEYpgYPWKkkjTQE4oCMUA00BOKAYoBQE0AoBQEUBNAKAUAoBQCgFAKAUAoBQCgFAKAUAoBQCgFAKAUAoBQCgFAKAUAoCBQE0AoBQEUBNAKAUAoBQCgFAKAUAoBQCgFAKAUAoBQCgFAKAUAoBQCgFAKAUAoBQCgFAKAUAoBQCgFAKAUAoBQCgFARQE0AoBQEUBNAKAigJoBQCgFAKAUBFATQCgFARQE0AoCKAmgP/Z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p24" descr="data:image/jpeg;base64,/9j/4AAQSkZJRgABAQAAAQABAAD/2wCEAAkGBhQQEBUUEBQWFBQUFBQXFBgVFRYXFhUUFBUVFBQUFxQXHCYeFxkjGRQUHy8gIycpLCwsFR4xNTAqNSYtLCkBCQoKDgwOFw8PGiklHCQsKSwpKSkpKSwsLCwsLCwsLCwpKSwsLCkpLCksKSwsKSwsKSwpLCwpLCksLCwsKSksKf/AABEIAKsBJwMBIgACEQEDEQH/xAAcAAABBQEBAQAAAAAAAAAAAAAAAQIDBAYFBwj/xABBEAABAwIDBQQHBgQFBQEAAAABAAIDBBEFITEGEkFRYQcTMnEUIkKBkaGxI0NSwdHwYoKS4RVyosLxFiUzNIMk/8QAGgEBAAMBAQEAAAAAAAAAAAAAAAECAwQFBv/EACURAQEAAgEEAgICAwAAAAAAAAABAhEDBBIhMRRBE2EioQVxkf/aAAwDAQACEQMRAD8A9wQhCkCEIUAQhKgRKhCAQhCAQhCAQhCAQhCAQhCAQhCAQhV62sEbbnXgFFupupxlyuoZiFcI2/xcP1WWqqi5uTmitrS4kk5lcSar1Xm83N3V9D0fR9s/a3NMqMs19VVkq1Rqq6wK5Llt7GPFMYqV9SGuNtCuVUVvVQ4pV3v+7LO1WI24q+M25OXk0fi091wYMUdBJdn8w4FOrq8nIa/RSYXhBfmdF28eExx/k8nlzueWsf8ArQ0+O963JpB5H9UwVDt9pscnNPwIViCjDBZPLQFhqOn+Vnlud8my69JUgsWXw6t3o2+X0XQw+rLnWaCTyAJ+QWMlldXdLPLuD1nNb1v7gu0HZBc/CcIlJLnNLeA3ssvJdpmF/jd7h+q6ePizv04+fqeKX2gBQug2JjdB8c0LpnT37rgvW478R20qRC6XnFQhCAQhCBUIQgEIQgEIQgEIQgEIQgEIQgEIQgjmmDGknQLJYpiW+4k+7oruNV5e7dbmBy4lct+DPfqQ3zzPwC4ebkuXjF7PR8OHHO/kvtya2qyyXJlqlqxsoD4pD7mj8yqNbsLvD7OYj/My/wAwVx3iyr2MOs4MfEv9VjqvEN1cSsxS+hXV2m2NrKdpeGiVgzJjJJA5lhF/hdYKWuUzjqmfVS+l6srlna2pzyVprZJnbsTHPceDGlx+AWgwrshxCozdG2Fp4zO3T/SLu+S7OHi15ryuo5t+mTo4N5wutVSvaxoC32Bdh0MdjVVDpDxbGAxv9Rufot1hmyNFTW7qBlx7Thvu/qdda5cdyrmx6nDj9eXj9Bg1TUn7CF7hztZv9RsFpaLslqJM55WRDk0F7vyC9RM1tFE+pVseDGe2efW55evDg4P2f01M0A70pHF5y/pbYLvwxsjFo2taP4QB9FWdVKF9UtccMZ6jlz5M8vdX31CrSVSoSVaqyVi0ZarpOq0Lhvrs9UK3hOq9HSpEqyWCEIQCEJUAhCEAhCRAqEIQCEIQCEIQCEIQCjqJLNJ6fPgpFxMYrLjLjp5cSs+TPsxta8XHc8pFKIhvUnipO9uVUYbDzUkT15syexlj9roen7wVYPTt5a9zC4prLO13Z9QzS96+BpeddQ1x5lgNieq7W+l7xR3HbVWnw1sDd2njjYOTWhv0CrVVXM37txHQX+i6ocl3lpOWsrw41kZ9pyzUOHmCPqom7cDiti6x1Fx1VWbDIX+KKM+bGn8lP5qr8eM83bWM6lSf9VRH2h8V0n7N0p1gj9zQPoq79jqN33DfcXD6FT8g+MpnaGM6OCifjbfxBWH7C0Zv9la/J7/lnkq0uwFLwa4f/R/6q3yYj4tVpcZbzCoT7QMGrh8Van2Cg4B39bj+a51RsDDl6t/efzUfKxTOkyUZ9r4gbb492f0SqeHZFjCCGj4JVHymnxa9zSpEq7XmBCEKAIQhAJUiVAIQhAIQhAIQhAIQqOM4vHSQPmlNmsF+pPBo6koLy5+I7QU9OLzTMZ0Lhf8ApGa8F2p7Wampe4MeYo75NYbZdXDMlYqpxV7zcknzKjY+iW9qdNNUMp6cOe6R26HeFoyJJ5nIFXK9939BYL582IxDusSpnuNgJmg/z3Z/uXvdY7XqVx9Tb6el0OO/JneXPkpGSKo06qYm6449LKLAlT2kqmAeCsCQqVLil3k7fVZxQHqNo7VkSJxeq28glTtXsWN5IHhVC9N7yw4qvct+NaMiUOVEzpzZio7k3jWy9Mc5NZOnbyttGtInt5KtJDzVxzU0Zqukue6nQrwjQp0t3NnZCEL23zgQhCgCEIQCEIQKhIkc8NBJIAGZJyAHMlA5Co4XjkFVv+jSslEbt1+44O3Xa2NvqryAQkXK2h2ijo4w593Ped2KJuckrzo1o94ueCCntztczDaUykbz3XbE38T7Egn+Ean4cV4HU7ZVFZHK2omdJctcA45CxN91ug1+S9sptjPTLzYu1ssjx6kIJ7unYc91tjm/S7lWpOx2gimMjRLY3+zMnqAHIjTeI8yiXzvI4Ko4m+S9zxrsKa95dSzhrT7MjSbdN9uvwUeHdgTb3qKm/SNn+5x/JSh4g1ruF17psbtV6dTDvP8AzxgNlH4uAkHQ8eR9y1GGdk+HQfc94RxlcXf6RYfJaSLCIWMLGRMY0i1mNa36BY8vH+SadHBzfiy2xyma5SYphjoXZ5tv6rvyPIqmyReZljcbqvdxznJNxZL7p29dQBPBUbNJQi6j3kgkRVNvJC9Q7904DJQk8yBRPKVwVcyW4KtWn6S910+aO75WVYVKnZLf/hV8JtqdrP3ZSBQNk5BSF/NXilSB3vSgckxgsnh3L6KYrSgJEoGfBCvEVsEIQvXfPBCVIgEJVWr8Rjp4zJPIyNjdXPcGge88eiCwo6iobG0ukc1jW5lziGtA5knILFv2/mrCWYPTGcaGomvFTN6i/rSeQsnU/Z06ocJMXqH1jhmIh9nTMPSJvi8zrxCBartFM7zFhMDq14NjJ4KZh/imPi8hrzTW7BTVhDsYqTML3FNBeKmb0db15PMkLZU9MyJoZG1rGNyDWgNaByAGQUqDznaLYSShlFdgjQyRjQJaYD7OeMagNHtZacdRZ2un2O2zhxOHfi9WRuU0TvHG7kRxbe9ncehBA76827SNnfRHf4pRSinqWEB7fYqQTbcLRq8/O2diN4BstpdpGUUQcQXyPO7DE3N8sh0aBy0ueHwCobPbNvEnpdcQ+reLADNlOw/dRjnbV3HPqTnuzTFI8Rnmqqh961hLO5cCPRogbWjaczfQu1BuDrn6KUDHlRF6lconhAolSiRQFJdErXeI31WDk8PQSyEEHeAItmDmLcV5limIGJxcG5X05A8AvQq1/wBk+2u676LzTGn6rh6q+ZHtf4vjmXdalpNroDk9wYf4svnou2yQOALSCDoQbg+9eS4lHnkqtHj09G68LyObTm0+bSuR3cmHb6ey3TbrP7P7YMqGhs47mU8CfVcf4XcD0PzXecjMOenMmULhmo3EhQWLz3XGZ/fkqr478P31SCdN76/53UXyibgEfX4JbJWvQXe9V0vsrJBzU4lHEqBhvnonsAvz8/1UxWrTXJxcq3eX8un6p7CPerK7W43IUQktqhaSKVtUIQvXfPhKkShQMH2l7cVGHd22GJrWSkNNTJd7InE5gxsFyQPWz1sbA2U2Ddn0MpZU10zsRlcA5jpCO4aDmDFCPVA87+5avFcKjqoXwzsD43izgfkQeBBzBGll5hhWJTbOVQpatzn4dK4+jzH7kk3LXW0GfrD+YcQkHrDIw0AAAAZADIAcgE5NjkDgC0gggEEG4IOYIPEJyCpidK6WF7GPdG5zSGvabOY72XA9DZcLYDHpKmncypP/AOmne6Ke9gSWk7r7DmPmCtOsLVH0LHo3D1Y6+EsdyM0XhPnbdH85RLbyyhjS5xAa0Ekk2AAFySeAssRg0Zxer9MkB9Ep3FtIw6SSDJ1Q4cr6eXQ3Nrax2IVTcMgcQwWfWvb7MYsREDzdl8R1W0pKVsUbY42hrGNDWtGgAyACDG7cbBOneKzDnCCviza4HdbMAPBJwuRlc5EZHLSXYbtBbXb1PUt7iuiuJYXZbxbq+MHMjmNR1Fitksft12fsr7TwO7itisYZmktJLfC15Go5HUdRcEhrSo3BYjYntCdLKaHEmiCujO7Y2DZ7C922yDrZ2GRGY5DcuCCFwUZCmITHIlGi6UqNyJhxPNefbR4eWOItlw6jgt24qrWU7JRZ4uPmPIrn5uL8k/bv6TqLwZb+q8YxCJVMHwkzTXI9VmZ8+A/P3L0+q2JgeblzwOQLfrZR1eExQgCJoa0NAsOOZJJOpJuuLLhyxm69edTx8uUxjz3F6YC6ME23kpiGTXki0v7bPI8R0K6WORDNY2viWcbcuL2KkrmTMD4nBzXZgj95HoiR9l47gu0ktE68Zu0+Jh8Lv0PUL0rZ/aaGvZvRmzgPWYfE2/1HUKbjZNuaZTenRLuCC88Ux8lskwPJ4X+izX0na7NObLlzTGN5lO3fcFOlalZJfX4J4n5jyVdgN/3dSX5KZFanEuSA+39tVCCo3SZ2H7/VSha3kKtG4+aFdGnpiEiVeu+dCEIUBVz8dwKKtgfBUN3mPHvaeDmng4HMFX0IPKNnccmwGpFBiLt6keT6JUHwtF/C7k3MXHsk/hNx6uDfRcnafZmHEKd0FQ24ObXDxMeNHtPAj5i4KwGx+08+E1IwzFXeppSVByaW3s1hcfZ4C/hORysQnnwPVV5/2xuMVPTVMZAkgqmFhPMtcfeLsbkvQFXr8OiqGGOeNsjDa7XtDhcaGxQZ3s4wXuKNsslzPVfbTOd4iX3c1p8gfiStSudjGPU9DFv1MrIWAWFzmbcGMGbvIBYz/qzEMVO7hUPo1OcjV1IzI5xRZ388/cg1m0e1lNh7N+qlay49Vur39GsGZ89OqyQxHFMX/wDXacNpD97IL1MjT+BnsXHHL/MVVmosNwV/fVcj62vdaxf9rO5x03Ir2jHInPkVZ/w/E8YzqXHDqN33UZvUyt5PefADyy/ynVBTjrsOweQxUMT6/EHXB3T3sxdx7yaxEY5hufMcVc2f7SZWVRpMZhbSTPO9A4H7JzXeFhdci/AOvYnI2Out2e2VpsPj3KWIMB8TtXvPNzzmfLTkFDtdsjBicBhqG6XMbxbfjdpvNP1ByKDruCY5eYYFtdUYNO2gxg70JypqvPdLRkGvJ9kZDPNvG4sR6fcEXGYOhGhB0IKJRlRuUjlG5QtELioHlTPUEiitIrSvXLxA3b5LpTBUJws88e6adXFl22WMZjEeZWPr4syvRMTw+9934LK1mDknPIfNcP4st6evl1GGWO2NnoC9ptp9VZ2doHNcXNJBGQIyN/ctH6EBlbIKxhtCGusOP1W+WHbi4uO92floMErg9u5J/wCQf6xz811+5Pks3LTFovoSF2cIxUyRkHNzMnfk5cevLvyxsm1lrT/yktzUL6q3AqNsznf2B+pUKaq2X/Dkl3/3xVdrD5dTmVJaylXSRz+aRuaaDzRv/v8AspVqRCbvpVopt6YhCF6r58qEJECoQhQBcLbHZGHE6YwzCx1jeB60b7ZOHMcCOI+I7qEHlWye3b8Lkdh+Mu3DE28M5u5r4x4QTa5Fh6p1y3TmM+g7betxMlmDwd3Fexq6kWZ5xx+0fj1AWzxbZymq3RuqYWSmJ28zfbfdJ1y4jobjIcl57j23VXPiH+GUgZQG5b3s9t5wA9XuWtBaN4eHW/NpTyJajZ/DsKPpOL1Bq6o5gzeu4ngIqe5yvoTkOinGJ4pi4tSs/wANpD97IL1EjecbB4Bby6OXa2b7NKakf30m9VVJzdPP67t7m0G4b55nqtagzWy3Z/S4f60bTJMfHNKd+VxOp3j4b9PfdaRKkQIU0p9k0oOTtDs9DXwOgqWbzHacHMdwex3suHP3aZLzPC8cqNnJ20mIF0tA82pqgAnuhxaRnkL5s4atuMl6+QufjODRVkLoahgkjeMweB4OadWuHAjREpY5mvaHMIc1wBa5puHNIuCCMiCOKY5eUU1ZU7MTiKoL6jC5Xnu5ALugJztbgebdHZludwvUqWsZPG2SF7XxvAcxzTcOB4gomBygkU8iheq1pFWRUpmK/IFVlaobY1yKmNcaqprrSTRKlJTKunRMmZkpbKK27mOC0E9IuXUU9lC0LNUB7Lj9lcFuJup5hI3O3iH4m8QulJGRoufNRAm7s1y3hu/Hp3TqJ26vtuKKuZPGJI8wfiDxBHNK53JZLC60wOy8J1HA/wB1qo5mvbvNOqpnx3FGHJMjHPTXPuke5Rd6qaXqTh+7pveJlyP7priU0onjkzQq8b7HJKrRWx64hCF6r54IQhAt0XSIQKkQhAqyfaBsFHikIsRHUx5wy6EHXccRnuE/A5jrq0KNDzzs72+kfIcPxK8dbDdoLvvg0X10L7Z39oZjivQ1i+0bs/GIxiWA93WQ2MMgO7vbpuGOcNM9Heyel1U7Nu0M1e9SV32ddDdrmuG6ZQ3VwH4xxA8xlpPv/Y36RCE0ESFKkKaDSE0hPTSmkqWJ4bHUROinYJI3izmuGRH5HiCMwvI5oanZefeZv1GFSv8AWGroHO+juuQfobHT13E8TiponS1EjYo26uebDy6noMyvMcT2urMc36bCIdylddk1VO31S05ODWkEDLhYu6NUaG/w3FIquFs1O8SRvF2uHzBGocNCDmE6QLJYVhVDszSOM1Q4uksXbxN5HNH3UAOXK/xctFgeOw18DZ6Z+8x2v4mO4se32XDl7xcZppeVI8KFzVakYoHNVWsqrIxQSMVxwULmqGkrnTRLm1MK7cjFz6hiixrjk4csaqSxrrTwqm+NVaKAhV6kkLDlpxCURKQNTW/ZLr06TJg4XCY9wVFhLTcKw2UHzXNnx68x1Ycu/FL3ib3g4qOTJM71ZrWJGm6ExjkKVfL2NCRKvTfPhCEIBCEIBCEIBCEIBYDtL7OjW2q6I91XQ2LHNO73u5m1pPB49l3uOWm/QoowvZr2jjEWGCoHdVsIIlYRu7+6bF7WnQ38TeB6LcleG9uUYo6+lqqb7KdzXOdIzIudG5oaSNCbEjTMZG4XtlK8ujaTqWtJ8yASpnmbEqRKkUhFhNrO1WKmk9HomGsq3HdEcV3Na7k9zb3I/C3PmWrgdve0FRAyCKGV0ccwf3gZYFwGgLh61ugNjxWm7KNn6eDDoJYomtlmjDpX5l7jfTeNyB/CMuii+PA4VB2cT10gq9oJt7du5tM127DE3Wz3A2A5hp83FJivaXd4odn6cTyNG6HsaBTwjS7QLAgfiNm/5lmO3XHJzWtpe8cKfu2OMYya5xOZdbN3vvbgvX9mMCgo6aNlNE2NpYxzt3VziAS5zjm49SSl8XX2n6Y7Z3smb3vpWLSem1TsyH5wsPIA+O3UBo4NXC2k2VqMCndX4UC6mOdTTZlrW3uSBruC5s7VnUXXsJTCFCWd2Z2mgxKnE1Oej2Hxxv8AwuH0Oh4K++JeMy/9v2pEVH9jFJLE17G+BzZWtc9u6bi1ySBw4WXt7wi0rnujUD2LoSNVaQI0lUXBVZoVfeFWkCrprK5UtOqskC6kwVeQKGsrmGNNIVxwVd4UaW2iITCpCmPRBBLbVMc9DlHIVjnxz3HRhyX1R3puhEbr6oWWmm3/2Q=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8" name="Google Shape;138;p24" descr="data:image/jpeg;base64,/9j/4AAQSkZJRgABAQAAAQABAAD/2wCEAAkGBhQQEBUUEBQWFBQUFBQXFBgVFRYXFhUUFBUVFBQUFxQXHCYeFxkjGRQUHy8gIycpLCwsFR4xNTAqNSYtLCkBCQoKDgwOFw8PGiklHCQsKSwpKSkpKSwsLCwsLCwsLCwpKSwsLCkpLCksKSwsKSwsKSwpLCwpLCksLCwsKSksKf/AABEIAKsBJwMBIgACEQEDEQH/xAAcAAABBQEBAQAAAAAAAAAAAAAAAQIDBAYFBwj/xABBEAABAwIDBQQHBgQFBQEAAAABAAIDBBEFITEGEkFRYQcTMnEUIkKBkaGxI0NSwdHwYoKS4RVyosLxFiUzNIMk/8QAGgEBAAMBAQEAAAAAAAAAAAAAAAECAwQFBv/EACURAQEAAgEEAgICAwAAAAAAAAABAhEDBBIhMRRBE2EioQVxkf/aAAwDAQACEQMRAD8A9wQhCkCEIUAQhKgRKhCAQhCAQhCAQhCAQhCAQhCAQhCAQhV62sEbbnXgFFupupxlyuoZiFcI2/xcP1WWqqi5uTmitrS4kk5lcSar1Xm83N3V9D0fR9s/a3NMqMs19VVkq1Rqq6wK5Llt7GPFMYqV9SGuNtCuVUVvVQ4pV3v+7LO1WI24q+M25OXk0fi091wYMUdBJdn8w4FOrq8nIa/RSYXhBfmdF28eExx/k8nlzueWsf8ArQ0+O963JpB5H9UwVDt9pscnNPwIViCjDBZPLQFhqOn+Vnlud8my69JUgsWXw6t3o2+X0XQw+rLnWaCTyAJ+QWMlldXdLPLuD1nNb1v7gu0HZBc/CcIlJLnNLeA3ssvJdpmF/jd7h+q6ePizv04+fqeKX2gBQug2JjdB8c0LpnT37rgvW478R20qRC6XnFQhCAQhCBUIQgEIQgEIQgEIQgEIQgEIQgEIQgjmmDGknQLJYpiW+4k+7oruNV5e7dbmBy4lct+DPfqQ3zzPwC4ebkuXjF7PR8OHHO/kvtya2qyyXJlqlqxsoD4pD7mj8yqNbsLvD7OYj/My/wAwVx3iyr2MOs4MfEv9VjqvEN1cSsxS+hXV2m2NrKdpeGiVgzJjJJA5lhF/hdYKWuUzjqmfVS+l6srlna2pzyVprZJnbsTHPceDGlx+AWgwrshxCozdG2Fp4zO3T/SLu+S7OHi15ryuo5t+mTo4N5wutVSvaxoC32Bdh0MdjVVDpDxbGAxv9Rufot1hmyNFTW7qBlx7Thvu/qdda5cdyrmx6nDj9eXj9Bg1TUn7CF7hztZv9RsFpaLslqJM55WRDk0F7vyC9RM1tFE+pVseDGe2efW55evDg4P2f01M0A70pHF5y/pbYLvwxsjFo2taP4QB9FWdVKF9UtccMZ6jlz5M8vdX31CrSVSoSVaqyVi0ZarpOq0Lhvrs9UK3hOq9HSpEqyWCEIQCEJUAhCEAhCRAqEIQCEIQCEIQCEIQCjqJLNJ6fPgpFxMYrLjLjp5cSs+TPsxta8XHc8pFKIhvUnipO9uVUYbDzUkT15syexlj9roen7wVYPTt5a9zC4prLO13Z9QzS96+BpeddQ1x5lgNieq7W+l7xR3HbVWnw1sDd2njjYOTWhv0CrVVXM37txHQX+i6ocl3lpOWsrw41kZ9pyzUOHmCPqom7cDiti6x1Fx1VWbDIX+KKM+bGn8lP5qr8eM83bWM6lSf9VRH2h8V0n7N0p1gj9zQPoq79jqN33DfcXD6FT8g+MpnaGM6OCifjbfxBWH7C0Zv9la/J7/lnkq0uwFLwa4f/R/6q3yYj4tVpcZbzCoT7QMGrh8Van2Cg4B39bj+a51RsDDl6t/efzUfKxTOkyUZ9r4gbb492f0SqeHZFjCCGj4JVHymnxa9zSpEq7XmBCEKAIQhAJUiVAIQhAIQhAIQhAIQqOM4vHSQPmlNmsF+pPBo6koLy5+I7QU9OLzTMZ0Lhf8ApGa8F2p7Wampe4MeYo75NYbZdXDMlYqpxV7zcknzKjY+iW9qdNNUMp6cOe6R26HeFoyJJ5nIFXK9939BYL582IxDusSpnuNgJmg/z3Z/uXvdY7XqVx9Tb6el0OO/JneXPkpGSKo06qYm6449LKLAlT2kqmAeCsCQqVLil3k7fVZxQHqNo7VkSJxeq28glTtXsWN5IHhVC9N7yw4qvct+NaMiUOVEzpzZio7k3jWy9Mc5NZOnbyttGtInt5KtJDzVxzU0Zqukue6nQrwjQp0t3NnZCEL23zgQhCgCEIQCEIQKhIkc8NBJIAGZJyAHMlA5Co4XjkFVv+jSslEbt1+44O3Xa2NvqryAQkXK2h2ijo4w593Ped2KJuckrzo1o94ueCCntztczDaUykbz3XbE38T7Egn+Ean4cV4HU7ZVFZHK2omdJctcA45CxN91ug1+S9sptjPTLzYu1ssjx6kIJ7unYc91tjm/S7lWpOx2gimMjRLY3+zMnqAHIjTeI8yiXzvI4Ko4m+S9zxrsKa95dSzhrT7MjSbdN9uvwUeHdgTb3qKm/SNn+5x/JSh4g1ruF17psbtV6dTDvP8AzxgNlH4uAkHQ8eR9y1GGdk+HQfc94RxlcXf6RYfJaSLCIWMLGRMY0i1mNa36BY8vH+SadHBzfiy2xyma5SYphjoXZ5tv6rvyPIqmyReZljcbqvdxznJNxZL7p29dQBPBUbNJQi6j3kgkRVNvJC9Q7904DJQk8yBRPKVwVcyW4KtWn6S910+aO75WVYVKnZLf/hV8JtqdrP3ZSBQNk5BSF/NXilSB3vSgckxgsnh3L6KYrSgJEoGfBCvEVsEIQvXfPBCVIgEJVWr8Rjp4zJPIyNjdXPcGge88eiCwo6iobG0ukc1jW5lziGtA5knILFv2/mrCWYPTGcaGomvFTN6i/rSeQsnU/Z06ocJMXqH1jhmIh9nTMPSJvi8zrxCBartFM7zFhMDq14NjJ4KZh/imPi8hrzTW7BTVhDsYqTML3FNBeKmb0db15PMkLZU9MyJoZG1rGNyDWgNaByAGQUqDznaLYSShlFdgjQyRjQJaYD7OeMagNHtZacdRZ2un2O2zhxOHfi9WRuU0TvHG7kRxbe9ncehBA76827SNnfRHf4pRSinqWEB7fYqQTbcLRq8/O2diN4BstpdpGUUQcQXyPO7DE3N8sh0aBy0ueHwCobPbNvEnpdcQ+reLADNlOw/dRjnbV3HPqTnuzTFI8Rnmqqh961hLO5cCPRogbWjaczfQu1BuDrn6KUDHlRF6lconhAolSiRQFJdErXeI31WDk8PQSyEEHeAItmDmLcV5limIGJxcG5X05A8AvQq1/wBk+2u676LzTGn6rh6q+ZHtf4vjmXdalpNroDk9wYf4svnou2yQOALSCDoQbg+9eS4lHnkqtHj09G68LyObTm0+bSuR3cmHb6ey3TbrP7P7YMqGhs47mU8CfVcf4XcD0PzXecjMOenMmULhmo3EhQWLz3XGZ/fkqr478P31SCdN76/53UXyibgEfX4JbJWvQXe9V0vsrJBzU4lHEqBhvnonsAvz8/1UxWrTXJxcq3eX8un6p7CPerK7W43IUQktqhaSKVtUIQvXfPhKkShQMH2l7cVGHd22GJrWSkNNTJd7InE5gxsFyQPWz1sbA2U2Ddn0MpZU10zsRlcA5jpCO4aDmDFCPVA87+5avFcKjqoXwzsD43izgfkQeBBzBGll5hhWJTbOVQpatzn4dK4+jzH7kk3LXW0GfrD+YcQkHrDIw0AAAAZADIAcgE5NjkDgC0gggEEG4IOYIPEJyCpidK6WF7GPdG5zSGvabOY72XA9DZcLYDHpKmncypP/AOmne6Ke9gSWk7r7DmPmCtOsLVH0LHo3D1Y6+EsdyM0XhPnbdH85RLbyyhjS5xAa0Ekk2AAFySeAssRg0Zxer9MkB9Ep3FtIw6SSDJ1Q4cr6eXQ3Nrax2IVTcMgcQwWfWvb7MYsREDzdl8R1W0pKVsUbY42hrGNDWtGgAyACDG7cbBOneKzDnCCviza4HdbMAPBJwuRlc5EZHLSXYbtBbXb1PUt7iuiuJYXZbxbq+MHMjmNR1Fitksft12fsr7TwO7itisYZmktJLfC15Go5HUdRcEhrSo3BYjYntCdLKaHEmiCujO7Y2DZ7C922yDrZ2GRGY5DcuCCFwUZCmITHIlGi6UqNyJhxPNefbR4eWOItlw6jgt24qrWU7JRZ4uPmPIrn5uL8k/bv6TqLwZb+q8YxCJVMHwkzTXI9VmZ8+A/P3L0+q2JgeblzwOQLfrZR1eExQgCJoa0NAsOOZJJOpJuuLLhyxm69edTx8uUxjz3F6YC6ME23kpiGTXki0v7bPI8R0K6WORDNY2viWcbcuL2KkrmTMD4nBzXZgj95HoiR9l47gu0ktE68Zu0+Jh8Lv0PUL0rZ/aaGvZvRmzgPWYfE2/1HUKbjZNuaZTenRLuCC88Ux8lskwPJ4X+izX0na7NObLlzTGN5lO3fcFOlalZJfX4J4n5jyVdgN/3dSX5KZFanEuSA+39tVCCo3SZ2H7/VSha3kKtG4+aFdGnpiEiVeu+dCEIUBVz8dwKKtgfBUN3mPHvaeDmng4HMFX0IPKNnccmwGpFBiLt6keT6JUHwtF/C7k3MXHsk/hNx6uDfRcnafZmHEKd0FQ24ObXDxMeNHtPAj5i4KwGx+08+E1IwzFXeppSVByaW3s1hcfZ4C/hORysQnnwPVV5/2xuMVPTVMZAkgqmFhPMtcfeLsbkvQFXr8OiqGGOeNsjDa7XtDhcaGxQZ3s4wXuKNsslzPVfbTOd4iX3c1p8gfiStSudjGPU9DFv1MrIWAWFzmbcGMGbvIBYz/qzEMVO7hUPo1OcjV1IzI5xRZ388/cg1m0e1lNh7N+qlay49Vur39GsGZ89OqyQxHFMX/wDXacNpD97IL1MjT+BnsXHHL/MVVmosNwV/fVcj62vdaxf9rO5x03Ir2jHInPkVZ/w/E8YzqXHDqN33UZvUyt5PefADyy/ynVBTjrsOweQxUMT6/EHXB3T3sxdx7yaxEY5hufMcVc2f7SZWVRpMZhbSTPO9A4H7JzXeFhdci/AOvYnI2Out2e2VpsPj3KWIMB8TtXvPNzzmfLTkFDtdsjBicBhqG6XMbxbfjdpvNP1ByKDruCY5eYYFtdUYNO2gxg70JypqvPdLRkGvJ9kZDPNvG4sR6fcEXGYOhGhB0IKJRlRuUjlG5QtELioHlTPUEiitIrSvXLxA3b5LpTBUJws88e6adXFl22WMZjEeZWPr4syvRMTw+9934LK1mDknPIfNcP4st6evl1GGWO2NnoC9ptp9VZ2doHNcXNJBGQIyN/ctH6EBlbIKxhtCGusOP1W+WHbi4uO92floMErg9u5J/wCQf6xz811+5Pks3LTFovoSF2cIxUyRkHNzMnfk5cevLvyxsm1lrT/yktzUL6q3AqNsznf2B+pUKaq2X/Dkl3/3xVdrD5dTmVJaylXSRz+aRuaaDzRv/v8AspVqRCbvpVopt6YhCF6r58qEJECoQhQBcLbHZGHE6YwzCx1jeB60b7ZOHMcCOI+I7qEHlWye3b8Lkdh+Mu3DE28M5u5r4x4QTa5Fh6p1y3TmM+g7betxMlmDwd3Fexq6kWZ5xx+0fj1AWzxbZymq3RuqYWSmJ28zfbfdJ1y4jobjIcl57j23VXPiH+GUgZQG5b3s9t5wA9XuWtBaN4eHW/NpTyJajZ/DsKPpOL1Bq6o5gzeu4ngIqe5yvoTkOinGJ4pi4tSs/wANpD97IL1EjecbB4Bby6OXa2b7NKakf30m9VVJzdPP67t7m0G4b55nqtagzWy3Z/S4f60bTJMfHNKd+VxOp3j4b9PfdaRKkQIU0p9k0oOTtDs9DXwOgqWbzHacHMdwex3suHP3aZLzPC8cqNnJ20mIF0tA82pqgAnuhxaRnkL5s4atuMl6+QufjODRVkLoahgkjeMweB4OadWuHAjREpY5mvaHMIc1wBa5puHNIuCCMiCOKY5eUU1ZU7MTiKoL6jC5Xnu5ALugJztbgebdHZludwvUqWsZPG2SF7XxvAcxzTcOB4gomBygkU8iheq1pFWRUpmK/IFVlaobY1yKmNcaqprrSTRKlJTKunRMmZkpbKK27mOC0E9IuXUU9lC0LNUB7Lj9lcFuJup5hI3O3iH4m8QulJGRoufNRAm7s1y3hu/Hp3TqJ26vtuKKuZPGJI8wfiDxBHNK53JZLC60wOy8J1HA/wB1qo5mvbvNOqpnx3FGHJMjHPTXPuke5Rd6qaXqTh+7pveJlyP7priU0onjkzQq8b7HJKrRWx64hCF6r54IQhAt0XSIQKkQhAqyfaBsFHikIsRHUx5wy6EHXccRnuE/A5jrq0KNDzzs72+kfIcPxK8dbDdoLvvg0X10L7Z39oZjivQ1i+0bs/GIxiWA93WQ2MMgO7vbpuGOcNM9Heyel1U7Nu0M1e9SV32ddDdrmuG6ZQ3VwH4xxA8xlpPv/Y36RCE0ESFKkKaDSE0hPTSmkqWJ4bHUROinYJI3izmuGRH5HiCMwvI5oanZefeZv1GFSv8AWGroHO+juuQfobHT13E8TiponS1EjYo26uebDy6noMyvMcT2urMc36bCIdylddk1VO31S05ODWkEDLhYu6NUaG/w3FIquFs1O8SRvF2uHzBGocNCDmE6QLJYVhVDszSOM1Q4uksXbxN5HNH3UAOXK/xctFgeOw18DZ6Z+8x2v4mO4se32XDl7xcZppeVI8KFzVakYoHNVWsqrIxQSMVxwULmqGkrnTRLm1MK7cjFz6hiixrjk4csaqSxrrTwqm+NVaKAhV6kkLDlpxCURKQNTW/ZLr06TJg4XCY9wVFhLTcKw2UHzXNnx68x1Ycu/FL3ib3g4qOTJM71ZrWJGm6ExjkKVfL2NCRKvTfPhCEIBCEIBCEIBCEIBYDtL7OjW2q6I91XQ2LHNO73u5m1pPB49l3uOWm/QoowvZr2jjEWGCoHdVsIIlYRu7+6bF7WnQ38TeB6LcleG9uUYo6+lqqb7KdzXOdIzIudG5oaSNCbEjTMZG4XtlK8ujaTqWtJ8yASpnmbEqRKkUhFhNrO1WKmk9HomGsq3HdEcV3Na7k9zb3I/C3PmWrgdve0FRAyCKGV0ccwf3gZYFwGgLh61ugNjxWm7KNn6eDDoJYomtlmjDpX5l7jfTeNyB/CMuii+PA4VB2cT10gq9oJt7du5tM127DE3Wz3A2A5hp83FJivaXd4odn6cTyNG6HsaBTwjS7QLAgfiNm/5lmO3XHJzWtpe8cKfu2OMYya5xOZdbN3vvbgvX9mMCgo6aNlNE2NpYxzt3VziAS5zjm49SSl8XX2n6Y7Z3smb3vpWLSem1TsyH5wsPIA+O3UBo4NXC2k2VqMCndX4UC6mOdTTZlrW3uSBruC5s7VnUXXsJTCFCWd2Z2mgxKnE1Oej2Hxxv8AwuH0Oh4K++JeMy/9v2pEVH9jFJLE17G+BzZWtc9u6bi1ySBw4WXt7wi0rnujUD2LoSNVaQI0lUXBVZoVfeFWkCrprK5UtOqskC6kwVeQKGsrmGNNIVxwVd4UaW2iITCpCmPRBBLbVMc9DlHIVjnxz3HRhyX1R3puhEbr6oWWmm3/2Q==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BC2935B4-B071-404F-9372-1D47E3508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" name="Google Shape;143;p25"/>
          <p:cNvSpPr txBox="1">
            <a:spLocks noGrp="1"/>
          </p:cNvSpPr>
          <p:nvPr>
            <p:ph type="title"/>
          </p:nvPr>
        </p:nvSpPr>
        <p:spPr>
          <a:xfrm>
            <a:off x="357188" y="419970"/>
            <a:ext cx="8352928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chemeClr val="tx1"/>
                </a:solidFill>
                <a:latin typeface="Bahnschrift" panose="020B0502040204020203" pitchFamily="34" charset="0"/>
              </a:rPr>
              <a:t>Проблемы при оценке внешней среды</a:t>
            </a:r>
            <a:endParaRPr sz="3600" b="1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sp>
        <p:nvSpPr>
          <p:cNvPr id="144" name="Google Shape;144;p25"/>
          <p:cNvSpPr txBox="1">
            <a:spLocks noGrp="1"/>
          </p:cNvSpPr>
          <p:nvPr>
            <p:ph idx="1"/>
          </p:nvPr>
        </p:nvSpPr>
        <p:spPr>
          <a:xfrm>
            <a:off x="3326919" y="1465541"/>
            <a:ext cx="5307697" cy="5062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ru-RU" sz="2000" dirty="0">
                <a:solidFill>
                  <a:schemeClr val="dk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Сильное сокращение количества данных, используемых для принятия решения</a:t>
            </a:r>
            <a:endParaRPr sz="2000"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ru-RU" sz="2000" dirty="0">
                <a:solidFill>
                  <a:schemeClr val="dk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Трудность выделить в наибольшей степени влияющие факторы при охвате большого объема данных</a:t>
            </a:r>
            <a:endParaRPr sz="2000"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ru-RU" sz="2000" dirty="0">
                <a:solidFill>
                  <a:schemeClr val="dk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Неправильная интерпретация результатов анализа</a:t>
            </a:r>
            <a:endParaRPr sz="2000"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ru-RU" sz="2000" dirty="0">
                <a:solidFill>
                  <a:schemeClr val="dk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Проведение исследований только при наличии свободных средств</a:t>
            </a:r>
            <a:endParaRPr sz="2000"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ru-RU" sz="2000" dirty="0">
                <a:solidFill>
                  <a:schemeClr val="dk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Сложность анализа для диверсифицированных организаций</a:t>
            </a:r>
            <a:endParaRPr sz="2000"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</a:pPr>
            <a:r>
              <a:rPr lang="ru-RU" sz="2000" dirty="0">
                <a:solidFill>
                  <a:schemeClr val="dk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Неточность в результатах анализа. </a:t>
            </a:r>
            <a:endParaRPr sz="2000" dirty="0">
              <a:latin typeface="Bahnschrift" panose="020B0502040204020203" pitchFamily="34" charset="0"/>
            </a:endParaRPr>
          </a:p>
          <a:p>
            <a:pPr marL="342900" lvl="0" indent="-2413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None/>
            </a:pPr>
            <a:endParaRPr sz="1600" dirty="0">
              <a:solidFill>
                <a:schemeClr val="dk2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46" name="Google Shape;146;p25" descr="http://blog.in-vesto.ru/wp-content/uploads/2013/03/problem-300x225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05768" y="2240359"/>
            <a:ext cx="2857466" cy="23772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BF8BFEED-AF81-48B3-A1CB-788A740F67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" name="Google Shape;153;p26" descr="http://orenburg.ru/upload/medialibrary/482/10-most-common-recruitment-errors_265x449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702795" y="980854"/>
            <a:ext cx="1835150" cy="299085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6"/>
          <p:cNvSpPr txBox="1">
            <a:spLocks noGrp="1"/>
          </p:cNvSpPr>
          <p:nvPr>
            <p:ph type="title"/>
          </p:nvPr>
        </p:nvSpPr>
        <p:spPr>
          <a:xfrm>
            <a:off x="425303" y="417971"/>
            <a:ext cx="8463516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1"/>
                </a:solidFill>
                <a:latin typeface="Bahnschrift" panose="020B0502040204020203" pitchFamily="34" charset="0"/>
              </a:rPr>
              <a:t>Что важно при проведении PEST-анализа</a:t>
            </a:r>
            <a:r>
              <a:rPr lang="ru-RU" sz="3200" b="1" dirty="0">
                <a:solidFill>
                  <a:schemeClr val="tx1"/>
                </a:solidFill>
              </a:rPr>
              <a:t>?</a:t>
            </a:r>
            <a:endParaRPr sz="3200" b="1" dirty="0">
              <a:solidFill>
                <a:schemeClr val="tx1"/>
              </a:solidFill>
            </a:endParaRPr>
          </a:p>
        </p:txBody>
      </p:sp>
      <p:sp>
        <p:nvSpPr>
          <p:cNvPr id="152" name="Google Shape;152;p26"/>
          <p:cNvSpPr txBox="1">
            <a:spLocks noGrp="1"/>
          </p:cNvSpPr>
          <p:nvPr>
            <p:ph idx="1"/>
          </p:nvPr>
        </p:nvSpPr>
        <p:spPr>
          <a:xfrm>
            <a:off x="669852" y="980854"/>
            <a:ext cx="7517218" cy="4349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B0622"/>
              </a:buClr>
              <a:buSzPts val="1800"/>
              <a:buFont typeface="Arial"/>
              <a:buChar char="•"/>
            </a:pPr>
            <a:r>
              <a:rPr lang="ru-RU" sz="1800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При разработке стратегического анализа каждого компонента среды необходимо проводить его </a:t>
            </a:r>
            <a:r>
              <a:rPr lang="ru-RU" sz="1800" b="1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системно</a:t>
            </a:r>
            <a:r>
              <a:rPr lang="ru-RU" sz="1800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B0622"/>
              </a:buClr>
              <a:buSzPts val="1800"/>
              <a:buFont typeface="Arial"/>
              <a:buChar char="•"/>
            </a:pPr>
            <a:r>
              <a:rPr lang="ru-RU" sz="1800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Важно обращать внимание на жизненные ситуации, и связывать их с деятельностью предприятия.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B0622"/>
              </a:buClr>
              <a:buSzPts val="1800"/>
              <a:buFont typeface="Arial"/>
              <a:buChar char="•"/>
            </a:pPr>
            <a:r>
              <a:rPr lang="ru-RU" sz="1800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Нельзя рекомендовать один тип анализа для всех предприятий, в каждом из них могут существовать свои особые </a:t>
            </a:r>
            <a:r>
              <a:rPr lang="ru-RU" sz="1800" b="1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ключевые факторы</a:t>
            </a:r>
            <a:r>
              <a:rPr lang="ru-RU" sz="1800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B0622"/>
              </a:buClr>
              <a:buSzPts val="1800"/>
              <a:buFont typeface="Arial"/>
              <a:buChar char="•"/>
            </a:pPr>
            <a:r>
              <a:rPr lang="ru-RU" sz="1800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При составлении анализа внутренней макросреды предприятия исследуются </a:t>
            </a:r>
            <a:r>
              <a:rPr lang="ru-RU" sz="1800" b="1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все зависимые от предприятия компании</a:t>
            </a:r>
            <a:r>
              <a:rPr lang="ru-RU" sz="1800" dirty="0">
                <a:solidFill>
                  <a:srgbClr val="1B0622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, ведется исследование их деятельности для пользы основного предприятия. Они представляют собой отдельную силу, влияющую на благополучие всего предприятия. </a:t>
            </a:r>
            <a:endParaRPr dirty="0">
              <a:latin typeface="Bahnschrift" panose="020B0502040204020203" pitchFamily="34" charset="0"/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2BFF1C01-90C8-4C88-91F4-58382B2F2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2558" y="298649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PEST-</a:t>
            </a:r>
            <a:r>
              <a:rPr lang="ru-RU" b="1" dirty="0"/>
              <a:t>анализ проекта (Пример)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617" y="1488559"/>
            <a:ext cx="7455232" cy="4727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047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B86C462-6672-4092-824D-D7416CEF5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6866" y="189323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PEST-</a:t>
            </a:r>
            <a:r>
              <a:rPr lang="ru-RU" b="1" dirty="0"/>
              <a:t>анализ проекта (Пример)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063" y="1493190"/>
            <a:ext cx="7290341" cy="4734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6728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10D3D8A8-6F12-45FB-8E8A-64AA67985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326" y="0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PEST-</a:t>
            </a:r>
            <a:r>
              <a:rPr lang="ru-RU" b="1" dirty="0"/>
              <a:t>анализ проекта (Пример)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0531" y="1452311"/>
            <a:ext cx="6646529" cy="3953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9829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4C5280D-83E1-4503-A150-D1166A0051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176" y="0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PEST-</a:t>
            </a:r>
            <a:r>
              <a:rPr lang="ru-RU" b="1" dirty="0"/>
              <a:t>анализ проекта (Пример)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5176" y="1565580"/>
            <a:ext cx="6635355" cy="372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445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3D6DCEF-6F48-42CD-8AC5-FAD800EFFB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Google Shape;59;p14"/>
          <p:cNvSpPr txBox="1">
            <a:spLocks noGrp="1"/>
          </p:cNvSpPr>
          <p:nvPr>
            <p:ph idx="1"/>
          </p:nvPr>
        </p:nvSpPr>
        <p:spPr>
          <a:xfrm>
            <a:off x="553452" y="227226"/>
            <a:ext cx="8037095" cy="3507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</a:pPr>
            <a:r>
              <a:rPr lang="ru-RU" sz="1800" dirty="0">
                <a:latin typeface="Bahnschrift" panose="020B0502040204020203" pitchFamily="34" charset="0"/>
              </a:rPr>
              <a:t>Действие внешней среды на предприятие огромно, оно может выражаться в разных факторах, предоставлять благополучные условия для успешной работы всего предприятия, или наоборот - угрозу его существования. 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lang="ru-RU" sz="20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lang="ru-RU" sz="20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  <a:p>
            <a:pPr marL="0" lvl="0" indent="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lang="ru-RU" sz="1800" dirty="0"/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</a:pPr>
            <a:r>
              <a:rPr lang="ru-RU" sz="1800" dirty="0">
                <a:latin typeface="Bahnschrift" panose="020B0502040204020203" pitchFamily="34" charset="0"/>
              </a:rPr>
              <a:t>Внешняя среда состоит из множества компонентов, оказывающих влияние на процветание предприятия, разница только в степени, характере и периодичности их влияния.</a:t>
            </a:r>
            <a:endParaRPr dirty="0">
              <a:latin typeface="Bahnschrift" panose="020B0502040204020203" pitchFamily="34" charset="0"/>
            </a:endParaRPr>
          </a:p>
        </p:txBody>
      </p:sp>
      <p:pic>
        <p:nvPicPr>
          <p:cNvPr id="60" name="Google Shape;60;p14" descr="http://rudocs.exdat.com/data/337/336809/336809_html_m204d0407.gif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1565" y="1378227"/>
            <a:ext cx="6506819" cy="3776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795EA7D8-80E7-4DF1-9896-08DEDD62C2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925857-3512-4B96-AC26-0724A0883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1336" y="298372"/>
            <a:ext cx="6798734" cy="1303867"/>
          </a:xfrm>
        </p:spPr>
        <p:txBody>
          <a:bodyPr>
            <a:normAutofit fontScale="90000"/>
          </a:bodyPr>
          <a:lstStyle/>
          <a:p>
            <a:r>
              <a:rPr lang="ru-RU" b="0" i="0" dirty="0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Список использованной литературы</a:t>
            </a:r>
            <a:endParaRPr lang="ru-RU" dirty="0">
              <a:latin typeface="Bahnschrift" panose="020B0502040204020203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8CD986D-FDD3-4831-A821-57C98F8C00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0039" y="1602239"/>
            <a:ext cx="7161327" cy="4957389"/>
          </a:xfrm>
        </p:spPr>
        <p:txBody>
          <a:bodyPr>
            <a:normAutofit lnSpcReduction="10000"/>
          </a:bodyPr>
          <a:lstStyle/>
          <a:p>
            <a:r>
              <a:rPr lang="ru-RU" sz="1800" b="0" i="0" dirty="0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Басовский Л. Е. Стратегический менеджмент: учебник [для студентов вузов, обучающихся по направлению 080200 "Менеджмент"]: соответствует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Федер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. гос. образовательному стандарту 3-го поколения / Л. Е. Басовский. – М. : ИНФРА-М, 2012. – 364 c. </a:t>
            </a:r>
          </a:p>
          <a:p>
            <a:r>
              <a:rPr lang="ru-RU" sz="1800" b="0" i="0" dirty="0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Долгов А.И. Стратегический менеджмент [Электронный ресурс]: учеб. пособие / А. И. Долгов, Е. А. Прокопенко; Рос. акад. образования,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Моск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. психолого-соц. ин-т. – 3-е изд., стер. – Электрон. дан. – М. : Флинта [и др.], 2011. – 276 c. </a:t>
            </a:r>
          </a:p>
          <a:p>
            <a:r>
              <a:rPr lang="ru-RU" sz="1800" b="0" i="0" dirty="0" err="1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Друкер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 П. Эффективное управление. – М.: </a:t>
            </a:r>
            <a:r>
              <a:rPr lang="ru-RU" sz="1800" b="0" i="0" dirty="0" err="1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Фаир</a:t>
            </a:r>
            <a:r>
              <a:rPr lang="ru-RU" sz="1800" b="0" i="0" dirty="0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-Пресс, 2013. – 285 с.</a:t>
            </a:r>
          </a:p>
          <a:p>
            <a:r>
              <a:rPr lang="ru-RU" sz="1800" b="0" i="0" dirty="0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Ермолаева О.К. Грамотный руководитель сегодня. – СПб: Изд-во университета им. А.И. Герцена, 2013. – 105 с. </a:t>
            </a:r>
          </a:p>
          <a:p>
            <a:r>
              <a:rPr lang="ru-RU" sz="1800" b="0" i="0" dirty="0">
                <a:solidFill>
                  <a:srgbClr val="000000"/>
                </a:solidFill>
                <a:effectLst/>
                <a:latin typeface="Bahnschrift" panose="020B0502040204020203" pitchFamily="34" charset="0"/>
              </a:rPr>
              <a:t>Корпоративный менеджмент: учеб. пособие / И. И. Мазур [и др.]; под общ. ред. И. И. Мазур и В. Д. Шапиро. – 3-е изд., стер. – М.: Омега-Л, 2010. – 781 c.</a:t>
            </a:r>
            <a:endParaRPr lang="ru-RU" sz="1800" dirty="0">
              <a:latin typeface="Bahnschrif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712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B896FC-D661-447D-8AC9-3466B1A33D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" name="Google Shape;158;p27"/>
          <p:cNvSpPr txBox="1">
            <a:spLocks noGrp="1"/>
          </p:cNvSpPr>
          <p:nvPr>
            <p:ph type="title"/>
          </p:nvPr>
        </p:nvSpPr>
        <p:spPr>
          <a:xfrm>
            <a:off x="2000552" y="3035244"/>
            <a:ext cx="7315200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>
                <a:solidFill>
                  <a:schemeClr val="tx1"/>
                </a:solidFill>
              </a:rPr>
              <a:t>Спасибо за внимание!</a:t>
            </a:r>
            <a:endParaRPr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3AB4563E-8586-47C6-B250-42824C4154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929488" y="40201"/>
            <a:ext cx="6934200" cy="928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Что такое PEST-анализ?</a:t>
            </a:r>
            <a:endParaRPr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7" name="Google Shape;67;p15"/>
          <p:cNvSpPr txBox="1">
            <a:spLocks noGrp="1"/>
          </p:cNvSpPr>
          <p:nvPr>
            <p:ph idx="1"/>
          </p:nvPr>
        </p:nvSpPr>
        <p:spPr>
          <a:xfrm>
            <a:off x="569616" y="703919"/>
            <a:ext cx="8004766" cy="42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1600"/>
              <a:buFont typeface="Noto Sans Symbols"/>
              <a:buChar char="❖"/>
            </a:pPr>
            <a:r>
              <a:rPr lang="ru-RU" sz="1800" b="1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PEST</a:t>
            </a:r>
            <a:r>
              <a:rPr lang="ru-RU" sz="1800" dirty="0">
                <a:solidFill>
                  <a:schemeClr val="tx1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-анализ – это маркетинговый инструмент, предназначенный для выявления политических, экономических, социальных и технологических аспектов внешней среды, которые влияют на бизнес компании.</a:t>
            </a:r>
            <a:endParaRPr sz="1800" dirty="0">
              <a:solidFill>
                <a:schemeClr val="tx1"/>
              </a:solidFill>
              <a:latin typeface="Bahnschrift" panose="020B0502040204020203" pitchFamily="34" charset="0"/>
            </a:endParaRPr>
          </a:p>
          <a:p>
            <a:pPr marL="342900" lvl="0" indent="-2413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None/>
            </a:pPr>
            <a:endParaRPr sz="16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9" name="Google Shape;69;p15" descr="http://omg-mind.com/sites/default/files/gallery/pest_analiz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8203" y="2598980"/>
            <a:ext cx="7827591" cy="38680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46C7E5BD-CFD9-41C5-90FC-227C31479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A21467F8-D007-401F-AAAE-38BA5B40A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384" y="477925"/>
            <a:ext cx="7167218" cy="6002388"/>
          </a:xfrm>
        </p:spPr>
        <p:txBody>
          <a:bodyPr>
            <a:normAutofit/>
          </a:bodyPr>
          <a:lstStyle/>
          <a:p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PEST анализ является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инструментом долгосрочного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стратегического планирования и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составляется на 3-5 лет вперед, с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ежегодным обновлением данных.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PEST анализ является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аббревиатурой следующих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показателей отрасли: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политические (Р),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экономические (Е),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социально — культурные (S),</a:t>
            </a:r>
            <a: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Bahnschrift" panose="020B0502040204020203" pitchFamily="34" charset="0"/>
              </a:rPr>
            </a:br>
            <a:r>
              <a:rPr lang="ru-RU" b="0" i="0" dirty="0">
                <a:solidFill>
                  <a:schemeClr val="tx1"/>
                </a:solidFill>
                <a:effectLst/>
                <a:latin typeface="Bahnschrift" panose="020B0502040204020203" pitchFamily="34" charset="0"/>
              </a:rPr>
              <a:t>технологические (Т).</a:t>
            </a:r>
            <a:endParaRPr lang="ru-RU" dirty="0">
              <a:solidFill>
                <a:schemeClr val="tx1"/>
              </a:solidFill>
              <a:latin typeface="Bahnschrift" panose="020B0502040204020203" pitchFamily="34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CE4001-9576-4701-92A4-910751A36C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4563" y="2837473"/>
            <a:ext cx="6530011" cy="449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105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FD19EB97-44D6-41A2-9E57-FACB1C983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Google Shape;77;p16" descr="http://torgsam.ru/wp-content/uploads/2012/08/Faktoryi-mikro-i-makrosredyi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29773" y="1615442"/>
            <a:ext cx="4528728" cy="3627115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16"/>
          <p:cNvSpPr txBox="1">
            <a:spLocks noGrp="1"/>
          </p:cNvSpPr>
          <p:nvPr>
            <p:ph type="title"/>
          </p:nvPr>
        </p:nvSpPr>
        <p:spPr>
          <a:xfrm>
            <a:off x="816868" y="285750"/>
            <a:ext cx="6934200" cy="928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Составляющие PEST-анализа</a:t>
            </a:r>
            <a:endParaRPr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5" name="Google Shape;75;p16"/>
          <p:cNvSpPr txBox="1">
            <a:spLocks noGrp="1"/>
          </p:cNvSpPr>
          <p:nvPr>
            <p:ph idx="1"/>
          </p:nvPr>
        </p:nvSpPr>
        <p:spPr>
          <a:xfrm>
            <a:off x="575820" y="1500188"/>
            <a:ext cx="3853953" cy="5032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r>
              <a:rPr lang="ru-RU" sz="1800" dirty="0">
                <a:latin typeface="Bahnschrift" panose="020B0502040204020203" pitchFamily="34" charset="0"/>
              </a:rPr>
              <a:t>Внешнюю среду принято разделять следующим образом: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7E92FF"/>
              </a:buClr>
              <a:buSzPts val="1800"/>
              <a:buFont typeface="Helvetica Neue"/>
              <a:buChar char="•"/>
            </a:pPr>
            <a:r>
              <a:rPr lang="ru-RU" sz="1800" b="1" dirty="0">
                <a:solidFill>
                  <a:srgbClr val="7E92FF"/>
                </a:solidFill>
                <a:latin typeface="Bahnschrift" panose="020B0502040204020203" pitchFamily="34" charset="0"/>
              </a:rPr>
              <a:t>Макросреда.</a:t>
            </a:r>
            <a:r>
              <a:rPr lang="ru-RU" sz="1800" dirty="0">
                <a:solidFill>
                  <a:srgbClr val="7E92FF"/>
                </a:solidFill>
                <a:latin typeface="Bahnschrift" panose="020B0502040204020203" pitchFamily="34" charset="0"/>
              </a:rPr>
              <a:t> </a:t>
            </a:r>
            <a:r>
              <a:rPr lang="ru-RU" sz="1800" dirty="0">
                <a:latin typeface="Bahnschrift" panose="020B0502040204020203" pitchFamily="34" charset="0"/>
              </a:rPr>
              <a:t>Подразумевается деятельность правительства, состояние социально-демократической сферы, развитие научно-технического прогресса, и действия природных явлений.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7E92FF"/>
              </a:buClr>
              <a:buSzPts val="1800"/>
              <a:buFont typeface="Helvetica Neue"/>
              <a:buChar char="•"/>
            </a:pPr>
            <a:r>
              <a:rPr lang="ru-RU" sz="1800" b="1" dirty="0">
                <a:solidFill>
                  <a:srgbClr val="7E92FF"/>
                </a:solidFill>
                <a:latin typeface="Bahnschrift" panose="020B0502040204020203" pitchFamily="34" charset="0"/>
              </a:rPr>
              <a:t>Микросреда</a:t>
            </a:r>
            <a:r>
              <a:rPr lang="ru-RU" sz="1800" dirty="0">
                <a:solidFill>
                  <a:srgbClr val="7E92FF"/>
                </a:solidFill>
                <a:latin typeface="Bahnschrift" panose="020B0502040204020203" pitchFamily="34" charset="0"/>
              </a:rPr>
              <a:t>. </a:t>
            </a:r>
            <a:r>
              <a:rPr lang="ru-RU" sz="1800" dirty="0">
                <a:latin typeface="Bahnschrift" panose="020B0502040204020203" pitchFamily="34" charset="0"/>
              </a:rPr>
              <a:t>Здесь имеется в виду сведения о поставщиках ресурсов, приобретателей, конкурентов, кредиторов, профсоюзов.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/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/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/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/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/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</p:txBody>
      </p:sp>
    </p:spTree>
  </p:cSld>
  <p:clrMapOvr>
    <a:masterClrMapping/>
  </p:clrMapOvr>
  <p:transition spd="med">
    <p:fade thruBlk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40B00048-81F2-41FA-A3BE-A63835A73C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0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4" name="Google Shape;84;p17"/>
          <p:cNvSpPr txBox="1">
            <a:spLocks noGrp="1"/>
          </p:cNvSpPr>
          <p:nvPr>
            <p:ph type="title"/>
          </p:nvPr>
        </p:nvSpPr>
        <p:spPr>
          <a:xfrm>
            <a:off x="1014393" y="304707"/>
            <a:ext cx="6934200" cy="928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Политические факторы</a:t>
            </a:r>
            <a:endParaRPr sz="3200" b="1" dirty="0">
              <a:solidFill>
                <a:schemeClr val="tx1">
                  <a:lumMod val="95000"/>
                  <a:lumOff val="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82" name="Google Shape;82;p17"/>
          <p:cNvSpPr txBox="1">
            <a:spLocks noGrp="1"/>
          </p:cNvSpPr>
          <p:nvPr>
            <p:ph idx="1"/>
          </p:nvPr>
        </p:nvSpPr>
        <p:spPr>
          <a:xfrm>
            <a:off x="849087" y="1552309"/>
            <a:ext cx="6934200" cy="53198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Изучение механизма распределения государством основных экономических ресурсов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Анализ правительственной стабильности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Изучение налоговой политики и  законодательства в сфере антимонопольного права, внешнеэкономического законодательства, законов по охране природной среды, регулирования занятости населения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Понимание государственного влияния на отрасль, его позиции по отношению к иностранному капиталу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Отношения с национальными и региональными властями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Политика приватизации, регулирования бизнеса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Намерения органов государственной власти относительно развития общества и о средствах, с помощью которых предполагается внедрять свою политику.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Arial"/>
              <a:buNone/>
            </a:pPr>
            <a:r>
              <a:rPr lang="ru-RU" sz="1800" dirty="0">
                <a:solidFill>
                  <a:srgbClr val="151515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 dirty="0"/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642877C9-0E5D-498E-AD95-98516339A3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" name="Google Shape;92;p18" descr="http://sharij.net/wp-content/uploads/2015/01/wpid-capariwar-dot-com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28749" y="409793"/>
            <a:ext cx="2914851" cy="2056961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8"/>
          <p:cNvSpPr txBox="1">
            <a:spLocks noGrp="1"/>
          </p:cNvSpPr>
          <p:nvPr>
            <p:ph type="title"/>
          </p:nvPr>
        </p:nvSpPr>
        <p:spPr>
          <a:xfrm>
            <a:off x="865596" y="3282"/>
            <a:ext cx="6934200" cy="928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Экономические факторы</a:t>
            </a:r>
            <a:endParaRPr sz="3200" b="1" dirty="0">
              <a:solidFill>
                <a:schemeClr val="tx1">
                  <a:lumMod val="95000"/>
                  <a:lumOff val="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90" name="Google Shape;90;p18"/>
          <p:cNvSpPr txBox="1">
            <a:spLocks noGrp="1"/>
          </p:cNvSpPr>
          <p:nvPr>
            <p:ph idx="1"/>
          </p:nvPr>
        </p:nvSpPr>
        <p:spPr>
          <a:xfrm>
            <a:off x="865596" y="2466754"/>
            <a:ext cx="7979402" cy="3305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Общая характеристика ситуации в экономике страны и в отрасли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Динамика финансового состояния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Тенденции изменения валового национального продукта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Инвестиционная политика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Уровень безработицы и инфляции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Процентная ставка и курс иностранной валюты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Уровень цен и заработной платы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Цены на энергоресурсы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Определение общего уровня экономического развития и рыночных отношений. Изучение конкуренции на рынке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Char char="•"/>
            </a:pPr>
            <a:r>
              <a:rPr lang="ru-RU" sz="2000" dirty="0">
                <a:latin typeface="Bahnschrift" panose="020B0502040204020203" pitchFamily="34" charset="0"/>
              </a:rPr>
              <a:t>Дефицит бюджета, нормы налогообложения.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Helvetica Neue"/>
              <a:buNone/>
            </a:pPr>
            <a:endParaRPr sz="2000" dirty="0"/>
          </a:p>
        </p:txBody>
      </p:sp>
    </p:spTree>
  </p:cSld>
  <p:clrMapOvr>
    <a:masterClrMapping/>
  </p:clrMapOvr>
  <p:transition spd="med">
    <p:fade thruBlk="1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72D208FD-2777-4EEE-BACC-57E5CC8D19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9" name="Google Shape;99;p19" descr="http://qmiart.com/wp-content/uploads/2014/03/1360953594_chto-takoe-povedencheskie-faktory-i-dlya-chego-oni-nuzhny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3" y="633292"/>
            <a:ext cx="4608513" cy="292417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9"/>
          <p:cNvSpPr txBox="1">
            <a:spLocks noGrp="1"/>
          </p:cNvSpPr>
          <p:nvPr>
            <p:ph type="title"/>
          </p:nvPr>
        </p:nvSpPr>
        <p:spPr>
          <a:xfrm>
            <a:off x="1104900" y="0"/>
            <a:ext cx="6934200" cy="9286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Социальные факторы</a:t>
            </a:r>
            <a:endParaRPr sz="3600" b="1" dirty="0">
              <a:solidFill>
                <a:schemeClr val="tx1">
                  <a:lumMod val="95000"/>
                  <a:lumOff val="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97" name="Google Shape;97;p19"/>
          <p:cNvSpPr txBox="1">
            <a:spLocks noGrp="1"/>
          </p:cNvSpPr>
          <p:nvPr>
            <p:ph idx="1"/>
          </p:nvPr>
        </p:nvSpPr>
        <p:spPr>
          <a:xfrm>
            <a:off x="1104900" y="3002173"/>
            <a:ext cx="7308850" cy="2735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just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Формирование потребительских предпочтений и их изменение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Спрос, структура доходов, активность потребителей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Демографическая структура населения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Качество жизни людей и отношение к нему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Стиль жизни, обычаи и привычки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Отношение людей к труду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lnSpc>
                <a:spcPct val="150000"/>
              </a:lnSpc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Noto Sans Symbols"/>
              <a:buChar char="❖"/>
            </a:pPr>
            <a:r>
              <a:rPr lang="ru-RU" sz="1800" dirty="0">
                <a:solidFill>
                  <a:srgbClr val="151515"/>
                </a:solidFill>
                <a:latin typeface="Bahnschrift" panose="020B0502040204020203" pitchFamily="34" charset="0"/>
                <a:ea typeface="Arial"/>
                <a:cs typeface="Arial"/>
                <a:sym typeface="Arial"/>
              </a:rPr>
              <a:t>Социальная мобильность населения.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just" rtl="0">
              <a:spcBef>
                <a:spcPts val="360"/>
              </a:spcBef>
              <a:spcAft>
                <a:spcPts val="0"/>
              </a:spcAft>
              <a:buClr>
                <a:srgbClr val="151515"/>
              </a:buClr>
              <a:buSzPts val="1800"/>
              <a:buFont typeface="Arial"/>
              <a:buNone/>
            </a:pPr>
            <a:r>
              <a:rPr lang="ru-RU" sz="1800" dirty="0">
                <a:solidFill>
                  <a:srgbClr val="151515"/>
                </a:solidFill>
                <a:latin typeface="Arial"/>
                <a:ea typeface="Arial"/>
                <a:cs typeface="Arial"/>
                <a:sym typeface="Arial"/>
              </a:rPr>
              <a:t>    </a:t>
            </a:r>
            <a:endParaRPr dirty="0"/>
          </a:p>
          <a:p>
            <a:pPr marL="342900" lvl="0" indent="-228600" algn="just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None/>
            </a:pPr>
            <a:endParaRPr sz="1800" dirty="0">
              <a:solidFill>
                <a:srgbClr val="15151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>
            <a:extLst>
              <a:ext uri="{FF2B5EF4-FFF2-40B4-BE49-F238E27FC236}">
                <a16:creationId xmlns:a16="http://schemas.microsoft.com/office/drawing/2014/main" id="{E8F581F7-2230-4A69-BFCD-BCF700CB6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Google Shape;106;p20" descr="http://www.therunet.com/uploads/image_block/image/3904/main_%D1%87%D0%B8%D1%81%D1%82%D1%8B%D0%B5_%D1%82%D0%B5%D1%85%D0%BD%D0%BE%D0%BB%D0%BE%D0%B3%D0%B8%D0%B8.jpg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55985" y="1492119"/>
            <a:ext cx="3203848" cy="1696540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20"/>
          <p:cNvSpPr txBox="1">
            <a:spLocks noGrp="1"/>
          </p:cNvSpPr>
          <p:nvPr>
            <p:ph type="title"/>
          </p:nvPr>
        </p:nvSpPr>
        <p:spPr>
          <a:xfrm>
            <a:off x="914400" y="302822"/>
            <a:ext cx="7315200" cy="715962"/>
          </a:xfrm>
          <a:prstGeom prst="rect">
            <a:avLst/>
          </a:prstGeom>
          <a:noFill/>
          <a:ln w="9525" cap="flat" cmpd="sng">
            <a:solidFill>
              <a:srgbClr val="E683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ahnschrift" panose="020B0502040204020203" pitchFamily="34" charset="0"/>
              </a:rPr>
              <a:t>Технологические факторы</a:t>
            </a:r>
            <a:endParaRPr sz="2800" b="1" dirty="0">
              <a:solidFill>
                <a:schemeClr val="tx1">
                  <a:lumMod val="95000"/>
                  <a:lumOff val="5000"/>
                </a:schemeClr>
              </a:solidFill>
              <a:latin typeface="Bahnschrift" panose="020B0502040204020203" pitchFamily="34" charset="0"/>
            </a:endParaRPr>
          </a:p>
        </p:txBody>
      </p:sp>
      <p:sp>
        <p:nvSpPr>
          <p:cNvPr id="105" name="Google Shape;105;p20"/>
          <p:cNvSpPr txBox="1">
            <a:spLocks noGrp="1"/>
          </p:cNvSpPr>
          <p:nvPr>
            <p:ph idx="1"/>
          </p:nvPr>
        </p:nvSpPr>
        <p:spPr>
          <a:xfrm>
            <a:off x="616688" y="1321605"/>
            <a:ext cx="4959128" cy="50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</a:pPr>
            <a:r>
              <a:rPr lang="ru-RU" sz="1800" dirty="0">
                <a:latin typeface="Bahnschrift" panose="020B0502040204020203" pitchFamily="34" charset="0"/>
              </a:rPr>
              <a:t>Защита интеллектуальной собственности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</a:pPr>
            <a:r>
              <a:rPr lang="ru-RU" sz="1800" dirty="0">
                <a:latin typeface="Bahnschrift" panose="020B0502040204020203" pitchFamily="34" charset="0"/>
              </a:rPr>
              <a:t>Влияние разработок в других областях на продукцию и деятельность фирмы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</a:pPr>
            <a:r>
              <a:rPr lang="ru-RU" sz="1800" dirty="0">
                <a:latin typeface="Bahnschrift" panose="020B0502040204020203" pitchFamily="34" charset="0"/>
              </a:rPr>
              <a:t>Изучение новых технологий, научных открытий, новых продуктов, новых патентов, которые появляются на рынке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</a:pPr>
            <a:r>
              <a:rPr lang="ru-RU" sz="1800" dirty="0">
                <a:latin typeface="Bahnschrift" panose="020B0502040204020203" pitchFamily="34" charset="0"/>
              </a:rPr>
              <a:t>Усовершенствования необходимого технического оборудования и процессов производства, автоматизация и способы обработки информации 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</a:pPr>
            <a:r>
              <a:rPr lang="ru-RU" sz="1800" dirty="0">
                <a:latin typeface="Bahnschrift" panose="020B0502040204020203" pitchFamily="34" charset="0"/>
              </a:rPr>
              <a:t>Государственная политика в отношении технологий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</a:pPr>
            <a:r>
              <a:rPr lang="ru-RU" sz="1800" dirty="0">
                <a:latin typeface="Bahnschrift" panose="020B0502040204020203" pitchFamily="34" charset="0"/>
              </a:rPr>
              <a:t>Новые открытия и возможность их применения в отрасли или смежных отраслях</a:t>
            </a:r>
            <a:endParaRPr dirty="0">
              <a:latin typeface="Bahnschrift" panose="020B0502040204020203" pitchFamily="34" charset="0"/>
            </a:endParaRPr>
          </a:p>
          <a:p>
            <a:pPr marL="342900" lvl="0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Helvetica Neue"/>
              <a:buChar char="•"/>
            </a:pPr>
            <a:r>
              <a:rPr lang="ru-RU" sz="1800" dirty="0">
                <a:latin typeface="Bahnschrift" panose="020B0502040204020203" pitchFamily="34" charset="0"/>
              </a:rPr>
              <a:t>Значимые для отрасли тенденции в научно-техническом прогрессе</a:t>
            </a:r>
            <a:endParaRPr dirty="0">
              <a:latin typeface="Bahnschrift" panose="020B0502040204020203" pitchFamily="34" charset="0"/>
            </a:endParaRPr>
          </a:p>
        </p:txBody>
      </p:sp>
      <p:pic>
        <p:nvPicPr>
          <p:cNvPr id="107" name="Google Shape;107;p20" descr="http://www.osp.ru/FileStorage/ARTICLE/Nir_PK/2011-12/01_12/13117512/Nir_PK_11_(3361).jpg"/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4524" y="4447280"/>
            <a:ext cx="3024336" cy="1941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 thruBlk="1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</TotalTime>
  <Words>965</Words>
  <Application>Microsoft Office PowerPoint</Application>
  <PresentationFormat>Экран (4:3)</PresentationFormat>
  <Paragraphs>137</Paragraphs>
  <Slides>21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Bahnschrift</vt:lpstr>
      <vt:lpstr>Noto Sans Symbols</vt:lpstr>
      <vt:lpstr>Bahnschrift Light</vt:lpstr>
      <vt:lpstr>Garamond</vt:lpstr>
      <vt:lpstr>Helvetica Neue</vt:lpstr>
      <vt:lpstr>Натуральные материалы</vt:lpstr>
      <vt:lpstr>PEST-анализ</vt:lpstr>
      <vt:lpstr>Презентация PowerPoint</vt:lpstr>
      <vt:lpstr>Что такое PEST-анализ?</vt:lpstr>
      <vt:lpstr>Презентация PowerPoint</vt:lpstr>
      <vt:lpstr>Составляющие PEST-анализа</vt:lpstr>
      <vt:lpstr>Политические факторы</vt:lpstr>
      <vt:lpstr>Экономические факторы</vt:lpstr>
      <vt:lpstr>Социальные факторы</vt:lpstr>
      <vt:lpstr>Технологические факторы</vt:lpstr>
      <vt:lpstr>Презентация PowerPoint</vt:lpstr>
      <vt:lpstr>Презентация PowerPoint</vt:lpstr>
      <vt:lpstr>Этапы работы</vt:lpstr>
      <vt:lpstr>Особенности PEST-анализа</vt:lpstr>
      <vt:lpstr>Проблемы при оценке внешней среды</vt:lpstr>
      <vt:lpstr>Что важно при проведении PEST-анализа?</vt:lpstr>
      <vt:lpstr>PEST-анализ проекта (Пример)</vt:lpstr>
      <vt:lpstr>PEST-анализ проекта (Пример)</vt:lpstr>
      <vt:lpstr>PEST-анализ проекта (Пример)</vt:lpstr>
      <vt:lpstr>PEST-анализ проекта (Пример)</vt:lpstr>
      <vt:lpstr>Список использованной литературы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PEST-анализ</dc:title>
  <dc:creator>user</dc:creator>
  <cp:lastModifiedBy>Шахноза Ибрагимова</cp:lastModifiedBy>
  <cp:revision>9</cp:revision>
  <dcterms:modified xsi:type="dcterms:W3CDTF">2023-05-22T12:01:51Z</dcterms:modified>
</cp:coreProperties>
</file>