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74" r:id="rId5"/>
    <p:sldId id="260" r:id="rId6"/>
    <p:sldId id="261" r:id="rId7"/>
    <p:sldId id="277" r:id="rId8"/>
    <p:sldId id="278" r:id="rId9"/>
    <p:sldId id="279" r:id="rId10"/>
    <p:sldId id="283" r:id="rId11"/>
    <p:sldId id="280" r:id="rId12"/>
    <p:sldId id="281" r:id="rId13"/>
    <p:sldId id="282" r:id="rId14"/>
    <p:sldId id="272" r:id="rId15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-11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6" name="Straight Connector 8"/>
          <p:cNvCxnSpPr/>
          <p:nvPr/>
        </p:nvCxnSpPr>
        <p:spPr>
          <a:xfrm>
            <a:off x="1208088" y="4343400"/>
            <a:ext cx="987583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/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E50EA-8A7D-4064-8B6F-95E8EF109FCB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B3EAC-7391-48A4-AAC2-5FAA1DF065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5E3B1-418A-4D98-8F2C-6993149554FF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39D3B-FAAE-47FB-8628-DFD680EF1E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C2CF0-60A4-4269-8907-720E0F5402FC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61B8B-8239-4C0C-B72C-5D651371A9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CAC96-B4BD-4289-A3C4-D5F4415D8427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35B3B-0A6D-4305-8BED-D06ED45552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6" name="Straight Connector 8"/>
          <p:cNvCxnSpPr/>
          <p:nvPr/>
        </p:nvCxnSpPr>
        <p:spPr>
          <a:xfrm>
            <a:off x="1208088" y="4343400"/>
            <a:ext cx="987583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Ctr="0"/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F927B-B324-4604-ACAE-64852D9D7CE2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0FAD5-1ACF-4F78-A131-919D65AB56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DAF2B-9471-4A14-AE99-098290DC659D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7D138-3368-4F47-B629-3CEB4EF8F0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E4E11-C958-4264-8EA0-495FBBCFEAFB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52EEC-A52E-4D68-99A8-6B1CACE932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20EF1-9C08-44E3-B895-FDD87C8992C5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139BA-8F43-4527-91CC-4370F11526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Rectangle 5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392B6-5F93-4CEB-BEC3-0258E9A66AF4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C0DCD-80F3-45AE-A234-DC3920ACDC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40513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4040188" y="0"/>
            <a:ext cx="635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/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465138" y="6459538"/>
            <a:ext cx="2619375" cy="365125"/>
          </a:xfrm>
        </p:spPr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fld id="{035A2DE5-2F13-432C-AD00-30DB9AC0C72C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538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77403C6-C31A-43AC-A28E-21B74064F1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0" y="4914900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tIns="0" bIns="0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 cstate="print"/>
            <a:stretch>
              <a:fillRect/>
            </a:stretch>
          </a:blipFill>
        </p:spPr>
        <p:txBody>
          <a:bodyPr lIns="457200" tIns="457200" rtlCol="0"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288FB-9CFB-4749-8B85-4BC04785B5A7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50A9F-A318-42DF-B35F-037CA5FB95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125"/>
            <a:ext cx="12192000" cy="666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963" y="287338"/>
            <a:ext cx="10058400" cy="14493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963" y="1846263"/>
            <a:ext cx="10058400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6963" y="6459538"/>
            <a:ext cx="2473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CE64F469-D7AA-423E-89F7-6BFE8FBC75E5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75" y="6459538"/>
            <a:ext cx="48228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 cap="all" baseline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1238" y="6459538"/>
            <a:ext cx="1311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5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BB4DF6E5-E9E1-42F6-B126-B70CD1CE90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800" y="1738313"/>
            <a:ext cx="9966325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9" r:id="rId2"/>
    <p:sldLayoutId id="2147483721" r:id="rId3"/>
    <p:sldLayoutId id="2147483718" r:id="rId4"/>
    <p:sldLayoutId id="2147483717" r:id="rId5"/>
    <p:sldLayoutId id="2147483716" r:id="rId6"/>
    <p:sldLayoutId id="2147483722" r:id="rId7"/>
    <p:sldLayoutId id="2147483723" r:id="rId8"/>
    <p:sldLayoutId id="2147483724" r:id="rId9"/>
    <p:sldLayoutId id="2147483715" r:id="rId10"/>
    <p:sldLayoutId id="2147483725" r:id="rId11"/>
  </p:sldLayoutIdLst>
  <p:txStyles>
    <p:titleStyle>
      <a:lvl1pPr algn="l" rtl="0" fontAlgn="base">
        <a:lnSpc>
          <a:spcPct val="85000"/>
        </a:lnSpc>
        <a:spcBef>
          <a:spcPct val="0"/>
        </a:spcBef>
        <a:spcAft>
          <a:spcPct val="0"/>
        </a:spcAft>
        <a:defRPr sz="4800" kern="1200" spc="-50">
          <a:solidFill>
            <a:srgbClr val="404040"/>
          </a:solidFill>
          <a:latin typeface="+mj-lt"/>
          <a:ea typeface="+mj-ea"/>
          <a:cs typeface="+mj-cs"/>
        </a:defRPr>
      </a:lvl1pPr>
      <a:lvl2pPr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2pPr>
      <a:lvl3pPr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3pPr>
      <a:lvl4pPr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4pPr>
      <a:lvl5pPr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9pPr>
    </p:titleStyle>
    <p:bodyStyle>
      <a:lvl1pPr marL="90488" indent="-90488" algn="l" rtl="0" fontAlgn="base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itchFamily="34" charset="0"/>
        <a:buChar char=" "/>
        <a:defRPr sz="2000" kern="1200">
          <a:solidFill>
            <a:srgbClr val="404040"/>
          </a:solidFill>
          <a:latin typeface="+mn-lt"/>
          <a:ea typeface="+mn-ea"/>
          <a:cs typeface="+mn-cs"/>
        </a:defRPr>
      </a:lvl1pPr>
      <a:lvl2pPr marL="382588" indent="-182563" algn="l" rtl="0" fontAlgn="base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ern="1200">
          <a:solidFill>
            <a:srgbClr val="404040"/>
          </a:solidFill>
          <a:latin typeface="+mn-lt"/>
          <a:ea typeface="+mn-ea"/>
          <a:cs typeface="+mn-cs"/>
        </a:defRPr>
      </a:lvl2pPr>
      <a:lvl3pPr marL="566738" indent="-182563" algn="l" rtl="0" fontAlgn="base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749300" indent="-182563" algn="l" rtl="0" fontAlgn="base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4pPr>
      <a:lvl5pPr marL="931863" indent="-182563" algn="l" rtl="0" fontAlgn="base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01825" y="393700"/>
            <a:ext cx="7781925" cy="4013200"/>
          </a:xfrm>
        </p:spPr>
        <p:txBody>
          <a:bodyPr>
            <a:normAutofit fontScale="90000"/>
          </a:bodyPr>
          <a:lstStyle/>
          <a:p>
            <a:pPr algn="ctr" fontAlgn="auto"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18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дошкольное образовательное учреждение </a:t>
            </a:r>
            <a:br>
              <a:rPr lang="ru-RU" sz="20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«Детский сад №32 комбинированного вида»</a:t>
            </a:r>
            <a:br>
              <a:rPr lang="ru-RU" sz="20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br>
              <a:rPr lang="ru-RU" sz="20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b="1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Доклад к педагогическому совету</a:t>
            </a:r>
            <a:br>
              <a:rPr lang="ru-RU" sz="2700" b="1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b="1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тему:</a:t>
            </a:r>
            <a:br>
              <a:rPr lang="ru-RU" sz="2700" b="1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b="1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700" b="1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b="1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«Вопросы трудового воспитания в </a:t>
            </a:r>
            <a:br>
              <a:rPr lang="ru-RU" sz="2700" b="1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b="1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Федеральной Образовательной Программе»</a:t>
            </a:r>
            <a:br>
              <a:rPr lang="ru-RU" sz="2700" b="1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7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7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700" dirty="0"/>
          </a:p>
        </p:txBody>
      </p:sp>
      <p:sp>
        <p:nvSpPr>
          <p:cNvPr id="3" name="Подзаголовок 2">
            <a:extLst>
              <a:ext uri="{FF2B5EF4-FFF2-40B4-BE49-F238E27FC236}"/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6875" y="4552950"/>
            <a:ext cx="6278563" cy="1655763"/>
          </a:xfrm>
        </p:spPr>
        <p:txBody>
          <a:bodyPr rtlCol="0">
            <a:normAutofit fontScale="70000" lnSpcReduction="20000"/>
          </a:bodyPr>
          <a:lstStyle/>
          <a:p>
            <a:pPr algn="r" fontAlgn="auto"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1800" kern="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Подготовила:</a:t>
            </a:r>
            <a:endParaRPr lang="ru-RU" sz="1800" kern="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 fontAlgn="auto"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1800" kern="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 </a:t>
            </a:r>
            <a:endParaRPr lang="ru-RU" sz="1800" kern="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 fontAlgn="auto"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1800" kern="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Алексаткина Вера Николаевна,</a:t>
            </a:r>
            <a:endParaRPr lang="ru-RU" sz="1800" kern="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 fontAlgn="auto"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1800" kern="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Первая квалификационная категория.</a:t>
            </a:r>
            <a:endParaRPr lang="ru-RU" sz="1800" kern="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 fontAlgn="auto"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646238" y="1076325"/>
            <a:ext cx="9418637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720725" defTabSz="914400"/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Остается вопрос, как быть с СанПиНом. Ведь его новые требования делают почти невозможным труд в природе. Дети могут лишь поливать растения. Исчезли из групп аквариумы с любимыми рыбками и попугайчики. По требованиям новых СанПиН дети превратились в созерцателей трудовой деятельности взрослых. Или взять трудовую деятельность по самообслуживанию. Раньше детей учили заправлять кровати после сна, а теперь это делает только младший воспитатель.</a:t>
            </a:r>
          </a:p>
          <a:p>
            <a:pPr indent="720725" defTabSz="914400" eaLnBrk="0" hangingPunct="0"/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Неизменным в трудовой деятельности осталось знакомство с профессиями, которых с каждым годом становится все больше.    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1" descr="глажк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57325" y="904875"/>
            <a:ext cx="9017000" cy="490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1" descr="уборк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6113" y="336550"/>
            <a:ext cx="10752137" cy="557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1" descr="уголок природы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25600" y="336550"/>
            <a:ext cx="9625013" cy="555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90663" y="552450"/>
            <a:ext cx="8786812" cy="556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/>
            </a:extLst>
          </p:cNvPr>
          <p:cNvSpPr txBox="1"/>
          <p:nvPr/>
        </p:nvSpPr>
        <p:spPr>
          <a:xfrm>
            <a:off x="1835150" y="342900"/>
            <a:ext cx="7921625" cy="458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ru-RU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38" name="Rectangle 1"/>
          <p:cNvSpPr>
            <a:spLocks noChangeArrowheads="1"/>
          </p:cNvSpPr>
          <p:nvPr/>
        </p:nvSpPr>
        <p:spPr bwMode="auto">
          <a:xfrm>
            <a:off x="1265238" y="796925"/>
            <a:ext cx="10031412" cy="440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720725" defTabSz="914400"/>
            <a:r>
              <a:rPr lang="ru-RU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Труд в жизни каждого человека и в жизни общества имеет определенное значение. От того как человек относится к труду, как он умеет трудиться, во многом зависит его судьба.</a:t>
            </a:r>
          </a:p>
          <a:p>
            <a:pPr indent="720725" defTabSz="914400"/>
            <a:endParaRPr lang="ru-RU" sz="28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720725" defTabSz="914400" eaLnBrk="0" hangingPunct="0"/>
            <a:r>
              <a:rPr lang="ru-RU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На сегодняшний день проблемы трудового воспитания достаточно актуальны для детей дошкольного возраста, так как на этом этапе у ребенка происходит формирование личностных качеств, умений и стремления к труду. Не для кого ни секрет, что мы вырастили целое поколение потребителей.</a:t>
            </a:r>
          </a:p>
          <a:p>
            <a:pPr indent="720725" defTabSz="914400" eaLnBrk="0" hangingPunct="0"/>
            <a:endParaRPr lang="ru-RU" sz="28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 descr="ФГОС"/>
          <p:cNvSpPr/>
          <p:nvPr/>
        </p:nvSpPr>
        <p:spPr>
          <a:xfrm>
            <a:off x="849313" y="138113"/>
            <a:ext cx="3519487" cy="7493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5362" name="Содержимое 10"/>
          <p:cNvSpPr>
            <a:spLocks noGrp="1"/>
          </p:cNvSpPr>
          <p:nvPr>
            <p:ph sz="half" idx="4294967295"/>
          </p:nvPr>
        </p:nvSpPr>
        <p:spPr>
          <a:xfrm>
            <a:off x="6935788" y="1154113"/>
            <a:ext cx="5080000" cy="4859337"/>
          </a:xfrm>
        </p:spPr>
        <p:txBody>
          <a:bodyPr/>
          <a:lstStyle/>
          <a:p>
            <a:r>
              <a:rPr lang="ru-RU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</a:p>
          <a:p>
            <a:r>
              <a:rPr lang="ru-RU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Теперь Министертсво Просвещения вместе со специалистами разработало Федеральную Образовательную программу дошкольного образования, которая вводит единые требования к объему, содержанию и результатам работы с детьми в детских садах.</a:t>
            </a:r>
          </a:p>
          <a:p>
            <a:r>
              <a:rPr lang="ru-RU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Так в ФОПе дошкольного образования в области </a:t>
            </a:r>
            <a:r>
              <a:rPr lang="ru-RU" b="1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Содержание образовательной деятельности в сфере трудового воспитания</a:t>
            </a:r>
            <a:r>
              <a:rPr lang="ru-RU" b="1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»</a:t>
            </a:r>
            <a:r>
              <a:rPr lang="ru-RU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прописаны конкретные задачи на каждый дошкольный возраст.</a:t>
            </a:r>
            <a:endParaRPr lang="ru-RU" sz="2800" smtClean="0">
              <a:solidFill>
                <a:schemeClr val="tx1"/>
              </a:solidFill>
              <a:latin typeface="Arial" charset="0"/>
              <a:ea typeface="Calibri" pitchFamily="34" charset="0"/>
              <a:cs typeface="Arial" charset="0"/>
            </a:endParaRPr>
          </a:p>
          <a:p>
            <a:endParaRPr lang="ru-RU" smtClean="0">
              <a:ea typeface="Calibri" pitchFamily="34" charset="0"/>
              <a:cs typeface="Arial" charset="0"/>
            </a:endParaRPr>
          </a:p>
        </p:txBody>
      </p:sp>
      <p:sp>
        <p:nvSpPr>
          <p:cNvPr id="6" name="TextBox 5">
            <a:extLst>
              <a:ext uri="{FF2B5EF4-FFF2-40B4-BE49-F238E27FC236}"/>
            </a:extLst>
          </p:cNvPr>
          <p:cNvSpPr txBox="1"/>
          <p:nvPr/>
        </p:nvSpPr>
        <p:spPr>
          <a:xfrm>
            <a:off x="265113" y="1449388"/>
            <a:ext cx="6718300" cy="5611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Согласно ФГОС дошкольного образования </a:t>
            </a:r>
            <a:r>
              <a:rPr lang="ru-RU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трудовое </a:t>
            </a:r>
            <a:r>
              <a:rPr lang="ru-RU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воспитание - одно из важных направлений в работе дошкольных учреждений, главной целью которого является формирование положительного отношения к труду через решение следующих задач: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defRPr/>
            </a:pPr>
            <a:r>
              <a:rPr lang="ru-RU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формировать позитивные установки к различным видам труда и творчества;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defRPr/>
            </a:pPr>
            <a:r>
              <a:rPr lang="ru-RU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воспитывать ценностное отношение к собственному труду, труду других людей и его результатам;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defRPr/>
            </a:pPr>
            <a:r>
              <a:rPr lang="ru-RU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развивать творческую инициативу, способности самостоятельно себя реализовать в различных видах труда и творчества;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  <a:defRPr/>
            </a:pPr>
            <a:r>
              <a:rPr lang="ru-RU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воспитывать личность ребёнка в аспекте труда и творчества.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pic>
        <p:nvPicPr>
          <p:cNvPr id="15364" name="Рукописный ввод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19300" y="2268538"/>
            <a:ext cx="19050" cy="1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Стрелка: вниз 18">
            <a:extLst>
              <a:ext uri="{FF2B5EF4-FFF2-40B4-BE49-F238E27FC236}"/>
            </a:extLst>
          </p:cNvPr>
          <p:cNvSpPr/>
          <p:nvPr/>
        </p:nvSpPr>
        <p:spPr>
          <a:xfrm>
            <a:off x="2622550" y="914400"/>
            <a:ext cx="414338" cy="508000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Блок-схема: альтернативный процесс 7">
            <a:extLst>
              <a:ext uri="{FF2B5EF4-FFF2-40B4-BE49-F238E27FC236}"/>
            </a:extLst>
          </p:cNvPr>
          <p:cNvSpPr/>
          <p:nvPr/>
        </p:nvSpPr>
        <p:spPr>
          <a:xfrm>
            <a:off x="7951788" y="127000"/>
            <a:ext cx="3649662" cy="685800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ФОП</a:t>
            </a:r>
          </a:p>
        </p:txBody>
      </p:sp>
      <p:sp>
        <p:nvSpPr>
          <p:cNvPr id="9" name="Стрелка: вниз 18">
            <a:extLst>
              <a:ext uri="{FF2B5EF4-FFF2-40B4-BE49-F238E27FC236}"/>
            </a:extLst>
          </p:cNvPr>
          <p:cNvSpPr/>
          <p:nvPr/>
        </p:nvSpPr>
        <p:spPr>
          <a:xfrm>
            <a:off x="9628188" y="858838"/>
            <a:ext cx="414337" cy="517525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68" name="Прямоугольник 11"/>
          <p:cNvSpPr>
            <a:spLocks noChangeArrowheads="1"/>
          </p:cNvSpPr>
          <p:nvPr/>
        </p:nvSpPr>
        <p:spPr bwMode="auto">
          <a:xfrm>
            <a:off x="1274763" y="252413"/>
            <a:ext cx="286385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ФГОС ДО</a:t>
            </a:r>
            <a:endParaRPr lang="ru-RU" sz="40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090613" y="696913"/>
            <a:ext cx="97155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720725" defTabSz="914400"/>
            <a:r>
              <a:rPr lang="ru-RU" sz="2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Теперь решение совокупных задач воспитания в рамках образовательной области «Социально-коммуникативное развитие» направлено на приобщение детей к ценностям «Родина», «Природа», «Семья», «Человек», «Жизнь», «Милосердие», «Добро», «Дружба», «Сотрудничество», «Труд». </a:t>
            </a:r>
          </a:p>
          <a:p>
            <a:pPr indent="720725" defTabSz="914400"/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предполагает решение задач нескольких направлений воспитания, в том числе и трудового:</a:t>
            </a:r>
          </a:p>
          <a:p>
            <a:pPr indent="720725" defTabSz="914400" eaLnBrk="0" hangingPunct="0">
              <a:buFontTx/>
              <a:buChar char="•"/>
            </a:pPr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поддержка трудового усилия, привычки к доступному дошкольнику напряжению физических, умственных и нравственных сил для решения трудовой задачи; </a:t>
            </a:r>
          </a:p>
          <a:p>
            <a:pPr indent="720725" defTabSz="914400" eaLnBrk="0" hangingPunct="0">
              <a:buFontTx/>
              <a:buChar char="•"/>
            </a:pPr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формирование способности бережно и уважительно относиться к результатам своего труда и труда других людей.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/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0" y="987425"/>
            <a:ext cx="4795838" cy="4627563"/>
          </a:xfrm>
        </p:spPr>
        <p:txBody>
          <a:bodyPr rtlCol="0">
            <a:noAutofit/>
          </a:bodyPr>
          <a:lstStyle/>
          <a:p>
            <a:pPr marL="91440" indent="-91440" fontAlgn="auto">
              <a:defRPr/>
            </a:pPr>
            <a:r>
              <a:rPr lang="ru-RU" sz="18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4" name="Объект 3">
            <a:extLst>
              <a:ext uri="{FF2B5EF4-FFF2-40B4-BE49-F238E27FC236}"/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1514475" y="895350"/>
            <a:ext cx="9494838" cy="4627563"/>
          </a:xfrm>
        </p:spPr>
        <p:txBody>
          <a:bodyPr>
            <a:normAutofit/>
          </a:bodyPr>
          <a:lstStyle/>
          <a:p>
            <a:pPr marL="228600" algn="ctr">
              <a:lnSpc>
                <a:spcPct val="100000"/>
              </a:lnSpc>
              <a:spcAft>
                <a:spcPts val="800"/>
              </a:spcAft>
            </a:pPr>
            <a:r>
              <a:rPr lang="ru-RU" b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 трудового воспитания:</a:t>
            </a:r>
            <a:endParaRPr lang="ru-RU" smtClean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228600">
              <a:lnSpc>
                <a:spcPct val="100000"/>
              </a:lnSpc>
              <a:buFont typeface="Symbol" pitchFamily="18" charset="2"/>
              <a:buChar char=""/>
            </a:pPr>
            <a:r>
              <a:rPr lang="ru-RU" b="1" smtClean="0">
                <a:solidFill>
                  <a:schemeClr val="accent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Ранний и младший возраст</a:t>
            </a:r>
            <a:r>
              <a:rPr lang="ru-RU" smtClean="0">
                <a:solidFill>
                  <a:schemeClr val="accent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начинается приобщение детей к трудовой деятельности. Основной вид труда в этом возрасте — самообслуживание. </a:t>
            </a:r>
          </a:p>
          <a:p>
            <a:pPr marL="228600">
              <a:lnSpc>
                <a:spcPct val="100000"/>
              </a:lnSpc>
              <a:buFont typeface="Symbol" pitchFamily="18" charset="2"/>
              <a:buChar char=""/>
            </a:pPr>
            <a:r>
              <a:rPr lang="ru-RU" b="1" smtClean="0">
                <a:solidFill>
                  <a:schemeClr val="accent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Средний возраст</a:t>
            </a:r>
            <a:r>
              <a:rPr lang="ru-RU" smtClean="0">
                <a:solidFill>
                  <a:schemeClr val="accent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дети активно овладевают различными трудовыми навыками и приемами труда в природе, хозяйственно-бытового труда и самообслуживания.</a:t>
            </a:r>
          </a:p>
          <a:p>
            <a:pPr marL="228600">
              <a:lnSpc>
                <a:spcPct val="100000"/>
              </a:lnSpc>
              <a:buFont typeface="Symbol" pitchFamily="18" charset="2"/>
              <a:buChar char=""/>
            </a:pPr>
            <a:r>
              <a:rPr lang="ru-RU" b="1" smtClean="0">
                <a:solidFill>
                  <a:schemeClr val="accent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Старший возраст</a:t>
            </a:r>
            <a:r>
              <a:rPr lang="ru-RU" smtClean="0">
                <a:solidFill>
                  <a:schemeClr val="accent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lang="ru-RU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добавляется ручной труд.  Делается акцент на формирование всех доступных детям умений, навыков в различных видах труда. Формируется осознанное отношение и интерес к трудовой деятельности, умение достигать результата.</a:t>
            </a:r>
          </a:p>
          <a:p>
            <a:pPr marL="228600">
              <a:lnSpc>
                <a:spcPct val="100000"/>
              </a:lnSpc>
              <a:spcAft>
                <a:spcPts val="800"/>
              </a:spcAft>
              <a:buFont typeface="Symbol" pitchFamily="18" charset="2"/>
              <a:buChar char=""/>
            </a:pPr>
            <a:r>
              <a:rPr lang="ru-RU" b="1" smtClean="0">
                <a:solidFill>
                  <a:schemeClr val="accent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Подготовительная группа</a:t>
            </a:r>
            <a:r>
              <a:rPr lang="ru-RU" smtClean="0">
                <a:solidFill>
                  <a:schemeClr val="accent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сформированные навыки и умения совершенствуются (формирование основ финансовой грамотности, планирование трудовых действий, культура умственного труда).</a:t>
            </a:r>
          </a:p>
          <a:p>
            <a:pPr marL="228600">
              <a:lnSpc>
                <a:spcPct val="70000"/>
              </a:lnSpc>
            </a:pPr>
            <a:endParaRPr lang="ru-RU" sz="1700" smtClean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/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47713" y="241300"/>
            <a:ext cx="10926762" cy="99695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u="sng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Рассмотрим  каждую возрастную категорию более подробно.</a:t>
            </a:r>
            <a:br>
              <a:rPr lang="ru-RU" sz="2000" b="1" u="sng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</a:br>
            <a:r>
              <a:rPr lang="ru-RU" sz="20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lang="ru-RU" sz="20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/>
            </a:r>
            <a:br>
              <a:rPr lang="ru-RU" sz="20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</a:br>
            <a:r>
              <a:rPr lang="ru-RU" sz="20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Социально-коммуникативное развитие, трудовое воспитание.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Объект 3"/>
          <p:cNvSpPr>
            <a:spLocks noGrp="1"/>
          </p:cNvSpPr>
          <p:nvPr>
            <p:ph sz="half" idx="4294967295"/>
          </p:nvPr>
        </p:nvSpPr>
        <p:spPr>
          <a:xfrm>
            <a:off x="314325" y="1330325"/>
            <a:ext cx="11739563" cy="4691063"/>
          </a:xfrm>
        </p:spPr>
        <p:txBody>
          <a:bodyPr/>
          <a:lstStyle/>
          <a:p>
            <a:pPr algn="ctr"/>
            <a:r>
              <a:rPr lang="ru-RU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От 3 до 4 лет.</a:t>
            </a:r>
          </a:p>
          <a:p>
            <a:pPr>
              <a:lnSpc>
                <a:spcPct val="170000"/>
              </a:lnSpc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           В области социально-коммуникативного развития основными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задачами в сфере трудового воспитания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образовательной деятельности являются:</a:t>
            </a:r>
          </a:p>
          <a:p>
            <a:pPr>
              <a:lnSpc>
                <a:spcPct val="170000"/>
              </a:lnSpc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развивать интерес к труду взрослых в ДОО и в семье, формировать представления о конкретных видах хозяйственно-бытового труда, направленных на заботу о детях (мытье посуды, уборка помещений группы и участка и пр.) и трудовые навыки; воспитывать бережное отношение к предметам и игрушкам как результатам труда взрослых; приобщать детей к самообслуживанию (одевание, раздевание, умывание), развивать самостоятельность, уверенность, положительную самооценку.</a:t>
            </a:r>
            <a:endParaRPr lang="ru-RU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>
            <a:extLst>
              <a:ext uri="{FF2B5EF4-FFF2-40B4-BE49-F238E27FC236}"/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5440363" y="2151063"/>
            <a:ext cx="6751637" cy="4119562"/>
          </a:xfrm>
        </p:spPr>
        <p:txBody>
          <a:bodyPr rtlCol="0">
            <a:noAutofit/>
          </a:bodyPr>
          <a:lstStyle/>
          <a:p>
            <a:pPr marL="91440" indent="-91440" fontAlgn="auto">
              <a:lnSpc>
                <a:spcPct val="150000"/>
              </a:lnSpc>
              <a:spcAft>
                <a:spcPts val="800"/>
              </a:spcAft>
              <a:defRPr/>
            </a:pPr>
            <a:r>
              <a:rPr lang="ru-RU" sz="1600" b="1" kern="100" dirty="0" smtClean="0">
                <a:solidFill>
                  <a:schemeClr val="bg1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893888" y="1112838"/>
            <a:ext cx="840422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539750" algn="ctr" defTabSz="914400"/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lang="ru-RU" sz="2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 4 до 5 лет.</a:t>
            </a:r>
          </a:p>
          <a:p>
            <a:pPr indent="539750" defTabSz="914400"/>
            <a:endParaRPr lang="ru-RU" sz="2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539750" defTabSz="914400" eaLnBrk="0" hangingPunct="0"/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области социально-коммуникативного развития основными </a:t>
            </a:r>
            <a:r>
              <a:rPr lang="ru-RU" sz="2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задачами в сфере трудового вопитания</a:t>
            </a:r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образовательной деятельности являются:</a:t>
            </a:r>
          </a:p>
          <a:p>
            <a:pPr indent="539750" defTabSz="914400" eaLnBrk="0" hangingPunct="0"/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формировать представления об отдельных профессиях взрослых на основе ознакомления с конкретными видами труда; воспитывать уважение и благодарность взрослым за их труд, заботу о детях; вовлекать в простейшие процессы хозяйственно-бытового труда; развивать самостоятельность и уверенность в самообслуживании, желании включаться в повседневные трудовые дела в ДОО и семье.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 rot="10800000" flipV="1">
            <a:off x="1887538" y="904875"/>
            <a:ext cx="86233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539750" algn="ctr" defTabSz="914400"/>
            <a:r>
              <a:rPr lang="ru-RU" sz="2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 5 до 6 лет.</a:t>
            </a:r>
            <a:endParaRPr lang="ru-RU" sz="2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539750" defTabSz="914400" eaLnBrk="0" hangingPunct="0"/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области социально-коммуникативного развития основными </a:t>
            </a:r>
            <a:r>
              <a:rPr lang="ru-RU" sz="2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задачами в сфере трудового воспитания</a:t>
            </a:r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образовательной деятельности являются: </a:t>
            </a:r>
          </a:p>
          <a:p>
            <a:pPr indent="539750" defTabSz="914400" eaLnBrk="0" hangingPunct="0"/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формировать представления о профессиях и трудовых процессах; воспитывать бережное отношение к труду взрослых, к результатам их труда; развивать самостоятельность и инициативу в трудовой деятельности по самообслуживанию, хозяйственно-бытовому, ручному труду и конструированию, труду в природе; знакомить детей с элементарными экономическими знаниями, формировать первоначальные представления о финансовой грамотности.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219200" y="411163"/>
            <a:ext cx="9504363" cy="526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539750" algn="ctr" defTabSz="914400"/>
            <a:r>
              <a:rPr lang="ru-RU" sz="2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ru-RU" sz="2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 6 до 7 лет.</a:t>
            </a:r>
            <a:endParaRPr lang="ru-RU" sz="2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539750" defTabSz="914400" eaLnBrk="0" hangingPunct="0"/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области социально-коммуникативного развития основными </a:t>
            </a:r>
            <a:r>
              <a:rPr lang="ru-RU" sz="2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задачами</a:t>
            </a:r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сфере трудового воспитания </a:t>
            </a:r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образовательной деятельности являются:</a:t>
            </a:r>
          </a:p>
          <a:p>
            <a:pPr indent="539750" defTabSz="914400" eaLnBrk="0" hangingPunct="0"/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развивать ценностное отношение к труду взрослых; формировать представления о труде как ценности общества, о разнообразии и взаимосвязи видов труда и профессий; формировать элементы финансовой грамотности, осознания материальных возможностей родителей, ограниченности материальных ресурсов; развивать интерес и самостоятельность в разных видах доступного труда, умения включаться в реальные трудовые связи со взрослыми и сверстниками; поддерживать освоение умений сотрудничества в совместном труде; воспитывать ответственность, добросовестность, стремление к участию в труде взрослых, оказанию посильной помощи.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223</TotalTime>
  <Words>747</Words>
  <Application>Microsoft Office PowerPoint</Application>
  <PresentationFormat>Произвольный</PresentationFormat>
  <Paragraphs>48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14</vt:i4>
      </vt:variant>
    </vt:vector>
  </HeadingPairs>
  <TitlesOfParts>
    <vt:vector size="26" baseType="lpstr">
      <vt:lpstr>Calibri</vt:lpstr>
      <vt:lpstr>Arial</vt:lpstr>
      <vt:lpstr>Calibri Light</vt:lpstr>
      <vt:lpstr>Times New Roman</vt:lpstr>
      <vt:lpstr>Symbol</vt:lpstr>
      <vt:lpstr>Ретро</vt:lpstr>
      <vt:lpstr>Ретро</vt:lpstr>
      <vt:lpstr>Ретро</vt:lpstr>
      <vt:lpstr>Ретро</vt:lpstr>
      <vt:lpstr>Ретро</vt:lpstr>
      <vt:lpstr>Ретро</vt:lpstr>
      <vt:lpstr>Ретро</vt:lpstr>
      <vt:lpstr>    Муниципальное дошкольное образовательное учреждение  «Детский сад №32 комбинированного вида»    Доклад к педагогическому совету на тему:  «Вопросы трудового воспитания в  Федеральной Образовательной Программе»   </vt:lpstr>
      <vt:lpstr>Слайд 2</vt:lpstr>
      <vt:lpstr>Слайд 3</vt:lpstr>
      <vt:lpstr>Слайд 4</vt:lpstr>
      <vt:lpstr>Слайд 5</vt:lpstr>
      <vt:lpstr>Рассмотрим  каждую возрастную категорию более подробно.    Социально-коммуникативное развитие, трудовое воспитание.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Муниципальное дошкольное образовательное учреждение  «Детский сад №32 комбинированного вида»    Доклад к педагогическому совету на тему:  «Вопросы трудового воспитания в  Федеральной Образовательной Программе»   </dc:title>
  <dc:creator>Вера Алексаткина</dc:creator>
  <cp:lastModifiedBy>q</cp:lastModifiedBy>
  <cp:revision>47</cp:revision>
  <dcterms:created xsi:type="dcterms:W3CDTF">2023-04-18T17:44:14Z</dcterms:created>
  <dcterms:modified xsi:type="dcterms:W3CDTF">2023-04-26T08:37:23Z</dcterms:modified>
</cp:coreProperties>
</file>