
<file path=[Content_Types].xml><?xml version="1.0" encoding="utf-8"?>
<Types xmlns="http://schemas.openxmlformats.org/package/2006/content-types"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314" r:id="rId3"/>
    <p:sldId id="330" r:id="rId4"/>
    <p:sldId id="333" r:id="rId5"/>
    <p:sldId id="332" r:id="rId6"/>
    <p:sldId id="334" r:id="rId7"/>
    <p:sldId id="324" r:id="rId8"/>
    <p:sldId id="328" r:id="rId9"/>
    <p:sldId id="329" r:id="rId10"/>
    <p:sldId id="326" r:id="rId11"/>
    <p:sldId id="301" r:id="rId12"/>
    <p:sldId id="304" r:id="rId13"/>
    <p:sldId id="305" r:id="rId14"/>
    <p:sldId id="306" r:id="rId15"/>
    <p:sldId id="307" r:id="rId16"/>
    <p:sldId id="308" r:id="rId17"/>
    <p:sldId id="309" r:id="rId18"/>
    <p:sldId id="310" r:id="rId19"/>
    <p:sldId id="311" r:id="rId20"/>
    <p:sldId id="312" r:id="rId21"/>
    <p:sldId id="313" r:id="rId22"/>
    <p:sldId id="303" r:id="rId23"/>
    <p:sldId id="300" r:id="rId24"/>
    <p:sldId id="315" r:id="rId25"/>
    <p:sldId id="316" r:id="rId26"/>
    <p:sldId id="318" r:id="rId27"/>
    <p:sldId id="319" r:id="rId28"/>
    <p:sldId id="321" r:id="rId29"/>
    <p:sldId id="322" r:id="rId30"/>
    <p:sldId id="320" r:id="rId31"/>
    <p:sldId id="256" r:id="rId32"/>
    <p:sldId id="335" r:id="rId3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043" autoAdjust="0"/>
    <p:restoredTop sz="94660"/>
  </p:normalViewPr>
  <p:slideViewPr>
    <p:cSldViewPr>
      <p:cViewPr varScale="1">
        <p:scale>
          <a:sx n="74" d="100"/>
          <a:sy n="74" d="100"/>
        </p:scale>
        <p:origin x="1122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227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6" Type="http://schemas.openxmlformats.org/officeDocument/2006/relationships/tableStyles" Target="tableStyles.xml"/><Relationship Id="rId35" Type="http://schemas.openxmlformats.org/officeDocument/2006/relationships/viewProps" Target="viewProps.xml"/><Relationship Id="rId34" Type="http://schemas.openxmlformats.org/officeDocument/2006/relationships/presProps" Target="presProps.xml"/><Relationship Id="rId33" Type="http://schemas.openxmlformats.org/officeDocument/2006/relationships/slide" Target="slides/slide31.xml"/><Relationship Id="rId32" Type="http://schemas.openxmlformats.org/officeDocument/2006/relationships/slide" Target="slides/slide30.xml"/><Relationship Id="rId31" Type="http://schemas.openxmlformats.org/officeDocument/2006/relationships/slide" Target="slides/slide29.xml"/><Relationship Id="rId30" Type="http://schemas.openxmlformats.org/officeDocument/2006/relationships/slide" Target="slides/slide28.xml"/><Relationship Id="rId3" Type="http://schemas.openxmlformats.org/officeDocument/2006/relationships/slide" Target="slides/slide1.xml"/><Relationship Id="rId29" Type="http://schemas.openxmlformats.org/officeDocument/2006/relationships/slide" Target="slides/slide27.xml"/><Relationship Id="rId28" Type="http://schemas.openxmlformats.org/officeDocument/2006/relationships/slide" Target="slides/slide26.xml"/><Relationship Id="rId27" Type="http://schemas.openxmlformats.org/officeDocument/2006/relationships/slide" Target="slides/slide25.xml"/><Relationship Id="rId26" Type="http://schemas.openxmlformats.org/officeDocument/2006/relationships/slide" Target="slides/slide24.xml"/><Relationship Id="rId25" Type="http://schemas.openxmlformats.org/officeDocument/2006/relationships/slide" Target="slides/slide23.xml"/><Relationship Id="rId24" Type="http://schemas.openxmlformats.org/officeDocument/2006/relationships/slide" Target="slides/slide22.xml"/><Relationship Id="rId23" Type="http://schemas.openxmlformats.org/officeDocument/2006/relationships/slide" Target="slides/slide21.xml"/><Relationship Id="rId22" Type="http://schemas.openxmlformats.org/officeDocument/2006/relationships/slide" Target="slides/slide20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6F6701-EAAD-439A-AAFA-A8C948D5AD2F}" type="datetimeFigureOut">
              <a:rPr lang="ru-RU" smtClean="0"/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698FBAD6-062B-4D9A-BA0B-46C307C4530F}" type="slidenum">
              <a:rPr lang="ru-RU" smtClean="0"/>
            </a:fld>
            <a:endParaRPr lang="ru-RU"/>
          </a:p>
        </p:txBody>
      </p:sp>
    </p:spTree>
  </p:cSld>
  <p:clrMapOvr>
    <a:masterClrMapping/>
  </p:clrMapOvr>
  <p:transition spd="slow" advTm="5000">
    <p:pull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  <a:endParaRPr lang="ru-RU" smtClean="0"/>
          </a:p>
          <a:p>
            <a:pPr lvl="1" eaLnBrk="1" latinLnBrk="0" hangingPunct="1"/>
            <a:r>
              <a:rPr lang="ru-RU" smtClean="0"/>
              <a:t>Второй уровень</a:t>
            </a:r>
            <a:endParaRPr lang="ru-RU" smtClean="0"/>
          </a:p>
          <a:p>
            <a:pPr lvl="2" eaLnBrk="1" latinLnBrk="0" hangingPunct="1"/>
            <a:r>
              <a:rPr lang="ru-RU" smtClean="0"/>
              <a:t>Третий уровень</a:t>
            </a:r>
            <a:endParaRPr lang="ru-RU" smtClean="0"/>
          </a:p>
          <a:p>
            <a:pPr lvl="3" eaLnBrk="1" latinLnBrk="0" hangingPunct="1"/>
            <a:r>
              <a:rPr lang="ru-RU" smtClean="0"/>
              <a:t>Четвертый уровень</a:t>
            </a:r>
            <a:endParaRPr lang="ru-RU" smtClean="0"/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6F6701-EAAD-439A-AAFA-A8C948D5AD2F}" type="datetimeFigureOut">
              <a:rPr lang="ru-RU" smtClean="0"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FBAD6-062B-4D9A-BA0B-46C307C4530F}" type="slidenum">
              <a:rPr lang="ru-RU" smtClean="0"/>
            </a:fld>
            <a:endParaRPr lang="ru-RU"/>
          </a:p>
        </p:txBody>
      </p:sp>
    </p:spTree>
  </p:cSld>
  <p:clrMapOvr>
    <a:masterClrMapping/>
  </p:clrMapOvr>
  <p:transition spd="slow" advTm="5000">
    <p:pull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  <a:endParaRPr lang="ru-RU" smtClean="0"/>
          </a:p>
          <a:p>
            <a:pPr lvl="1" eaLnBrk="1" latinLnBrk="0" hangingPunct="1"/>
            <a:r>
              <a:rPr lang="ru-RU" smtClean="0"/>
              <a:t>Второй уровень</a:t>
            </a:r>
            <a:endParaRPr lang="ru-RU" smtClean="0"/>
          </a:p>
          <a:p>
            <a:pPr lvl="2" eaLnBrk="1" latinLnBrk="0" hangingPunct="1"/>
            <a:r>
              <a:rPr lang="ru-RU" smtClean="0"/>
              <a:t>Третий уровень</a:t>
            </a:r>
            <a:endParaRPr lang="ru-RU" smtClean="0"/>
          </a:p>
          <a:p>
            <a:pPr lvl="3" eaLnBrk="1" latinLnBrk="0" hangingPunct="1"/>
            <a:r>
              <a:rPr lang="ru-RU" smtClean="0"/>
              <a:t>Четвертый уровень</a:t>
            </a:r>
            <a:endParaRPr lang="ru-RU" smtClean="0"/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6F6701-EAAD-439A-AAFA-A8C948D5AD2F}" type="datetimeFigureOut">
              <a:rPr lang="ru-RU" smtClean="0"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FBAD6-062B-4D9A-BA0B-46C307C4530F}" type="slidenum">
              <a:rPr lang="ru-RU" smtClean="0"/>
            </a:fld>
            <a:endParaRPr lang="ru-RU"/>
          </a:p>
        </p:txBody>
      </p:sp>
    </p:spTree>
  </p:cSld>
  <p:clrMapOvr>
    <a:masterClrMapping/>
  </p:clrMapOvr>
  <p:transition spd="slow" advTm="5000">
    <p:pull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  <a:endParaRPr lang="ru-RU" smtClean="0"/>
          </a:p>
          <a:p>
            <a:pPr lvl="1" eaLnBrk="1" latinLnBrk="0" hangingPunct="1"/>
            <a:r>
              <a:rPr lang="ru-RU" smtClean="0"/>
              <a:t>Второй уровень</a:t>
            </a:r>
            <a:endParaRPr lang="ru-RU" smtClean="0"/>
          </a:p>
          <a:p>
            <a:pPr lvl="2" eaLnBrk="1" latinLnBrk="0" hangingPunct="1"/>
            <a:r>
              <a:rPr lang="ru-RU" smtClean="0"/>
              <a:t>Третий уровень</a:t>
            </a:r>
            <a:endParaRPr lang="ru-RU" smtClean="0"/>
          </a:p>
          <a:p>
            <a:pPr lvl="3" eaLnBrk="1" latinLnBrk="0" hangingPunct="1"/>
            <a:r>
              <a:rPr lang="ru-RU" smtClean="0"/>
              <a:t>Четвертый уровень</a:t>
            </a:r>
            <a:endParaRPr lang="ru-RU" smtClean="0"/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6F6701-EAAD-439A-AAFA-A8C948D5AD2F}" type="datetimeFigureOut">
              <a:rPr lang="ru-RU" smtClean="0"/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698FBAD6-062B-4D9A-BA0B-46C307C4530F}" type="slidenum">
              <a:rPr lang="ru-RU" smtClean="0"/>
            </a:fld>
            <a:endParaRPr lang="ru-RU"/>
          </a:p>
        </p:txBody>
      </p:sp>
    </p:spTree>
  </p:cSld>
  <p:clrMapOvr>
    <a:masterClrMapping/>
  </p:clrMapOvr>
  <p:transition spd="slow" advTm="5000">
    <p:pull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  <a:endParaRPr kumimoji="0" lang="ru-RU" smtClean="0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6F6701-EAAD-439A-AAFA-A8C948D5AD2F}" type="datetimeFigureOut">
              <a:rPr lang="ru-RU" smtClean="0"/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FBAD6-062B-4D9A-BA0B-46C307C4530F}" type="slidenum">
              <a:rPr lang="ru-RU" smtClean="0"/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 advTm="5000">
    <p:pull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  <a:endParaRPr lang="ru-RU" smtClean="0"/>
          </a:p>
          <a:p>
            <a:pPr lvl="1" eaLnBrk="1" latinLnBrk="0" hangingPunct="1"/>
            <a:r>
              <a:rPr lang="ru-RU" smtClean="0"/>
              <a:t>Второй уровень</a:t>
            </a:r>
            <a:endParaRPr lang="ru-RU" smtClean="0"/>
          </a:p>
          <a:p>
            <a:pPr lvl="2" eaLnBrk="1" latinLnBrk="0" hangingPunct="1"/>
            <a:r>
              <a:rPr lang="ru-RU" smtClean="0"/>
              <a:t>Третий уровень</a:t>
            </a:r>
            <a:endParaRPr lang="ru-RU" smtClean="0"/>
          </a:p>
          <a:p>
            <a:pPr lvl="3" eaLnBrk="1" latinLnBrk="0" hangingPunct="1"/>
            <a:r>
              <a:rPr lang="ru-RU" smtClean="0"/>
              <a:t>Четвертый уровень</a:t>
            </a:r>
            <a:endParaRPr lang="ru-RU" smtClean="0"/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  <a:endParaRPr lang="ru-RU" smtClean="0"/>
          </a:p>
          <a:p>
            <a:pPr lvl="1" eaLnBrk="1" latinLnBrk="0" hangingPunct="1"/>
            <a:r>
              <a:rPr lang="ru-RU" smtClean="0"/>
              <a:t>Второй уровень</a:t>
            </a:r>
            <a:endParaRPr lang="ru-RU" smtClean="0"/>
          </a:p>
          <a:p>
            <a:pPr lvl="2" eaLnBrk="1" latinLnBrk="0" hangingPunct="1"/>
            <a:r>
              <a:rPr lang="ru-RU" smtClean="0"/>
              <a:t>Третий уровень</a:t>
            </a:r>
            <a:endParaRPr lang="ru-RU" smtClean="0"/>
          </a:p>
          <a:p>
            <a:pPr lvl="3" eaLnBrk="1" latinLnBrk="0" hangingPunct="1"/>
            <a:r>
              <a:rPr lang="ru-RU" smtClean="0"/>
              <a:t>Четвертый уровень</a:t>
            </a:r>
            <a:endParaRPr lang="ru-RU" smtClean="0"/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6F6701-EAAD-439A-AAFA-A8C948D5AD2F}" type="datetimeFigureOut">
              <a:rPr lang="ru-RU" smtClean="0"/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FBAD6-062B-4D9A-BA0B-46C307C4530F}" type="slidenum">
              <a:rPr lang="ru-RU" smtClean="0"/>
            </a:fld>
            <a:endParaRPr lang="ru-RU"/>
          </a:p>
        </p:txBody>
      </p:sp>
    </p:spTree>
  </p:cSld>
  <p:clrMapOvr>
    <a:masterClrMapping/>
  </p:clrMapOvr>
  <p:transition spd="slow" advTm="5000">
    <p:pull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  <a:endParaRPr kumimoji="0" lang="ru-RU" smtClean="0"/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  <a:endParaRPr kumimoji="0" lang="ru-RU" smtClean="0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  <a:endParaRPr lang="ru-RU" smtClean="0"/>
          </a:p>
          <a:p>
            <a:pPr lvl="1" eaLnBrk="1" latinLnBrk="0" hangingPunct="1"/>
            <a:r>
              <a:rPr lang="ru-RU" smtClean="0"/>
              <a:t>Второй уровень</a:t>
            </a:r>
            <a:endParaRPr lang="ru-RU" smtClean="0"/>
          </a:p>
          <a:p>
            <a:pPr lvl="2" eaLnBrk="1" latinLnBrk="0" hangingPunct="1"/>
            <a:r>
              <a:rPr lang="ru-RU" smtClean="0"/>
              <a:t>Третий уровень</a:t>
            </a:r>
            <a:endParaRPr lang="ru-RU" smtClean="0"/>
          </a:p>
          <a:p>
            <a:pPr lvl="3" eaLnBrk="1" latinLnBrk="0" hangingPunct="1"/>
            <a:r>
              <a:rPr lang="ru-RU" smtClean="0"/>
              <a:t>Четвертый уровень</a:t>
            </a:r>
            <a:endParaRPr lang="ru-RU" smtClean="0"/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  <a:endParaRPr lang="ru-RU" smtClean="0"/>
          </a:p>
          <a:p>
            <a:pPr lvl="1" eaLnBrk="1" latinLnBrk="0" hangingPunct="1"/>
            <a:r>
              <a:rPr lang="ru-RU" smtClean="0"/>
              <a:t>Второй уровень</a:t>
            </a:r>
            <a:endParaRPr lang="ru-RU" smtClean="0"/>
          </a:p>
          <a:p>
            <a:pPr lvl="2" eaLnBrk="1" latinLnBrk="0" hangingPunct="1"/>
            <a:r>
              <a:rPr lang="ru-RU" smtClean="0"/>
              <a:t>Третий уровень</a:t>
            </a:r>
            <a:endParaRPr lang="ru-RU" smtClean="0"/>
          </a:p>
          <a:p>
            <a:pPr lvl="3" eaLnBrk="1" latinLnBrk="0" hangingPunct="1"/>
            <a:r>
              <a:rPr lang="ru-RU" smtClean="0"/>
              <a:t>Четвертый уровень</a:t>
            </a:r>
            <a:endParaRPr lang="ru-RU" smtClean="0"/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6F6701-EAAD-439A-AAFA-A8C948D5AD2F}" type="datetimeFigureOut">
              <a:rPr lang="ru-RU" smtClean="0"/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698FBAD6-062B-4D9A-BA0B-46C307C4530F}" type="slidenum">
              <a:rPr lang="ru-RU" smtClean="0"/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  <p:transition spd="slow" advTm="5000">
    <p:pull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6F6701-EAAD-439A-AAFA-A8C948D5AD2F}" type="datetimeFigureOut">
              <a:rPr lang="ru-RU" smtClean="0"/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FBAD6-062B-4D9A-BA0B-46C307C4530F}" type="slidenum">
              <a:rPr lang="ru-RU" smtClean="0"/>
            </a:fld>
            <a:endParaRPr lang="ru-RU"/>
          </a:p>
        </p:txBody>
      </p:sp>
    </p:spTree>
  </p:cSld>
  <p:clrMapOvr>
    <a:masterClrMapping/>
  </p:clrMapOvr>
  <p:transition spd="slow" advTm="5000">
    <p:pull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6F6701-EAAD-439A-AAFA-A8C948D5AD2F}" type="datetimeFigureOut">
              <a:rPr lang="ru-RU" smtClean="0"/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FBAD6-062B-4D9A-BA0B-46C307C4530F}" type="slidenum">
              <a:rPr lang="ru-RU" smtClean="0"/>
            </a:fld>
            <a:endParaRPr lang="ru-RU"/>
          </a:p>
        </p:txBody>
      </p:sp>
    </p:spTree>
  </p:cSld>
  <p:clrMapOvr>
    <a:masterClrMapping/>
  </p:clrMapOvr>
  <p:transition spd="slow" advTm="5000">
    <p:pull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  <a:endParaRPr kumimoji="0" lang="ru-RU" smtClean="0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  <a:endParaRPr lang="ru-RU" smtClean="0"/>
          </a:p>
          <a:p>
            <a:pPr lvl="1" eaLnBrk="1" latinLnBrk="0" hangingPunct="1"/>
            <a:r>
              <a:rPr lang="ru-RU" smtClean="0"/>
              <a:t>Второй уровень</a:t>
            </a:r>
            <a:endParaRPr lang="ru-RU" smtClean="0"/>
          </a:p>
          <a:p>
            <a:pPr lvl="2" eaLnBrk="1" latinLnBrk="0" hangingPunct="1"/>
            <a:r>
              <a:rPr lang="ru-RU" smtClean="0"/>
              <a:t>Третий уровень</a:t>
            </a:r>
            <a:endParaRPr lang="ru-RU" smtClean="0"/>
          </a:p>
          <a:p>
            <a:pPr lvl="3" eaLnBrk="1" latinLnBrk="0" hangingPunct="1"/>
            <a:r>
              <a:rPr lang="ru-RU" smtClean="0"/>
              <a:t>Четвертый уровень</a:t>
            </a:r>
            <a:endParaRPr lang="ru-RU" smtClean="0"/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6F6701-EAAD-439A-AAFA-A8C948D5AD2F}" type="datetimeFigureOut">
              <a:rPr lang="ru-RU" smtClean="0"/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FBAD6-062B-4D9A-BA0B-46C307C4530F}" type="slidenum">
              <a:rPr lang="ru-RU" smtClean="0"/>
            </a:fld>
            <a:endParaRPr lang="ru-RU"/>
          </a:p>
        </p:txBody>
      </p:sp>
    </p:spTree>
  </p:cSld>
  <p:clrMapOvr>
    <a:masterClrMapping/>
  </p:clrMapOvr>
  <p:transition spd="slow" advTm="5000">
    <p:pull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6F6701-EAAD-439A-AAFA-A8C948D5AD2F}" type="datetimeFigureOut">
              <a:rPr lang="ru-RU" smtClean="0"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FBAD6-062B-4D9A-BA0B-46C307C4530F}" type="slidenum">
              <a:rPr lang="ru-RU" smtClean="0"/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  <a:endParaRPr kumimoji="0" lang="ru-RU" smtClean="0"/>
          </a:p>
        </p:txBody>
      </p:sp>
    </p:spTree>
  </p:cSld>
  <p:clrMapOvr>
    <a:masterClrMapping/>
  </p:clrMapOvr>
  <p:transition spd="slow" advTm="5000">
    <p:pull dir="d"/>
  </p:transition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image" Target="../media/image1.jpe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2"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  <a:endParaRPr kumimoji="0" lang="ru-RU" smtClean="0"/>
          </a:p>
          <a:p>
            <a:pPr lvl="1" eaLnBrk="1" latinLnBrk="0" hangingPunct="1"/>
            <a:r>
              <a:rPr kumimoji="0" lang="ru-RU" smtClean="0"/>
              <a:t>Второй уровень</a:t>
            </a:r>
            <a:endParaRPr kumimoji="0" lang="ru-RU" smtClean="0"/>
          </a:p>
          <a:p>
            <a:pPr lvl="2" eaLnBrk="1" latinLnBrk="0" hangingPunct="1"/>
            <a:r>
              <a:rPr kumimoji="0" lang="ru-RU" smtClean="0"/>
              <a:t>Третий уровень</a:t>
            </a:r>
            <a:endParaRPr kumimoji="0" lang="ru-RU" smtClean="0"/>
          </a:p>
          <a:p>
            <a:pPr lvl="3" eaLnBrk="1" latinLnBrk="0" hangingPunct="1"/>
            <a:r>
              <a:rPr kumimoji="0" lang="ru-RU" smtClean="0"/>
              <a:t>Четвертый уровень</a:t>
            </a:r>
            <a:endParaRPr kumimoji="0" lang="ru-RU" smtClean="0"/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676F6701-EAAD-439A-AAFA-A8C948D5AD2F}" type="datetimeFigureOut">
              <a:rPr lang="ru-RU" smtClean="0"/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698FBAD6-062B-4D9A-BA0B-46C307C4530F}" type="slidenum">
              <a:rPr lang="ru-RU" smtClean="0"/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 advTm="5000">
    <p:pull dir="d"/>
  </p:transition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 panose="05020102010507070707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 panose="05020102010507070707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 panose="05020102010507070707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 panose="05020102010507070707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 panose="05020102010507070707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 panose="05020102010507070707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 panose="05020102010507070707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 panose="05020102010507070707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 panose="05020102010507070707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4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5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2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6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7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7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8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9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0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1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5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2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3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25.jpeg"/><Relationship Id="rId1" Type="http://schemas.openxmlformats.org/officeDocument/2006/relationships/image" Target="../media/image24.jpe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6.jpe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7.jpe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8.jpe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9.jpe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0.jpe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1.jpe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2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6.jpe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33.jpe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1.jpeg"/><Relationship Id="rId1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8.jpeg"/><Relationship Id="rId1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58924" y="2078579"/>
            <a:ext cx="8458200" cy="1222375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«Знакомство с творчеством пермского художника Любови Малышевой»</a:t>
            </a:r>
            <a:endParaRPr lang="ru-RU" dirty="0"/>
          </a:p>
        </p:txBody>
      </p:sp>
      <p:pic>
        <p:nvPicPr>
          <p:cNvPr id="17410" name="Picture 2" descr="image_1410388415 (200x150, 42Kb)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924" y="3501008"/>
            <a:ext cx="3840427" cy="2880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558924" y="1141528"/>
            <a:ext cx="8458200" cy="914400"/>
          </a:xfrm>
        </p:spPr>
        <p:txBody>
          <a:bodyPr>
            <a:normAutofit fontScale="77500" lnSpcReduction="20000"/>
          </a:bodyPr>
          <a:lstStyle/>
          <a:p>
            <a:pPr algn="ctr"/>
            <a:r>
              <a:rPr lang="ru-RU" sz="3600" dirty="0" smtClean="0">
                <a:solidFill>
                  <a:schemeClr val="accent2">
                    <a:lumMod val="75000"/>
                  </a:schemeClr>
                </a:solidFill>
              </a:rPr>
              <a:t>Презентация </a:t>
            </a:r>
            <a:endParaRPr lang="ru-RU" sz="3600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algn="ctr"/>
            <a:r>
              <a:rPr lang="ru-RU" sz="3600" dirty="0">
                <a:solidFill>
                  <a:schemeClr val="accent2">
                    <a:lumMod val="75000"/>
                  </a:schemeClr>
                </a:solidFill>
              </a:rPr>
              <a:t>д</a:t>
            </a:r>
            <a:r>
              <a:rPr lang="ru-RU" sz="3600" dirty="0" smtClean="0">
                <a:solidFill>
                  <a:schemeClr val="accent2">
                    <a:lumMod val="75000"/>
                  </a:schemeClr>
                </a:solidFill>
              </a:rPr>
              <a:t>ля детей старшего дошкольного возраста</a:t>
            </a:r>
            <a:endParaRPr lang="ru-RU" sz="36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364088" y="4365104"/>
            <a:ext cx="331236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Воспитатели МАДОУ</a:t>
            </a:r>
            <a:endParaRPr lang="ru-RU" dirty="0" smtClean="0"/>
          </a:p>
          <a:p>
            <a:r>
              <a:rPr lang="ru-RU" dirty="0" smtClean="0"/>
              <a:t>«Детский сад «Парма» </a:t>
            </a:r>
            <a:r>
              <a:rPr lang="ru-RU" dirty="0" err="1" smtClean="0"/>
              <a:t>г.Перми</a:t>
            </a:r>
            <a:endParaRPr lang="ru-RU" dirty="0" smtClean="0"/>
          </a:p>
          <a:p>
            <a:r>
              <a:rPr lang="ru-RU" dirty="0" smtClean="0"/>
              <a:t>Метлева Наталия Геннадьевна, Пашкова Алена Алексеевна, </a:t>
            </a:r>
            <a:r>
              <a:rPr lang="ru-RU" dirty="0" err="1" smtClean="0"/>
              <a:t>Сибикина</a:t>
            </a:r>
            <a:r>
              <a:rPr lang="ru-RU" dirty="0" smtClean="0"/>
              <a:t> Нинель Алексеевна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4499992" y="6381328"/>
            <a:ext cx="1944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Пермь, 2022</a:t>
            </a:r>
            <a:endParaRPr lang="ru-RU" dirty="0"/>
          </a:p>
        </p:txBody>
      </p:sp>
    </p:spTree>
  </p:cSld>
  <p:clrMapOvr>
    <a:masterClrMapping/>
  </p:clrMapOvr>
  <p:transition spd="slow" advTm="5000">
    <p:pull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Утро на Каме</a:t>
            </a:r>
            <a:endParaRPr lang="ru-RU" dirty="0"/>
          </a:p>
        </p:txBody>
      </p:sp>
      <p:pic>
        <p:nvPicPr>
          <p:cNvPr id="4098" name="Picture 2" descr="malisheva-22 (700x422, 71Kb)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988840"/>
            <a:ext cx="7470130" cy="45098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 advTm="5000">
    <p:pull dir="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Кама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 (699x483, 95Kb)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1479549"/>
            <a:ext cx="6657975" cy="4600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 advTm="5000">
    <p:pull dir="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Речной вокзал Перми</a:t>
            </a:r>
            <a:endParaRPr lang="ru-RU" dirty="0"/>
          </a:p>
        </p:txBody>
      </p:sp>
      <p:pic>
        <p:nvPicPr>
          <p:cNvPr id="8194" name="Picture 2" descr="malisheva-5 (700x527, 91Kb)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7276" y="1295400"/>
            <a:ext cx="7032379" cy="53019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 advTm="5000">
    <p:pull dir="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Кама полноводная</a:t>
            </a:r>
            <a:endParaRPr lang="ru-RU" dirty="0"/>
          </a:p>
        </p:txBody>
      </p:sp>
      <p:pic>
        <p:nvPicPr>
          <p:cNvPr id="9218" name="Picture 2" descr="malisheva-11 (700x337, 70Kb)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23" y="2276872"/>
            <a:ext cx="8151553" cy="39300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 advTm="5000">
    <p:pull dir="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Пермская набережная</a:t>
            </a:r>
            <a:endParaRPr lang="ru-RU" dirty="0"/>
          </a:p>
        </p:txBody>
      </p:sp>
      <p:pic>
        <p:nvPicPr>
          <p:cNvPr id="10242" name="Picture 2" descr="malisheva-17 (700x500, 82Kb)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1551733"/>
            <a:ext cx="6657975" cy="4762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 advTm="5000">
    <p:pull dir="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Закат на Каме</a:t>
            </a:r>
            <a:endParaRPr lang="ru-RU" dirty="0"/>
          </a:p>
        </p:txBody>
      </p:sp>
      <p:pic>
        <p:nvPicPr>
          <p:cNvPr id="11266" name="Picture 2" descr="malisheva-17 (700x500, 82Kb)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9212" y="1844824"/>
            <a:ext cx="6657975" cy="4762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 advTm="5000">
    <p:pull dir="d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Комсомольский проспект</a:t>
            </a:r>
            <a:endParaRPr lang="ru-RU" dirty="0"/>
          </a:p>
        </p:txBody>
      </p:sp>
      <p:pic>
        <p:nvPicPr>
          <p:cNvPr id="12290" name="Picture 2" descr="malisheva-1 (700x494, 126Kb)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9212" y="1700808"/>
            <a:ext cx="6657975" cy="47053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 advTm="5000">
    <p:pull dir="d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Комсомольский проспект вечером</a:t>
            </a:r>
            <a:endParaRPr lang="ru-RU" dirty="0"/>
          </a:p>
        </p:txBody>
      </p:sp>
      <p:pic>
        <p:nvPicPr>
          <p:cNvPr id="13314" name="Picture 2" descr="84602773_large_3064650883 (700x485, 139Kb)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4450" y="1844824"/>
            <a:ext cx="6667500" cy="4619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 advTm="5000">
    <p:pull dir="d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err="1" smtClean="0"/>
              <a:t>Феоодосиевская</a:t>
            </a:r>
            <a:r>
              <a:rPr lang="ru-RU" dirty="0" smtClean="0"/>
              <a:t> церковь</a:t>
            </a:r>
            <a:endParaRPr lang="ru-RU" dirty="0"/>
          </a:p>
        </p:txBody>
      </p:sp>
      <p:pic>
        <p:nvPicPr>
          <p:cNvPr id="14338" name="Picture 2" descr="malisheva-25 (700x502, 98Kb)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2076449"/>
            <a:ext cx="6657975" cy="47815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 advTm="5000">
    <p:pull dir="d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Мотовилихинский пруд</a:t>
            </a:r>
            <a:endParaRPr lang="ru-RU" dirty="0"/>
          </a:p>
        </p:txBody>
      </p:sp>
      <p:pic>
        <p:nvPicPr>
          <p:cNvPr id="15362" name="Picture 2" descr="malisheva-13 (700x571, 128Kb)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4450" y="1284004"/>
            <a:ext cx="6667500" cy="5438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 advTm="5000">
    <p:pull dir="d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908720"/>
            <a:ext cx="8686800" cy="838200"/>
          </a:xfrm>
        </p:spPr>
        <p:txBody>
          <a:bodyPr>
            <a:noAutofit/>
          </a:bodyPr>
          <a:lstStyle/>
          <a:p>
            <a:pPr indent="449580" algn="ctr">
              <a:lnSpc>
                <a:spcPct val="115000"/>
              </a:lnSpc>
              <a:spcAft>
                <a:spcPts val="0"/>
              </a:spcAft>
            </a:pPr>
            <a:r>
              <a:rPr lang="ru-RU" sz="24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Любовь Викторовна </a:t>
            </a:r>
            <a:r>
              <a:rPr lang="ru-RU" sz="24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Малышева - </a:t>
            </a:r>
            <a:r>
              <a:rPr lang="ru-RU" sz="2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известный  пермский художник-пейзажист, один из активно работающих художников </a:t>
            </a:r>
            <a:br>
              <a:rPr lang="ru-RU" sz="24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города </a:t>
            </a:r>
            <a:r>
              <a:rPr lang="ru-RU" sz="2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Перми</a:t>
            </a:r>
            <a:br>
              <a:rPr lang="ru-RU" sz="2400" b="1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400" b="1" dirty="0"/>
          </a:p>
        </p:txBody>
      </p:sp>
      <p:pic>
        <p:nvPicPr>
          <p:cNvPr id="29698" name="Picture 2" descr="https://static.tildacdn.com/tild3930-6339-4236-a431-396562326163/933abec0-e3c4-4fc8-9.jpg"/>
          <p:cNvPicPr>
            <a:picLocks noGrp="1" noChangeAspect="1" noChangeArrowheads="1"/>
          </p:cNvPicPr>
          <p:nvPr>
            <p:ph idx="1"/>
          </p:nvPr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2132856"/>
            <a:ext cx="6147437" cy="42167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 advTm="5000">
    <p:pull dir="d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Разгуляй</a:t>
            </a:r>
            <a:endParaRPr lang="ru-RU" dirty="0"/>
          </a:p>
        </p:txBody>
      </p:sp>
      <p:pic>
        <p:nvPicPr>
          <p:cNvPr id="16386" name="Picture 2" descr="84602793_large_8440736703 (699x485, 126Kb)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1554162"/>
            <a:ext cx="6657975" cy="4619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 advTm="5000">
    <p:pull dir="d"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Великий праздник</a:t>
            </a:r>
            <a:endParaRPr lang="ru-RU" dirty="0"/>
          </a:p>
        </p:txBody>
      </p:sp>
      <p:pic>
        <p:nvPicPr>
          <p:cNvPr id="6146" name="Picture 2" descr="malisheva-3 (700x501, 90Kb)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9212" y="1772816"/>
            <a:ext cx="6657975" cy="4772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 advTm="5000">
    <p:pull dir="d"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Дом </a:t>
            </a:r>
            <a:r>
              <a:rPr lang="ru-RU" dirty="0" err="1" smtClean="0"/>
              <a:t>Мешкова</a:t>
            </a:r>
            <a:endParaRPr lang="ru-RU" dirty="0"/>
          </a:p>
        </p:txBody>
      </p:sp>
      <p:pic>
        <p:nvPicPr>
          <p:cNvPr id="3076" name="Picture 4" descr="malisheva-6 (700x527, 107Kb)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6550" y="3645024"/>
            <a:ext cx="4085050" cy="30754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malisheva-7 (700x440, 110Kb)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295400"/>
            <a:ext cx="5199420" cy="3268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 advTm="5000">
    <p:pull dir="d"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Сентябрь в Перми</a:t>
            </a:r>
            <a:endParaRPr lang="ru-RU" dirty="0"/>
          </a:p>
        </p:txBody>
      </p:sp>
      <p:pic>
        <p:nvPicPr>
          <p:cNvPr id="18434" name="Picture 2" descr="Любовь Малышева. Сентябрь в Перми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488024"/>
            <a:ext cx="7128792" cy="50757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 advTm="5000">
    <p:pull dir="d"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Осенняя нежность</a:t>
            </a:r>
            <a:endParaRPr lang="ru-RU" dirty="0"/>
          </a:p>
        </p:txBody>
      </p:sp>
      <p:pic>
        <p:nvPicPr>
          <p:cNvPr id="19458" name="Picture 2" descr="Любовь Малышева. Осенняя нежность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2204" y="1628800"/>
            <a:ext cx="6851991" cy="48991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 advTm="5000">
    <p:pull dir="d"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Первый снег у Оперного театра</a:t>
            </a:r>
            <a:endParaRPr lang="ru-RU" dirty="0"/>
          </a:p>
        </p:txBody>
      </p:sp>
      <p:pic>
        <p:nvPicPr>
          <p:cNvPr id="21506" name="Picture 2" descr="Любовь Малышева. Первый снег у Оперного театра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5989" y="1628800"/>
            <a:ext cx="6364422" cy="46396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 advTm="5000">
    <p:pull dir="d"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Белоснежная Пермь</a:t>
            </a:r>
            <a:endParaRPr lang="ru-RU" dirty="0"/>
          </a:p>
        </p:txBody>
      </p:sp>
      <p:pic>
        <p:nvPicPr>
          <p:cNvPr id="22530" name="Picture 2" descr="Любовь Малышева. Белоснежная Пермь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0259" y="1556792"/>
            <a:ext cx="6755881" cy="48439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 advTm="5000">
    <p:pull dir="d"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Пермские морозы</a:t>
            </a:r>
            <a:endParaRPr lang="ru-RU" dirty="0"/>
          </a:p>
        </p:txBody>
      </p:sp>
      <p:pic>
        <p:nvPicPr>
          <p:cNvPr id="24578" name="Picture 2" descr="Любовь Малышева. Пермские морозы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556792"/>
            <a:ext cx="7847024" cy="4896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 advTm="5000">
    <p:pull dir="d"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Зимнее Кружево</a:t>
            </a:r>
            <a:endParaRPr lang="ru-RU" dirty="0"/>
          </a:p>
        </p:txBody>
      </p:sp>
      <p:pic>
        <p:nvPicPr>
          <p:cNvPr id="25602" name="Picture 2" descr="Любовь Малышева. Зимнее кружево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251" y="1700808"/>
            <a:ext cx="8541898" cy="47151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 advTm="5000">
    <p:pull dir="d"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Старая Пермь</a:t>
            </a:r>
            <a:endParaRPr lang="ru-RU" dirty="0"/>
          </a:p>
        </p:txBody>
      </p:sp>
      <p:pic>
        <p:nvPicPr>
          <p:cNvPr id="23554" name="Picture 2" descr="Любовь Малышева. Старая Пермь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0492" y="1484784"/>
            <a:ext cx="6775416" cy="49227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 advTm="5000">
    <p:pull dir="d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https://permseminaria.ru/wp-content/uploads/2019/06/IMG_0003-1-%D0%BC%D0%B8%D0%BD%D0%B8-1024x736.jpg"/>
          <p:cNvPicPr>
            <a:picLocks noGrp="1" noChangeAspect="1" noChangeArrowheads="1"/>
          </p:cNvPicPr>
          <p:nvPr>
            <p:ph idx="1"/>
          </p:nvPr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2204864"/>
            <a:ext cx="6296990" cy="45259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755576" y="260648"/>
            <a:ext cx="694506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/>
              <a:t>Родилась Любовь Викторовна 3 февраля 1965 года. Детство будущего художника прошло в очень живописном месте – древнем поселке Ильинский Пермской области, на берегу красивой реки </a:t>
            </a:r>
            <a:r>
              <a:rPr lang="ru-RU" sz="2000" b="1" dirty="0" err="1"/>
              <a:t>Обвы</a:t>
            </a:r>
            <a:r>
              <a:rPr lang="ru-RU" sz="2000" b="1" dirty="0"/>
              <a:t>. Осознание того, что она станет художником, к Любови Викторовне пришло очень рано. С детского сада она была увлечена живописью</a:t>
            </a:r>
            <a:r>
              <a:rPr lang="ru-RU" dirty="0"/>
              <a:t>.</a:t>
            </a:r>
            <a:endParaRPr lang="ru-RU" dirty="0"/>
          </a:p>
        </p:txBody>
      </p:sp>
    </p:spTree>
  </p:cSld>
  <p:clrMapOvr>
    <a:masterClrMapping/>
  </p:clrMapOvr>
  <p:transition spd="slow" advTm="5000">
    <p:pull dir="d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596" y="214290"/>
            <a:ext cx="8458200" cy="1222375"/>
          </a:xfrm>
        </p:spPr>
        <p:txBody>
          <a:bodyPr>
            <a:normAutofit/>
          </a:bodyPr>
          <a:lstStyle/>
          <a:p>
            <a:r>
              <a:rPr lang="ru-RU" sz="3200" dirty="0" smtClean="0"/>
              <a:t>     Любовь Викторовна Малышева</a:t>
            </a:r>
            <a:endParaRPr lang="ru-RU" sz="3200" dirty="0"/>
          </a:p>
        </p:txBody>
      </p:sp>
      <p:pic>
        <p:nvPicPr>
          <p:cNvPr id="4" name="Рисунок 3" descr="http://art16.ru/gallery2/d/106416-5/DSC06888.jpg"/>
          <p:cNvPicPr/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539552" y="1124744"/>
            <a:ext cx="8208912" cy="55258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pull dir="d"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7664" y="1844824"/>
            <a:ext cx="6192688" cy="838200"/>
          </a:xfrm>
        </p:spPr>
        <p:txBody>
          <a:bodyPr/>
          <a:lstStyle/>
          <a:p>
            <a:pPr algn="ctr"/>
            <a:r>
              <a:rPr lang="ru-RU" dirty="0" smtClean="0"/>
              <a:t>Спасибо за внимание!</a:t>
            </a:r>
            <a:endParaRPr lang="ru-RU" dirty="0"/>
          </a:p>
        </p:txBody>
      </p:sp>
    </p:spTree>
  </p:cSld>
  <p:clrMapOvr>
    <a:masterClrMapping/>
  </p:clrMapOvr>
  <p:transition spd="slow" advTm="5000">
    <p:pull dir="d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https://static.tildacdn.com/tild6335-6462-4937-b536-613561346139/KVV_6340.JPG"/>
          <p:cNvPicPr>
            <a:picLocks noGrp="1" noChangeAspect="1" noChangeArrowheads="1"/>
          </p:cNvPicPr>
          <p:nvPr>
            <p:ph idx="1"/>
          </p:nvPr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0416" y="2780928"/>
            <a:ext cx="5692087" cy="39065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336131" y="226383"/>
            <a:ext cx="6408712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/>
              <a:t>Широта жанровых интересов художника многогранна: она создает портреты, пейзажи, натюрморты, сказочные фантазии. Но особое место в творчестве художника занимает городской пейзаж. Панорамы, улицы Перми, труженица Кама, – все это с любовью отражено в работах автора. Художник любуется каждым уголком природы родного края и передает это любование через свои картины нам, зрителям</a:t>
            </a:r>
            <a:r>
              <a:rPr lang="ru-RU" dirty="0"/>
              <a:t>.</a:t>
            </a:r>
            <a:endParaRPr lang="ru-RU" dirty="0"/>
          </a:p>
        </p:txBody>
      </p:sp>
    </p:spTree>
  </p:cSld>
  <p:clrMapOvr>
    <a:masterClrMapping/>
  </p:clrMapOvr>
  <p:transition spd="slow" advTm="5000">
    <p:pull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malisheva-23 (700x429, 82Kb)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2492896"/>
            <a:ext cx="6667500" cy="40862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755576" y="553904"/>
            <a:ext cx="792088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/>
              <a:t>Ее пейзажи - это увлекательные экскурсии по живописным местам Предуралья, знакомство с красотами реки Камы, архитектурными строениями города. Как говорит сама </a:t>
            </a:r>
            <a:r>
              <a:rPr lang="ru-RU" sz="2000" b="1" dirty="0" smtClean="0"/>
              <a:t>художник </a:t>
            </a:r>
            <a:r>
              <a:rPr lang="ru-RU" sz="2000" b="1" dirty="0"/>
              <a:t>- она объехала весь Пермский край, практически каждый его уголок, который теперь запечатлен на ее полотнах. А зритель имеет возможность наслаждаться красотой природы и мастерством художника:</a:t>
            </a:r>
            <a:endParaRPr lang="ru-RU" sz="2000" b="1" dirty="0"/>
          </a:p>
        </p:txBody>
      </p:sp>
    </p:spTree>
  </p:cSld>
  <p:clrMapOvr>
    <a:masterClrMapping/>
  </p:clrMapOvr>
  <p:transition spd="slow" advTm="5000">
    <p:pull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Подготовка к очередной выставке. Художник Любовь Малышева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507417"/>
            <a:ext cx="8565710" cy="39545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475656" y="260648"/>
            <a:ext cx="6768752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/>
              <a:t>Сегодня Любовь Малышева -  один из интереснейших и активно работающих художников города Перми. Она ведет активную творческую деятельность, принимает участие во всех значительных городских, краевых, региональных и международных выставках. Ее работы знают во многих городах и музеях не только нашей страны, но и в других странах.</a:t>
            </a:r>
            <a:endParaRPr lang="ru-RU" sz="2000" b="1" dirty="0"/>
          </a:p>
        </p:txBody>
      </p:sp>
    </p:spTree>
  </p:cSld>
  <p:clrMapOvr>
    <a:masterClrMapping/>
  </p:clrMapOvr>
  <p:transition spd="slow" advTm="5000">
    <p:pull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332657"/>
            <a:ext cx="7560840" cy="3744416"/>
          </a:xfrm>
        </p:spPr>
        <p:txBody>
          <a:bodyPr>
            <a:normAutofit fontScale="25000" lnSpcReduction="20000"/>
          </a:bodyPr>
          <a:lstStyle/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8000" b="1" dirty="0"/>
              <a:t>К отдыху в ночи седого неба</a:t>
            </a:r>
            <a:endParaRPr lang="ru-RU" sz="8000" b="1" dirty="0"/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8000" b="1" dirty="0" smtClean="0"/>
              <a:t>Приготовился </a:t>
            </a:r>
            <a:r>
              <a:rPr lang="ru-RU" sz="8000" b="1" dirty="0"/>
              <a:t>глубинки сонный край..</a:t>
            </a:r>
            <a:endParaRPr lang="ru-RU" sz="8000" b="1" dirty="0"/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8000" b="1" dirty="0" smtClean="0"/>
              <a:t>В </a:t>
            </a:r>
            <a:r>
              <a:rPr lang="ru-RU" sz="8000" b="1" dirty="0"/>
              <a:t>мягких облаках ситного хлеба</a:t>
            </a:r>
            <a:endParaRPr lang="ru-RU" sz="8000" b="1" dirty="0"/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8000" b="1" dirty="0" smtClean="0"/>
              <a:t>Пермских </a:t>
            </a:r>
            <a:r>
              <a:rPr lang="ru-RU" sz="8000" b="1" dirty="0"/>
              <a:t>деревушек </a:t>
            </a:r>
            <a:r>
              <a:rPr lang="ru-RU" sz="8000" b="1" dirty="0" err="1"/>
              <a:t>Предураль</a:t>
            </a:r>
            <a:r>
              <a:rPr lang="ru-RU" sz="8000" b="1" dirty="0" smtClean="0"/>
              <a:t>..</a:t>
            </a:r>
            <a:endParaRPr lang="ru-RU" sz="8000" b="1" dirty="0"/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8000" b="1" dirty="0"/>
              <a:t>Каждый уголок мест </a:t>
            </a:r>
            <a:r>
              <a:rPr lang="ru-RU" sz="8000" b="1" dirty="0" smtClean="0"/>
              <a:t>живописных</a:t>
            </a:r>
            <a:endParaRPr lang="ru-RU" sz="8000" b="1" dirty="0"/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8000" b="1" dirty="0"/>
              <a:t>Был Любаше Малышевой мил.. </a:t>
            </a:r>
            <a:endParaRPr lang="ru-RU" sz="8000" b="1" dirty="0" smtClean="0"/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8000" b="1" dirty="0" smtClean="0"/>
              <a:t>До </a:t>
            </a:r>
            <a:r>
              <a:rPr lang="ru-RU" sz="8000" b="1" dirty="0"/>
              <a:t>домов утопших по </a:t>
            </a:r>
            <a:r>
              <a:rPr lang="ru-RU" sz="8000" b="1" dirty="0" smtClean="0"/>
              <a:t>колено</a:t>
            </a:r>
            <a:endParaRPr lang="ru-RU" sz="8000" b="1" dirty="0"/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8000" b="1" dirty="0"/>
              <a:t>Где разлитая от неба благодать</a:t>
            </a:r>
            <a:r>
              <a:rPr lang="ru-RU" sz="8000" b="1" dirty="0" smtClean="0"/>
              <a:t>..</a:t>
            </a:r>
            <a:endParaRPr lang="ru-RU" sz="8000" b="1" dirty="0"/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8000" b="1" dirty="0"/>
              <a:t>До снегов вкусной краюшки </a:t>
            </a:r>
            <a:r>
              <a:rPr lang="ru-RU" sz="8000" b="1" dirty="0" smtClean="0"/>
              <a:t>хлеба</a:t>
            </a:r>
            <a:endParaRPr lang="ru-RU" sz="8000" b="1" dirty="0"/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8000" b="1" dirty="0"/>
              <a:t>Где любовь привила тебе мать..</a:t>
            </a:r>
            <a:endParaRPr lang="ru-RU" sz="8000" b="1" dirty="0"/>
          </a:p>
          <a:p>
            <a:pPr>
              <a:lnSpc>
                <a:spcPct val="120000"/>
              </a:lnSpc>
              <a:spcBef>
                <a:spcPts val="0"/>
              </a:spcBef>
            </a:pPr>
            <a:endParaRPr lang="ru-RU" sz="8000" b="1" dirty="0"/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8000" b="1" dirty="0"/>
              <a:t>.</a:t>
            </a:r>
            <a:endParaRPr lang="ru-RU" sz="8000" b="1" dirty="0"/>
          </a:p>
          <a:p>
            <a:endParaRPr lang="ru-RU" dirty="0"/>
          </a:p>
        </p:txBody>
      </p:sp>
      <p:pic>
        <p:nvPicPr>
          <p:cNvPr id="32770" name="Picture 2" descr="https://uraloved.ru/images/raznoe/kartini/malisheva/malisheva-lubov-14.jpg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4" y="1196752"/>
            <a:ext cx="4672370" cy="31182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772" name="Picture 4" descr="https://uraloved.ru/images/raznoe/kartini/malisheva/malisheva-lubov-1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544" y="3573016"/>
            <a:ext cx="3947851" cy="2880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 advTm="5000">
    <p:pull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88640"/>
            <a:ext cx="8686800" cy="452596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000" b="1" dirty="0" smtClean="0"/>
              <a:t>Особое </a:t>
            </a:r>
            <a:r>
              <a:rPr lang="ru-RU" sz="2000" b="1" dirty="0"/>
              <a:t>место в творчестве художника занимает городской пейзаж. Это и удивительная городская панорама с кафедральным собором, ставшая «визитной карточкой» Перми, и городские улицы, окутанные романтической утренней и вечерней дымкой, и храмы среди зелени деревьев, красавица- труженица Кама, и проплывающее по ней теплоходы</a:t>
            </a:r>
            <a:r>
              <a:rPr lang="ru-RU" sz="2000" b="1" dirty="0" smtClean="0"/>
              <a:t>.</a:t>
            </a:r>
            <a:endParaRPr lang="ru-RU" sz="2000" b="1" dirty="0"/>
          </a:p>
        </p:txBody>
      </p:sp>
      <p:pic>
        <p:nvPicPr>
          <p:cNvPr id="4" name="Picture 2" descr="malisheva-5 (700x527, 91Kb)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1838324"/>
            <a:ext cx="6657975" cy="50196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 advTm="5000">
    <p:pull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Природы тихие красоты и звонкий городской пейзаж | Художник Любовь Малышева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332656"/>
            <a:ext cx="6365502" cy="29387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-180528" y="3822574"/>
            <a:ext cx="4572000" cy="286232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b="1" dirty="0"/>
              <a:t>Туман за Камой тянется, как вата,</a:t>
            </a:r>
            <a:br>
              <a:rPr lang="ru-RU" b="1" dirty="0"/>
            </a:br>
            <a:r>
              <a:rPr lang="ru-RU" b="1" dirty="0"/>
              <a:t>В еловые, в сосновые леса.</a:t>
            </a:r>
            <a:br>
              <a:rPr lang="ru-RU" b="1" dirty="0"/>
            </a:br>
            <a:r>
              <a:rPr lang="ru-RU" b="1" dirty="0"/>
              <a:t>Плывут над Камой облака куда-то,</a:t>
            </a:r>
            <a:br>
              <a:rPr lang="ru-RU" b="1" dirty="0"/>
            </a:br>
            <a:r>
              <a:rPr lang="ru-RU" b="1" dirty="0"/>
              <a:t>Расправив в синем небе паруса.</a:t>
            </a:r>
            <a:br>
              <a:rPr lang="ru-RU" b="1" dirty="0"/>
            </a:br>
            <a:r>
              <a:rPr lang="ru-RU" b="1" dirty="0"/>
              <a:t>Снуют по Каме лодки - переправа.</a:t>
            </a:r>
            <a:br>
              <a:rPr lang="ru-RU" b="1" dirty="0"/>
            </a:br>
            <a:r>
              <a:rPr lang="ru-RU" b="1" dirty="0"/>
              <a:t>У берега - смолой пропахший плот.</a:t>
            </a:r>
            <a:br>
              <a:rPr lang="ru-RU" b="1" dirty="0"/>
            </a:br>
            <a:r>
              <a:rPr lang="ru-RU" b="1" dirty="0"/>
              <a:t>За Камой лес - зелёная дубрава</a:t>
            </a:r>
            <a:br>
              <a:rPr lang="ru-RU" b="1" dirty="0"/>
            </a:br>
            <a:r>
              <a:rPr lang="ru-RU" b="1" dirty="0"/>
              <a:t>С грибами, с клюквой, с кочками болот.</a:t>
            </a:r>
            <a:br>
              <a:rPr lang="ru-RU" b="1" dirty="0"/>
            </a:br>
            <a:r>
              <a:rPr lang="ru-RU" b="1" dirty="0" smtClean="0"/>
              <a:t> </a:t>
            </a:r>
            <a:r>
              <a:rPr lang="ru-RU" b="1" dirty="0" err="1"/>
              <a:t>Е.Трутнева</a:t>
            </a:r>
            <a:br>
              <a:rPr lang="ru-RU" b="1" dirty="0"/>
            </a:br>
            <a:endParaRPr lang="ru-RU" b="1" dirty="0"/>
          </a:p>
        </p:txBody>
      </p:sp>
      <p:pic>
        <p:nvPicPr>
          <p:cNvPr id="6" name="Picture 2" descr="malisheva-23 (700x429, 82Kb)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5351" y="3651067"/>
            <a:ext cx="4963341" cy="30418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 advTm="5000">
    <p:pull dir="d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0</TotalTime>
  <Words>3019</Words>
  <Application>WPS Presentation</Application>
  <PresentationFormat>Экран (4:3)</PresentationFormat>
  <Paragraphs>83</Paragraphs>
  <Slides>31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31</vt:i4>
      </vt:variant>
    </vt:vector>
  </HeadingPairs>
  <TitlesOfParts>
    <vt:vector size="42" baseType="lpstr">
      <vt:lpstr>Arial</vt:lpstr>
      <vt:lpstr>SimSun</vt:lpstr>
      <vt:lpstr>Wingdings</vt:lpstr>
      <vt:lpstr>Wingdings 2</vt:lpstr>
      <vt:lpstr>Times New Roman</vt:lpstr>
      <vt:lpstr>Calibri</vt:lpstr>
      <vt:lpstr>Franklin Gothic Book</vt:lpstr>
      <vt:lpstr>Franklin Gothic Medium</vt:lpstr>
      <vt:lpstr>Microsoft YaHei</vt:lpstr>
      <vt:lpstr>Arial Unicode MS</vt:lpstr>
      <vt:lpstr>Трек</vt:lpstr>
      <vt:lpstr>«Знакомство с творчеством пермского художника Любови Малышевой»</vt:lpstr>
      <vt:lpstr> Любовь Викторовна Малышева - известный  пермский художник-пейзажист, один из активно работающих художников  города Перми 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Утро на Каме</vt:lpstr>
      <vt:lpstr>Кама</vt:lpstr>
      <vt:lpstr>Речной вокзал Перми</vt:lpstr>
      <vt:lpstr>Кама полноводная</vt:lpstr>
      <vt:lpstr>Пермская набережная</vt:lpstr>
      <vt:lpstr>Закат на Каме</vt:lpstr>
      <vt:lpstr>Комсомольский проспект</vt:lpstr>
      <vt:lpstr>Комсомольский проспект вечером</vt:lpstr>
      <vt:lpstr>Феоодосиевская церковь</vt:lpstr>
      <vt:lpstr>Мотовилихинский пруд</vt:lpstr>
      <vt:lpstr>Разгуляй</vt:lpstr>
      <vt:lpstr>Великий праздник</vt:lpstr>
      <vt:lpstr>Дом Мешкова</vt:lpstr>
      <vt:lpstr>Сентябрь в Перми</vt:lpstr>
      <vt:lpstr>Осенняя нежность</vt:lpstr>
      <vt:lpstr>Первый снег у Оперного театра</vt:lpstr>
      <vt:lpstr>Белоснежная Пермь</vt:lpstr>
      <vt:lpstr>Пермские морозы</vt:lpstr>
      <vt:lpstr>Зимнее Кружево</vt:lpstr>
      <vt:lpstr>Старая Пермь</vt:lpstr>
      <vt:lpstr>     Любовь Викторовна Малышева</vt:lpstr>
      <vt:lpstr>Спасибо за внимание!</vt:lpstr>
    </vt:vector>
  </TitlesOfParts>
  <Company>Reanimator Extreme Edition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Любовь Викторовна Малышева</dc:title>
  <dc:creator>Алевтина Агеева</dc:creator>
  <cp:lastModifiedBy>Parma</cp:lastModifiedBy>
  <cp:revision>22</cp:revision>
  <dcterms:created xsi:type="dcterms:W3CDTF">2017-03-10T19:11:00Z</dcterms:created>
  <dcterms:modified xsi:type="dcterms:W3CDTF">2023-05-22T05:22:21Z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C212CA5D3D8D4AFE91394D28B69AB56B</vt:lpwstr>
  </property>
  <property fmtid="{D5CDD505-2E9C-101B-9397-08002B2CF9AE}" pid="3" name="KSOProductBuildVer">
    <vt:lpwstr>1049-11.2.0.11537</vt:lpwstr>
  </property>
  <property fmtid="{D5CDD505-2E9C-101B-9397-08002B2CF9AE}" pid="4" name="NXPowerLiteLastOptimized">
    <vt:lpwstr>2263451</vt:lpwstr>
  </property>
  <property fmtid="{D5CDD505-2E9C-101B-9397-08002B2CF9AE}" pid="5" name="NXPowerLiteSettings">
    <vt:lpwstr>F7000400038000</vt:lpwstr>
  </property>
  <property fmtid="{D5CDD505-2E9C-101B-9397-08002B2CF9AE}" pid="6" name="NXPowerLiteVersion">
    <vt:lpwstr>S10.0.0</vt:lpwstr>
  </property>
</Properties>
</file>