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79" r:id="rId3"/>
    <p:sldId id="280" r:id="rId4"/>
    <p:sldId id="257" r:id="rId5"/>
    <p:sldId id="258" r:id="rId6"/>
    <p:sldId id="271" r:id="rId7"/>
    <p:sldId id="263" r:id="rId8"/>
    <p:sldId id="259" r:id="rId9"/>
    <p:sldId id="260" r:id="rId10"/>
    <p:sldId id="261" r:id="rId11"/>
    <p:sldId id="272" r:id="rId12"/>
    <p:sldId id="267" r:id="rId13"/>
    <p:sldId id="268" r:id="rId14"/>
    <p:sldId id="278" r:id="rId15"/>
    <p:sldId id="266" r:id="rId16"/>
    <p:sldId id="274" r:id="rId17"/>
  </p:sldIdLst>
  <p:sldSz cx="18288000" cy="10287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7" d="100"/>
          <a:sy n="47" d="100"/>
        </p:scale>
        <p:origin x="696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700" y="647452"/>
            <a:ext cx="1100844" cy="15699922"/>
            <a:chOff x="0" y="0"/>
            <a:chExt cx="1467792" cy="2093323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2893117"/>
              <a:ext cx="1467792" cy="1284318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101839"/>
              <a:ext cx="877903" cy="1281610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478382"/>
              <a:ext cx="1467792" cy="1284318"/>
            </a:xfrm>
            <a:prstGeom prst="rect">
              <a:avLst/>
            </a:prstGeom>
          </p:spPr>
        </p:pic>
        <p:pic>
          <p:nvPicPr>
            <p:cNvPr id="6" name="Picture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5687104"/>
              <a:ext cx="877903" cy="1281610"/>
            </a:xfrm>
            <a:prstGeom prst="rect">
              <a:avLst/>
            </a:prstGeom>
          </p:spPr>
        </p:pic>
        <p:pic>
          <p:nvPicPr>
            <p:cNvPr id="7" name="Picture 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4063647"/>
              <a:ext cx="1467792" cy="1284318"/>
            </a:xfrm>
            <a:prstGeom prst="rect">
              <a:avLst/>
            </a:prstGeom>
          </p:spPr>
        </p:pic>
        <p:pic>
          <p:nvPicPr>
            <p:cNvPr id="8" name="Picture 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11272369"/>
              <a:ext cx="877903" cy="1281610"/>
            </a:xfrm>
            <a:prstGeom prst="rect">
              <a:avLst/>
            </a:prstGeom>
          </p:spPr>
        </p:pic>
        <p:pic>
          <p:nvPicPr>
            <p:cNvPr id="9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9648912"/>
              <a:ext cx="1467792" cy="1284318"/>
            </a:xfrm>
            <a:prstGeom prst="rect">
              <a:avLst/>
            </a:prstGeom>
          </p:spPr>
        </p:pic>
        <p:pic>
          <p:nvPicPr>
            <p:cNvPr id="10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16857633"/>
              <a:ext cx="877903" cy="1281610"/>
            </a:xfrm>
            <a:prstGeom prst="rect">
              <a:avLst/>
            </a:prstGeom>
          </p:spPr>
        </p:pic>
      </p:grpSp>
      <p:grpSp>
        <p:nvGrpSpPr>
          <p:cNvPr id="11" name="Group 11"/>
          <p:cNvGrpSpPr/>
          <p:nvPr/>
        </p:nvGrpSpPr>
        <p:grpSpPr>
          <a:xfrm>
            <a:off x="118136" y="-256414"/>
            <a:ext cx="1051016" cy="15912484"/>
            <a:chOff x="0" y="0"/>
            <a:chExt cx="1401355" cy="21216645"/>
          </a:xfrm>
        </p:grpSpPr>
        <p:pic>
          <p:nvPicPr>
            <p:cNvPr id="12" name="Picture 1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1401355" cy="1234761"/>
            </a:xfrm>
            <a:prstGeom prst="rect">
              <a:avLst/>
            </a:prstGeom>
          </p:spPr>
        </p:pic>
        <p:pic>
          <p:nvPicPr>
            <p:cNvPr id="13" name="Picture 1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2888000"/>
              <a:ext cx="1176232" cy="1176232"/>
            </a:xfrm>
            <a:prstGeom prst="rect">
              <a:avLst/>
            </a:prstGeom>
          </p:spPr>
        </p:pic>
        <p:pic>
          <p:nvPicPr>
            <p:cNvPr id="14" name="Picture 1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717471"/>
              <a:ext cx="1401355" cy="1234761"/>
            </a:xfrm>
            <a:prstGeom prst="rect">
              <a:avLst/>
            </a:prstGeom>
          </p:spPr>
        </p:pic>
        <p:pic>
          <p:nvPicPr>
            <p:cNvPr id="15" name="Picture 1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8605471"/>
              <a:ext cx="1176232" cy="1176232"/>
            </a:xfrm>
            <a:prstGeom prst="rect">
              <a:avLst/>
            </a:prstGeom>
          </p:spPr>
        </p:pic>
        <p:pic>
          <p:nvPicPr>
            <p:cNvPr id="16" name="Picture 1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1434942"/>
              <a:ext cx="1401355" cy="1234761"/>
            </a:xfrm>
            <a:prstGeom prst="rect">
              <a:avLst/>
            </a:prstGeom>
          </p:spPr>
        </p:pic>
        <p:pic>
          <p:nvPicPr>
            <p:cNvPr id="17" name="Picture 1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14322942"/>
              <a:ext cx="1176232" cy="1176232"/>
            </a:xfrm>
            <a:prstGeom prst="rect">
              <a:avLst/>
            </a:prstGeom>
          </p:spPr>
        </p:pic>
        <p:pic>
          <p:nvPicPr>
            <p:cNvPr id="18" name="Picture 18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7152413"/>
              <a:ext cx="1401355" cy="1234761"/>
            </a:xfrm>
            <a:prstGeom prst="rect">
              <a:avLst/>
            </a:prstGeom>
          </p:spPr>
        </p:pic>
        <p:pic>
          <p:nvPicPr>
            <p:cNvPr id="19" name="Picture 19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20040413"/>
              <a:ext cx="1176232" cy="1176232"/>
            </a:xfrm>
            <a:prstGeom prst="rect">
              <a:avLst/>
            </a:prstGeom>
          </p:spPr>
        </p:pic>
      </p:grpSp>
      <p:grpSp>
        <p:nvGrpSpPr>
          <p:cNvPr id="20" name="Group 20"/>
          <p:cNvGrpSpPr/>
          <p:nvPr/>
        </p:nvGrpSpPr>
        <p:grpSpPr>
          <a:xfrm>
            <a:off x="17134370" y="-2847907"/>
            <a:ext cx="1100844" cy="15699922"/>
            <a:chOff x="0" y="0"/>
            <a:chExt cx="1467792" cy="20933230"/>
          </a:xfrm>
        </p:grpSpPr>
        <p:pic>
          <p:nvPicPr>
            <p:cNvPr id="21" name="Picture 2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2893117"/>
              <a:ext cx="1467792" cy="1284318"/>
            </a:xfrm>
            <a:prstGeom prst="rect">
              <a:avLst/>
            </a:prstGeom>
          </p:spPr>
        </p:pic>
        <p:pic>
          <p:nvPicPr>
            <p:cNvPr id="22" name="Picture 22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101839"/>
              <a:ext cx="877903" cy="1281610"/>
            </a:xfrm>
            <a:prstGeom prst="rect">
              <a:avLst/>
            </a:prstGeom>
          </p:spPr>
        </p:pic>
        <p:pic>
          <p:nvPicPr>
            <p:cNvPr id="23" name="Picture 2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478382"/>
              <a:ext cx="1467792" cy="1284318"/>
            </a:xfrm>
            <a:prstGeom prst="rect">
              <a:avLst/>
            </a:prstGeom>
          </p:spPr>
        </p:pic>
        <p:pic>
          <p:nvPicPr>
            <p:cNvPr id="24" name="Picture 2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5687104"/>
              <a:ext cx="877903" cy="1281610"/>
            </a:xfrm>
            <a:prstGeom prst="rect">
              <a:avLst/>
            </a:prstGeom>
          </p:spPr>
        </p:pic>
        <p:pic>
          <p:nvPicPr>
            <p:cNvPr id="25" name="Picture 2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4063647"/>
              <a:ext cx="1467792" cy="1284318"/>
            </a:xfrm>
            <a:prstGeom prst="rect">
              <a:avLst/>
            </a:prstGeom>
          </p:spPr>
        </p:pic>
        <p:pic>
          <p:nvPicPr>
            <p:cNvPr id="26" name="Picture 2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11272369"/>
              <a:ext cx="877903" cy="1281610"/>
            </a:xfrm>
            <a:prstGeom prst="rect">
              <a:avLst/>
            </a:prstGeom>
          </p:spPr>
        </p:pic>
        <p:pic>
          <p:nvPicPr>
            <p:cNvPr id="27" name="Picture 27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9648912"/>
              <a:ext cx="1467792" cy="1284318"/>
            </a:xfrm>
            <a:prstGeom prst="rect">
              <a:avLst/>
            </a:prstGeom>
          </p:spPr>
        </p:pic>
        <p:pic>
          <p:nvPicPr>
            <p:cNvPr id="28" name="Picture 28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 rot="-1042448">
              <a:off x="294945" y="16857633"/>
              <a:ext cx="877903" cy="1281610"/>
            </a:xfrm>
            <a:prstGeom prst="rect">
              <a:avLst/>
            </a:prstGeom>
          </p:spPr>
        </p:pic>
      </p:grpSp>
      <p:grpSp>
        <p:nvGrpSpPr>
          <p:cNvPr id="29" name="Group 29"/>
          <p:cNvGrpSpPr/>
          <p:nvPr/>
        </p:nvGrpSpPr>
        <p:grpSpPr>
          <a:xfrm>
            <a:off x="16203588" y="-3648281"/>
            <a:ext cx="1051016" cy="15912484"/>
            <a:chOff x="0" y="0"/>
            <a:chExt cx="1401355" cy="21216645"/>
          </a:xfrm>
        </p:grpSpPr>
        <p:pic>
          <p:nvPicPr>
            <p:cNvPr id="30" name="Picture 30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1401355" cy="1234761"/>
            </a:xfrm>
            <a:prstGeom prst="rect">
              <a:avLst/>
            </a:prstGeom>
          </p:spPr>
        </p:pic>
        <p:pic>
          <p:nvPicPr>
            <p:cNvPr id="31" name="Picture 31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2888000"/>
              <a:ext cx="1176232" cy="1176232"/>
            </a:xfrm>
            <a:prstGeom prst="rect">
              <a:avLst/>
            </a:prstGeom>
          </p:spPr>
        </p:pic>
        <p:pic>
          <p:nvPicPr>
            <p:cNvPr id="32" name="Picture 3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5717471"/>
              <a:ext cx="1401355" cy="1234761"/>
            </a:xfrm>
            <a:prstGeom prst="rect">
              <a:avLst/>
            </a:prstGeom>
          </p:spPr>
        </p:pic>
        <p:pic>
          <p:nvPicPr>
            <p:cNvPr id="33" name="Picture 33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8605471"/>
              <a:ext cx="1176232" cy="1176232"/>
            </a:xfrm>
            <a:prstGeom prst="rect">
              <a:avLst/>
            </a:prstGeom>
          </p:spPr>
        </p:pic>
        <p:pic>
          <p:nvPicPr>
            <p:cNvPr id="34" name="Picture 34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1434942"/>
              <a:ext cx="1401355" cy="1234761"/>
            </a:xfrm>
            <a:prstGeom prst="rect">
              <a:avLst/>
            </a:prstGeom>
          </p:spPr>
        </p:pic>
        <p:pic>
          <p:nvPicPr>
            <p:cNvPr id="35" name="Picture 35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14322942"/>
              <a:ext cx="1176232" cy="1176232"/>
            </a:xfrm>
            <a:prstGeom prst="rect">
              <a:avLst/>
            </a:prstGeom>
          </p:spPr>
        </p:pic>
        <p:pic>
          <p:nvPicPr>
            <p:cNvPr id="36" name="Picture 36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17152413"/>
              <a:ext cx="1401355" cy="1234761"/>
            </a:xfrm>
            <a:prstGeom prst="rect">
              <a:avLst/>
            </a:prstGeom>
          </p:spPr>
        </p:pic>
        <p:pic>
          <p:nvPicPr>
            <p:cNvPr id="37" name="Picture 3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12562" y="20040413"/>
              <a:ext cx="1176232" cy="1176232"/>
            </a:xfrm>
            <a:prstGeom prst="rect">
              <a:avLst/>
            </a:prstGeom>
          </p:spPr>
        </p:pic>
      </p:grpSp>
      <p:grpSp>
        <p:nvGrpSpPr>
          <p:cNvPr id="38" name="Group 38"/>
          <p:cNvGrpSpPr/>
          <p:nvPr/>
        </p:nvGrpSpPr>
        <p:grpSpPr>
          <a:xfrm>
            <a:off x="2514600" y="2394967"/>
            <a:ext cx="13258800" cy="5456950"/>
            <a:chOff x="-1338032" y="121643"/>
            <a:chExt cx="17678400" cy="7275933"/>
          </a:xfrm>
        </p:grpSpPr>
        <p:sp>
          <p:nvSpPr>
            <p:cNvPr id="40" name="TextBox 40"/>
            <p:cNvSpPr txBox="1"/>
            <p:nvPr/>
          </p:nvSpPr>
          <p:spPr>
            <a:xfrm>
              <a:off x="-1338032" y="121643"/>
              <a:ext cx="17678400" cy="546089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11000"/>
                </a:lnSpc>
              </a:pPr>
              <a:r>
                <a:rPr lang="ru-RU" sz="7200" spc="220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Соотношение общих и специальных педагогических способностей</a:t>
              </a:r>
              <a:endParaRPr lang="en-US" sz="7200" spc="2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1" name="TextBox 41"/>
            <p:cNvSpPr txBox="1"/>
            <p:nvPr/>
          </p:nvSpPr>
          <p:spPr>
            <a:xfrm>
              <a:off x="2370013" y="6519129"/>
              <a:ext cx="10198864" cy="878447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5600"/>
                </a:lnSpc>
              </a:pPr>
              <a:r>
                <a:rPr lang="ru-RU" sz="4000" spc="200" dirty="0" smtClean="0">
                  <a:solidFill>
                    <a:srgbClr val="FFC83A"/>
                  </a:solidFill>
                  <a:latin typeface="Times New Roman" pitchFamily="18" charset="0"/>
                  <a:cs typeface="Times New Roman" pitchFamily="18" charset="0"/>
                </a:rPr>
                <a:t>Горлова Шахноза Ибрагимовна</a:t>
              </a:r>
              <a:endParaRPr lang="en-US" sz="4000" spc="200" dirty="0">
                <a:solidFill>
                  <a:srgbClr val="FFC83A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009004" y="-236695"/>
            <a:ext cx="8550432" cy="1076038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47863" y="1928375"/>
            <a:ext cx="7943625" cy="1475216"/>
            <a:chOff x="0" y="0"/>
            <a:chExt cx="10591500" cy="1966955"/>
          </a:xfrm>
        </p:grpSpPr>
        <p:sp>
          <p:nvSpPr>
            <p:cNvPr id="6" name="TextBox 6"/>
            <p:cNvSpPr txBox="1"/>
            <p:nvPr/>
          </p:nvSpPr>
          <p:spPr>
            <a:xfrm>
              <a:off x="0" y="0"/>
              <a:ext cx="10591500" cy="99172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759"/>
                </a:lnSpc>
              </a:pPr>
              <a:r>
                <a:rPr lang="ru-RU" sz="4800" spc="96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Общие способности</a:t>
              </a:r>
              <a:endParaRPr lang="en-US" sz="4800" spc="96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0" y="1670637"/>
              <a:ext cx="2052169" cy="296318"/>
            </a:xfrm>
            <a:prstGeom prst="rect">
              <a:avLst/>
            </a:prstGeom>
            <a:solidFill>
              <a:srgbClr val="FFC83A"/>
            </a:solidFill>
          </p:spPr>
        </p:sp>
      </p:grpSp>
      <p:sp>
        <p:nvSpPr>
          <p:cNvPr id="9" name="AutoShape 9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11" name="Прямоугольник 10"/>
          <p:cNvSpPr/>
          <p:nvPr/>
        </p:nvSpPr>
        <p:spPr>
          <a:xfrm>
            <a:off x="447675" y="3771900"/>
            <a:ext cx="9144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Общие способности человека - интеллект, склонность к творчеству, обучаемость - определяют продуктивность соответствующих видов активности, которые проявляет учитель в своей профессиональной деятельности. Уровень интеллекта определяет успешность адаптации к разным сферам деятельности, видам занятий, которыми потенциально может овладеть человек: чем интеллект выше, тем шире диапазон деятельности.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0" y="228453"/>
            <a:ext cx="8001000" cy="740124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7" name="AutoShape 7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DBD2F3-711C-48DE-8BDC-2AC70F2741A0}"/>
              </a:ext>
            </a:extLst>
          </p:cNvPr>
          <p:cNvSpPr txBox="1"/>
          <p:nvPr/>
        </p:nvSpPr>
        <p:spPr>
          <a:xfrm>
            <a:off x="304800" y="168683"/>
            <a:ext cx="11049000" cy="94487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Общие педагогические способности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 настоящее время концепция педагогических способностей, развиваемая Н.В. Кузьминой, представляет собой наиболее полную системную трактовку. В этой концепции все педагогические способности соотнесены с основными аспектами (сторонами) педагогической системы.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Педагогическая система определяется как множество взаимосвязанных структурных и функциональных компонентов, подчиненных целям воспитания, образования и обучения подрастающего поколения и взрослых людей.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Многочисленные психолого-педагогические исследования, проведенные Н.В. Кузьминой, показали, что саморазвитие педагогов обеспечивается достаточно высоким уровнем сформированности у них таких общих способностей, как: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гностические;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проектировочные;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конструктивные;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коммуникативные;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организаторские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CB5312C-CC0D-4860-B857-9B71EA8A45F8}"/>
              </a:ext>
            </a:extLst>
          </p:cNvPr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25200" y="819077"/>
            <a:ext cx="7376097" cy="85916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AutoShape 9">
            <a:extLst>
              <a:ext uri="{FF2B5EF4-FFF2-40B4-BE49-F238E27FC236}">
                <a16:creationId xmlns:a16="http://schemas.microsoft.com/office/drawing/2014/main" id="{C394AF1E-D16B-400C-8983-CECBD1173EEB}"/>
              </a:ext>
            </a:extLst>
          </p:cNvPr>
          <p:cNvSpPr/>
          <p:nvPr/>
        </p:nvSpPr>
        <p:spPr>
          <a:xfrm>
            <a:off x="135082" y="6102545"/>
            <a:ext cx="5019675" cy="533400"/>
          </a:xfrm>
          <a:prstGeom prst="rect">
            <a:avLst/>
          </a:prstGeom>
          <a:solidFill>
            <a:srgbClr val="FFC83A"/>
          </a:solidFill>
        </p:spPr>
      </p:sp>
      <p:grpSp>
        <p:nvGrpSpPr>
          <p:cNvPr id="2" name="Group 2"/>
          <p:cNvGrpSpPr/>
          <p:nvPr/>
        </p:nvGrpSpPr>
        <p:grpSpPr>
          <a:xfrm>
            <a:off x="-276225" y="-114300"/>
            <a:ext cx="18840450" cy="6134100"/>
            <a:chOff x="0" y="0"/>
            <a:chExt cx="25120600" cy="817880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8288867" cy="8178800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415867" y="0"/>
              <a:ext cx="8288867" cy="8178800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6831733" y="0"/>
              <a:ext cx="8288867" cy="8178800"/>
            </a:xfrm>
            <a:prstGeom prst="rect">
              <a:avLst/>
            </a:prstGeom>
          </p:spPr>
        </p:pic>
      </p:grpSp>
      <p:sp>
        <p:nvSpPr>
          <p:cNvPr id="9" name="AutoShape 9"/>
          <p:cNvSpPr/>
          <p:nvPr/>
        </p:nvSpPr>
        <p:spPr>
          <a:xfrm>
            <a:off x="266700" y="8074018"/>
            <a:ext cx="8458200" cy="533400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8CFEBC-5006-4C07-94B1-68864F710E1F}"/>
              </a:ext>
            </a:extLst>
          </p:cNvPr>
          <p:cNvSpPr txBox="1"/>
          <p:nvPr/>
        </p:nvSpPr>
        <p:spPr>
          <a:xfrm>
            <a:off x="266700" y="6058082"/>
            <a:ext cx="17754600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Гностические способности состоят в специфической чувствительности педагога к способам изучения учащихся в связи с целями формирования у каждого нравственного, трудового, интеллектуального фонда личности, обеспечивающего ему саморазвитие даже при попадании в неблагоприятную среду (</a:t>
            </a:r>
            <a:r>
              <a:rPr lang="ru-RU" sz="3200" b="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Ксензова</a:t>
            </a:r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Г.Ю., 1999;).</a:t>
            </a:r>
          </a:p>
          <a:p>
            <a:pPr algn="l"/>
            <a:r>
              <a:rPr lang="ru-RU" sz="32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Проектировочные педагогические способности состоят в особой чувствительности педагогов к конструированию "педагогического лабиринта", т.е. того педагогического маршрута, по которому нужно вести учащегося от незнания к знанию, чтобы ему было не просто интересно, но и полезно, экономно и глубоко, трудно и легко, напряженно и "творчески".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4">
            <a:extLst>
              <a:ext uri="{FF2B5EF4-FFF2-40B4-BE49-F238E27FC236}">
                <a16:creationId xmlns:a16="http://schemas.microsoft.com/office/drawing/2014/main" id="{346695BA-AF2A-4DDD-AA0A-EE4C980BA763}"/>
              </a:ext>
            </a:extLst>
          </p:cNvPr>
          <p:cNvSpPr/>
          <p:nvPr/>
        </p:nvSpPr>
        <p:spPr>
          <a:xfrm>
            <a:off x="523468" y="3009900"/>
            <a:ext cx="9525000" cy="685800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4" name="AutoShape 4"/>
          <p:cNvSpPr/>
          <p:nvPr/>
        </p:nvSpPr>
        <p:spPr>
          <a:xfrm>
            <a:off x="228600" y="266700"/>
            <a:ext cx="9525000" cy="685800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6" name="AutoShape 6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5F9614-7CC4-41F2-A6E3-E252AD5270F8}"/>
              </a:ext>
            </a:extLst>
          </p:cNvPr>
          <p:cNvSpPr txBox="1"/>
          <p:nvPr/>
        </p:nvSpPr>
        <p:spPr>
          <a:xfrm>
            <a:off x="523468" y="266700"/>
            <a:ext cx="18059400" cy="95102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Конструктивные педагогические способности состоят в особой чувствительности к тому, как построить предстоящее занятие, встречу, урок во времени и пространстве, чтобы продвинуться на пути к искомому конечному результату: с чего начать, какую систему заданий-задач предложить, как организовать их выполнение, как провести оценивание.</a:t>
            </a:r>
          </a:p>
          <a:p>
            <a:pPr algn="l"/>
            <a:endParaRPr lang="ru-RU" sz="3600" b="0" i="0" dirty="0">
              <a:solidFill>
                <a:schemeClr val="bg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Коммуникативные педагогические способности проявляются в специфической чувствительности педагога к способам установления с учащимися и развития педагогически целесообразных взаимоотношений на основе завоевания у них авторитета и доверия и обеспечиваются: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способностью к идентификации, т.е. отождествлению себя с учащимися;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чувствительностью к индивидуальным особенностям учащихся (их интересам, склонностям, способностям);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хорошей интуицией, которая является важной характеристикой творческого мышления, проявляемой в антиципации, т.е. в предвосхищении искомого педагогического результата, уже при выборе стратегий воздействия;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суггестивными свойствами личности или способностью к внушению (Митина Л.М., 1994).</a:t>
            </a:r>
            <a:endParaRPr lang="ru-RU" b="0" i="0" dirty="0">
              <a:solidFill>
                <a:schemeClr val="bg1"/>
              </a:solidFill>
              <a:effectLst/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/>
          <p:cNvSpPr/>
          <p:nvPr/>
        </p:nvSpPr>
        <p:spPr>
          <a:xfrm>
            <a:off x="21771" y="1143000"/>
            <a:ext cx="9601200" cy="685800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29" name="AutoShape 29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454621-4696-4E9F-9A49-DDA32A5A9BC0}"/>
              </a:ext>
            </a:extLst>
          </p:cNvPr>
          <p:cNvSpPr txBox="1"/>
          <p:nvPr/>
        </p:nvSpPr>
        <p:spPr>
          <a:xfrm>
            <a:off x="457200" y="1104900"/>
            <a:ext cx="17373599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Организаторские педагогические способности состоят в особой чувствительности педагога: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к продуктивным-непродуктивным способам организации взаимодействия учащихся с объектами деятельности и познания в учебное и внеучебное время;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продуктивным-непродуктивным способам организации взаимодействия учащихся в группах и коллективах;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продуктивным-непродуктивным способам обучения учащихся самоорганизации;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продуктивным-непродуктивным способам организации собственного взаимодействия с учащимися;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- продуктивным-непродуктивным способам самоорганизации собственной деятельности и поведения.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27435" y="-174950"/>
            <a:ext cx="8150945" cy="10696393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8382000" y="530602"/>
            <a:ext cx="6187327" cy="609600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16" name="AutoShape 16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7BF7F4-359B-4B79-9FD5-AB9ECF8AD336}"/>
              </a:ext>
            </a:extLst>
          </p:cNvPr>
          <p:cNvSpPr txBox="1"/>
          <p:nvPr/>
        </p:nvSpPr>
        <p:spPr>
          <a:xfrm>
            <a:off x="8382000" y="495300"/>
            <a:ext cx="9142835" cy="895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Существенен вывод исследователей школы Н.В. Кузьминой, что педагогические способности предполагают высокий уровень развития общих способностей (наблюдательности, мышления, воображения) и что другие способности включаются в сферу педагогической деятельности лишь при наличии педагогической направленности и педагогических способностей в условиях их дальнейшего развития. Кроме того, выделены три типа сочетания педагогических и других специальных способностей: педагогические способности, которые либо помогают, либо нейтральны, либо мешают педагогической деятельности.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5">
            <a:extLst>
              <a:ext uri="{FF2B5EF4-FFF2-40B4-BE49-F238E27FC236}">
                <a16:creationId xmlns:a16="http://schemas.microsoft.com/office/drawing/2014/main" id="{1248AD27-034E-4895-B99F-87D4EDE2251E}"/>
              </a:ext>
            </a:extLst>
          </p:cNvPr>
          <p:cNvSpPr/>
          <p:nvPr/>
        </p:nvSpPr>
        <p:spPr>
          <a:xfrm>
            <a:off x="762000" y="1104900"/>
            <a:ext cx="6474824" cy="747708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379317F-28F2-496A-9C87-90CBD797DFCE}"/>
              </a:ext>
            </a:extLst>
          </p:cNvPr>
          <p:cNvSpPr txBox="1"/>
          <p:nvPr/>
        </p:nvSpPr>
        <p:spPr>
          <a:xfrm>
            <a:off x="1295400" y="1104900"/>
            <a:ext cx="13716000" cy="78483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Список литературы</a:t>
            </a:r>
          </a:p>
          <a:p>
            <a:pPr algn="l"/>
            <a:endParaRPr lang="ru-RU" sz="3600" b="0" i="0" dirty="0">
              <a:solidFill>
                <a:schemeClr val="bg1"/>
              </a:solidFill>
              <a:effectLst/>
              <a:latin typeface="Times New Roman" panose="02020603050405020304" pitchFamily="18" charset="0"/>
            </a:endParaRPr>
          </a:p>
          <a:p>
            <a:pPr marL="742950" indent="-742950" algn="l">
              <a:buFont typeface="+mj-lt"/>
              <a:buAutoNum type="arabicPeriod"/>
            </a:pP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Дружинин В.Н. Психология общих способностей. М., 1995.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b="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Кашапов</a:t>
            </a: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М.М. Психология педагогического мышления. Монография. СПб., 2000.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Маркова А.К. Психология профессионализма. - М.,1998.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Рогов Е.И. Учитель как объект психологического исследования. - М.: ВЛАДОС, 1998.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b="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Сластенин</a:t>
            </a: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 В.А. и др. Педагогика: Учеб. пособие для студ. </a:t>
            </a:r>
            <a:r>
              <a:rPr lang="ru-RU" sz="3600" b="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высш</a:t>
            </a: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</a:t>
            </a:r>
            <a:r>
              <a:rPr lang="ru-RU" sz="3600" b="0" i="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пед</a:t>
            </a: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. учеб. заведений / В.А.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Кузьмина Н.В. Способности, одаренность, талант учителя. Л., 1985.</a:t>
            </a:r>
          </a:p>
          <a:p>
            <a:pPr marL="742950" indent="-742950" algn="l">
              <a:buFont typeface="+mj-lt"/>
              <a:buAutoNum type="arabicPeriod"/>
            </a:pP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Кузьмина Н.В. Профессионализм деятельности преподавателя и мастера производственного обучения профтехучилища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937382" y="-193327"/>
            <a:ext cx="10572750" cy="9867900"/>
            <a:chOff x="0" y="0"/>
            <a:chExt cx="14097001" cy="1315720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4614334" cy="13157200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741334" y="0"/>
              <a:ext cx="4614334" cy="13157200"/>
            </a:xfrm>
            <a:prstGeom prst="rect">
              <a:avLst/>
            </a:prstGeom>
          </p:spPr>
        </p:pic>
        <p:pic>
          <p:nvPicPr>
            <p:cNvPr id="5" name="Picture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482667" y="0"/>
              <a:ext cx="4614334" cy="13157200"/>
            </a:xfrm>
            <a:prstGeom prst="rect">
              <a:avLst/>
            </a:prstGeom>
          </p:spPr>
        </p:pic>
      </p:grpSp>
      <p:sp>
        <p:nvSpPr>
          <p:cNvPr id="8" name="AutoShape 8"/>
          <p:cNvSpPr/>
          <p:nvPr/>
        </p:nvSpPr>
        <p:spPr>
          <a:xfrm>
            <a:off x="720436" y="629526"/>
            <a:ext cx="2613432" cy="627773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16" name="AutoShape 16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3B09921-BFF9-4EE5-8071-2D9DEA86C683}"/>
              </a:ext>
            </a:extLst>
          </p:cNvPr>
          <p:cNvSpPr txBox="1"/>
          <p:nvPr/>
        </p:nvSpPr>
        <p:spPr>
          <a:xfrm>
            <a:off x="620338" y="629526"/>
            <a:ext cx="7216946" cy="72943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 - индивидуально-психологические особенности человека, проявляющиеся в деятельности и являющиеся условием успешности ее выполнения. От способностей зависит скорость, глубина, легкость и прочность процесса овладения знаниями, умениями и навыками, но сами они к ним не сводятся. Обычно виды способностей различают по их направленности, или специализации.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74818" y="-318414"/>
            <a:ext cx="9424968" cy="10871343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9753600" y="723900"/>
            <a:ext cx="6324600" cy="609600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19" name="AutoShape 19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06EA46-C2D9-40D2-B81A-9608F297B697}"/>
              </a:ext>
            </a:extLst>
          </p:cNvPr>
          <p:cNvSpPr txBox="1"/>
          <p:nvPr/>
        </p:nvSpPr>
        <p:spPr>
          <a:xfrm>
            <a:off x="9753600" y="723900"/>
            <a:ext cx="83058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Общие способности - такие индивидуальные свойства личности, которые обеспечивают относительную легкость и продуктивность в овладении знаниями и осуществлении различных видов деятельности.</a:t>
            </a:r>
          </a:p>
          <a:p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способности - система свойств личности, которые помогают достигнуть высоких результатов в какой-либо области деятельности.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67200" y="-236695"/>
            <a:ext cx="9311200" cy="10760389"/>
          </a:xfrm>
          <a:prstGeom prst="rect">
            <a:avLst/>
          </a:prstGeom>
        </p:spPr>
      </p:pic>
      <p:grpSp>
        <p:nvGrpSpPr>
          <p:cNvPr id="3" name="Group 3"/>
          <p:cNvGrpSpPr/>
          <p:nvPr/>
        </p:nvGrpSpPr>
        <p:grpSpPr>
          <a:xfrm>
            <a:off x="10188389" y="1835028"/>
            <a:ext cx="6348938" cy="1978605"/>
            <a:chOff x="0" y="0"/>
            <a:chExt cx="8465251" cy="2638141"/>
          </a:xfrm>
        </p:grpSpPr>
        <p:sp>
          <p:nvSpPr>
            <p:cNvPr id="4" name="TextBox 4"/>
            <p:cNvSpPr txBox="1"/>
            <p:nvPr/>
          </p:nvSpPr>
          <p:spPr>
            <a:xfrm>
              <a:off x="0" y="0"/>
              <a:ext cx="8465251" cy="19277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759"/>
                </a:lnSpc>
              </a:pPr>
              <a:r>
                <a:rPr lang="ru-RU" sz="4800" spc="96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Педагогические способности</a:t>
              </a:r>
              <a:endParaRPr lang="en-US" sz="4800" spc="96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0" y="2341823"/>
              <a:ext cx="2052169" cy="296318"/>
            </a:xfrm>
            <a:prstGeom prst="rect">
              <a:avLst/>
            </a:prstGeom>
            <a:solidFill>
              <a:srgbClr val="FFC83A"/>
            </a:solidFill>
          </p:spPr>
        </p:sp>
      </p:grpSp>
      <p:sp>
        <p:nvSpPr>
          <p:cNvPr id="9" name="AutoShape 9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11" name="Прямоугольник 10"/>
          <p:cNvSpPr/>
          <p:nvPr/>
        </p:nvSpPr>
        <p:spPr>
          <a:xfrm>
            <a:off x="10188389" y="4305300"/>
            <a:ext cx="749001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Педагогические способности - это такое психическое свойство личности, которое проявляется в чувствительности к принятым требованиям педагогической системы, к специфике их отражения соответствующими учащимися и к возможным способам воздействия на учащихся для получения желаемого результата.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/>
          <p:nvPr/>
        </p:nvSpPr>
        <p:spPr>
          <a:xfrm>
            <a:off x="3810000" y="952500"/>
            <a:ext cx="10515599" cy="8077200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7" name="Прямоугольник 6"/>
          <p:cNvSpPr/>
          <p:nvPr/>
        </p:nvSpPr>
        <p:spPr>
          <a:xfrm>
            <a:off x="3962402" y="1274618"/>
            <a:ext cx="10134598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Признаки педагогических способностей: целостность, взаимосвязанность, связь со средой. Уровень интеллекта определяет успешность адаптации к разным сферам деятельности, видам занятий, которыми потенциально может овладеть человек: чем интеллект выше, тем шире диапазон деятельности. В творческой способности проявляется человеческая уникальность, и не случайно она определяется окружающими его влияниями в большей мере, чем общий интеллект. Общими способностями являются абстрактные качества, не отнесенные к конкретным требованиям и условиям.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74818" y="-318414"/>
            <a:ext cx="9424968" cy="10871343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8863033" y="1638300"/>
            <a:ext cx="9424967" cy="1890708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7D0390-C3EA-4189-86C5-3A6A62ACD970}"/>
              </a:ext>
            </a:extLst>
          </p:cNvPr>
          <p:cNvSpPr txBox="1"/>
          <p:nvPr/>
        </p:nvSpPr>
        <p:spPr>
          <a:xfrm>
            <a:off x="9753600" y="2002546"/>
            <a:ext cx="834390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 динамика педагогических способностей</a:t>
            </a: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структуру педагогических способностей входят следующие качества: умение передачи детям знаний в краткой и интересной форме; умение понимать учеников, базирующееся на наблюдательности; творческий склад мышления; находчивость; организаторские качества.</a:t>
            </a:r>
            <a:endParaRPr lang="ru-RU" sz="3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B4EBE2C-49C1-4BB5-BE21-0E6F37D03C6C}"/>
              </a:ext>
            </a:extLst>
          </p:cNvPr>
          <p:cNvSpPr txBox="1"/>
          <p:nvPr/>
        </p:nvSpPr>
        <p:spPr>
          <a:xfrm>
            <a:off x="914400" y="665351"/>
            <a:ext cx="15316200" cy="89562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К группе педагогических способностей в первую очередь относятся: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• педагогическая наблюдательность;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• педагогическое воображение;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• требовательность как черта характера;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• педагогический такт;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• организаторские способности;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• простота, ясность и убедительность речи.</a:t>
            </a:r>
          </a:p>
          <a:p>
            <a:pPr algn="l"/>
            <a:endParaRPr lang="ru-RU" sz="3600" b="0" i="0" dirty="0">
              <a:solidFill>
                <a:schemeClr val="bg1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</a:rPr>
              <a:t>	</a:t>
            </a:r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Если в структуре личности педагога гармонически сочетается несколько способностей при ведущей роли педагогических, то можно говорить о талантливости педагога. Сочетание способностей обеспечивает достижение очень высоких результатов в педагогической работе.</a:t>
            </a:r>
          </a:p>
          <a:p>
            <a:pPr algn="l"/>
            <a:r>
              <a:rPr lang="ru-RU" sz="3600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</a:rPr>
              <a:t>Отличие педагогических способностей от педагогических умений заключается в том, что педагогические способности - это особенности личности, а педагогические умения - это отдельные акты педагогической деятельности, осуществляемые человеком на высоком уровне.</a:t>
            </a:r>
          </a:p>
        </p:txBody>
      </p:sp>
      <p:sp>
        <p:nvSpPr>
          <p:cNvPr id="5" name="AutoShape 7">
            <a:extLst>
              <a:ext uri="{FF2B5EF4-FFF2-40B4-BE49-F238E27FC236}">
                <a16:creationId xmlns:a16="http://schemas.microsoft.com/office/drawing/2014/main" id="{59E93E89-07B4-4F4D-9C79-6EF000C59C15}"/>
              </a:ext>
            </a:extLst>
          </p:cNvPr>
          <p:cNvSpPr/>
          <p:nvPr/>
        </p:nvSpPr>
        <p:spPr>
          <a:xfrm>
            <a:off x="1143000" y="4618762"/>
            <a:ext cx="13582537" cy="514347"/>
          </a:xfrm>
          <a:prstGeom prst="rect">
            <a:avLst/>
          </a:prstGeom>
          <a:solidFill>
            <a:srgbClr val="FFC83A"/>
          </a:solidFill>
        </p:spPr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52400" y="-152400"/>
            <a:ext cx="8458201" cy="10610850"/>
            <a:chOff x="0" y="0"/>
            <a:chExt cx="11277601" cy="14147800"/>
          </a:xfrm>
        </p:grpSpPr>
        <p:pic>
          <p:nvPicPr>
            <p:cNvPr id="3" name="Picture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0"/>
              <a:ext cx="5575300" cy="14147800"/>
            </a:xfrm>
            <a:prstGeom prst="rect">
              <a:avLst/>
            </a:prstGeom>
          </p:spPr>
        </p:pic>
        <p:pic>
          <p:nvPicPr>
            <p:cNvPr id="4" name="Pictur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5702300" y="0"/>
              <a:ext cx="5575300" cy="14147800"/>
            </a:xfrm>
            <a:prstGeom prst="rect">
              <a:avLst/>
            </a:prstGeom>
          </p:spPr>
        </p:pic>
      </p:grpSp>
      <p:grpSp>
        <p:nvGrpSpPr>
          <p:cNvPr id="5" name="Group 5"/>
          <p:cNvGrpSpPr/>
          <p:nvPr/>
        </p:nvGrpSpPr>
        <p:grpSpPr>
          <a:xfrm>
            <a:off x="9296625" y="2678866"/>
            <a:ext cx="7943625" cy="1049402"/>
            <a:chOff x="-25400" y="567752"/>
            <a:chExt cx="10591500" cy="1399203"/>
          </a:xfrm>
        </p:grpSpPr>
        <p:sp>
          <p:nvSpPr>
            <p:cNvPr id="8" name="TextBox 8"/>
            <p:cNvSpPr txBox="1"/>
            <p:nvPr/>
          </p:nvSpPr>
          <p:spPr>
            <a:xfrm>
              <a:off x="-25400" y="567752"/>
              <a:ext cx="10591500" cy="93615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5759"/>
                </a:lnSpc>
              </a:pPr>
              <a:r>
                <a:rPr lang="ru-RU" sz="4800" spc="96" dirty="0">
                  <a:solidFill>
                    <a:srgbClr val="FFFFFF"/>
                  </a:solidFill>
                  <a:latin typeface="Times New Roman" pitchFamily="18" charset="0"/>
                  <a:cs typeface="Times New Roman" pitchFamily="18" charset="0"/>
                </a:rPr>
                <a:t>Специальные способности</a:t>
              </a:r>
              <a:endParaRPr lang="en-US" sz="4800" spc="96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" name="AutoShape 9"/>
            <p:cNvSpPr/>
            <p:nvPr/>
          </p:nvSpPr>
          <p:spPr>
            <a:xfrm>
              <a:off x="0" y="1670637"/>
              <a:ext cx="2052169" cy="296318"/>
            </a:xfrm>
            <a:prstGeom prst="rect">
              <a:avLst/>
            </a:prstGeom>
            <a:solidFill>
              <a:srgbClr val="FFC83A"/>
            </a:solidFill>
          </p:spPr>
        </p:sp>
      </p:grpSp>
      <p:sp>
        <p:nvSpPr>
          <p:cNvPr id="10" name="Прямоугольник 9"/>
          <p:cNvSpPr/>
          <p:nvPr/>
        </p:nvSpPr>
        <p:spPr>
          <a:xfrm>
            <a:off x="9315675" y="4152900"/>
            <a:ext cx="79245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Специальные способности (музыкальные, художественные, артистические и др.) включаются в сферу педагогической деятельности лишь при определенных условиях, а именно: при наличии педагогической направленности и педагогических способностей. В практической деятельности специальные способности получают дальнейшее развитие.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199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275432" y="-203577"/>
            <a:ext cx="18838864" cy="5039279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-247933" y="9617423"/>
            <a:ext cx="18796165" cy="904716"/>
          </a:xfrm>
          <a:prstGeom prst="rect">
            <a:avLst/>
          </a:prstGeom>
          <a:solidFill>
            <a:srgbClr val="FFC83A"/>
          </a:solidFill>
        </p:spPr>
      </p:sp>
      <p:sp>
        <p:nvSpPr>
          <p:cNvPr id="12" name="Прямоугольник 11"/>
          <p:cNvSpPr/>
          <p:nvPr/>
        </p:nvSpPr>
        <p:spPr>
          <a:xfrm>
            <a:off x="990600" y="6134100"/>
            <a:ext cx="16840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случае отсутствия педагогической направленности и педагогических способностей специальные способности тормозятся, не развиваются в повседневном труде, и человек тяготится педагогической деятельностью. Сочетание способностей обеспечивает достижение очень высоких результатов в педагогической работе.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887</Words>
  <Application>Microsoft Office PowerPoint</Application>
  <PresentationFormat>Произвольный</PresentationFormat>
  <Paragraphs>58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Times New Roman</vt:lpstr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Шахноза Ибрагимова</cp:lastModifiedBy>
  <cp:revision>10</cp:revision>
  <dcterms:created xsi:type="dcterms:W3CDTF">2006-08-16T00:00:00Z</dcterms:created>
  <dcterms:modified xsi:type="dcterms:W3CDTF">2023-05-22T11:55:20Z</dcterms:modified>
  <dc:identifier>DAEAoNNNUak</dc:identifier>
</cp:coreProperties>
</file>