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85" r:id="rId3"/>
    <p:sldId id="272" r:id="rId4"/>
    <p:sldId id="270" r:id="rId5"/>
    <p:sldId id="274" r:id="rId6"/>
    <p:sldId id="275" r:id="rId7"/>
    <p:sldId id="276" r:id="rId8"/>
    <p:sldId id="271" r:id="rId9"/>
    <p:sldId id="278" r:id="rId10"/>
    <p:sldId id="279" r:id="rId11"/>
    <p:sldId id="280" r:id="rId12"/>
    <p:sldId id="281" r:id="rId13"/>
    <p:sldId id="282" r:id="rId14"/>
    <p:sldId id="283" r:id="rId15"/>
    <p:sldId id="286" r:id="rId16"/>
    <p:sldId id="264" r:id="rId17"/>
    <p:sldId id="265" r:id="rId18"/>
    <p:sldId id="284" r:id="rId19"/>
    <p:sldId id="26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9900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videoplayback.mp4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2;&#1083;&#1072;&#1076;&#1077;&#1083;&#1077;&#1094;\Downloads\videoplayback.mp4" TargetMode="Externa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756793" y="756048"/>
            <a:ext cx="1908212" cy="778098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FF0066"/>
                </a:solidFill>
              </a:rPr>
              <a:t>10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260648"/>
            <a:ext cx="6923112" cy="612068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9600" b="1" dirty="0" smtClean="0">
                <a:solidFill>
                  <a:srgbClr val="00B050"/>
                </a:solidFill>
              </a:rPr>
              <a:t>2</a:t>
            </a:r>
            <a:r>
              <a:rPr lang="ru-RU" sz="9600" b="1" dirty="0" smtClean="0"/>
              <a:t> </a:t>
            </a:r>
          </a:p>
          <a:p>
            <a:pPr marL="0" indent="0">
              <a:buNone/>
            </a:pPr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</a:rPr>
              <a:t>15</a:t>
            </a:r>
          </a:p>
          <a:p>
            <a:pPr marL="0" indent="0">
              <a:buNone/>
            </a:pPr>
            <a:r>
              <a:rPr lang="ru-RU" sz="9600" b="1" dirty="0" smtClean="0"/>
              <a:t>23</a:t>
            </a:r>
          </a:p>
          <a:p>
            <a:pPr marL="0" indent="0">
              <a:buNone/>
            </a:pPr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</a:rPr>
              <a:t>36</a:t>
            </a:r>
          </a:p>
          <a:p>
            <a:pPr marL="0" indent="0">
              <a:buNone/>
            </a:pPr>
            <a:r>
              <a:rPr lang="ru-RU" sz="9600" b="1" dirty="0" smtClean="0">
                <a:solidFill>
                  <a:srgbClr val="C00000"/>
                </a:solidFill>
              </a:rPr>
              <a:t>5</a:t>
            </a:r>
          </a:p>
          <a:p>
            <a:pPr marL="0" indent="0">
              <a:buNone/>
            </a:pPr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</a:rPr>
              <a:t>11</a:t>
            </a:r>
          </a:p>
          <a:p>
            <a:pPr marL="0" indent="0">
              <a:buNone/>
            </a:pPr>
            <a:r>
              <a:rPr lang="ru-RU" sz="9600" b="1" dirty="0" smtClean="0">
                <a:solidFill>
                  <a:srgbClr val="FF9900"/>
                </a:solidFill>
              </a:rPr>
              <a:t>25</a:t>
            </a:r>
          </a:p>
          <a:p>
            <a:pPr marL="0" indent="0">
              <a:buNone/>
            </a:pPr>
            <a:r>
              <a:rPr lang="ru-RU" sz="9600" b="1" dirty="0" smtClean="0">
                <a:solidFill>
                  <a:srgbClr val="7030A0"/>
                </a:solidFill>
              </a:rPr>
              <a:t>30</a:t>
            </a:r>
          </a:p>
          <a:p>
            <a:pPr marL="0" indent="0">
              <a:buNone/>
            </a:pPr>
            <a:endParaRPr lang="ru-RU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764705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12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2060848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35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3501008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60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16216" y="2060848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55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76256" y="3885728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1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67189" y="4797152"/>
            <a:ext cx="13368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45</a:t>
            </a:r>
            <a:endParaRPr lang="ru-RU"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084168" y="836712"/>
            <a:ext cx="144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40</a:t>
            </a:r>
            <a:endParaRPr lang="ru-RU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5085184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58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67189" y="3284984"/>
            <a:ext cx="7607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7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626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2627313" y="404813"/>
            <a:ext cx="3929062" cy="3786187"/>
            <a:chOff x="2429431" y="1213852"/>
            <a:chExt cx="3929090" cy="3786214"/>
          </a:xfrm>
        </p:grpSpPr>
        <p:pic>
          <p:nvPicPr>
            <p:cNvPr id="25604" name="Picture 3" descr="K:\HELEN\SCHOOL_7\2009-2010\English_week\3б_Time\foto\clock-face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29431" y="1213852"/>
              <a:ext cx="3929090" cy="378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Стрелка вниз 5"/>
            <p:cNvSpPr/>
            <p:nvPr/>
          </p:nvSpPr>
          <p:spPr>
            <a:xfrm rot="7200000" flipH="1">
              <a:off x="3775641" y="2045708"/>
              <a:ext cx="127001" cy="1352560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Стрелка вниз 6"/>
            <p:cNvSpPr/>
            <p:nvPr/>
          </p:nvSpPr>
          <p:spPr>
            <a:xfrm rot="14340000">
              <a:off x="4792442" y="2241765"/>
              <a:ext cx="139701" cy="1055695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5603" name="TextBox 7"/>
          <p:cNvSpPr txBox="1">
            <a:spLocks noChangeArrowheads="1"/>
          </p:cNvSpPr>
          <p:nvPr/>
        </p:nvSpPr>
        <p:spPr bwMode="auto">
          <a:xfrm>
            <a:off x="1258888" y="4508500"/>
            <a:ext cx="6553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is ten (minutes) </a:t>
            </a:r>
            <a:r>
              <a:rPr lang="en-US" sz="54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two.</a:t>
            </a:r>
            <a:endParaRPr lang="ru-RU" sz="54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755650" y="3789363"/>
            <a:ext cx="7632700" cy="1798637"/>
          </a:xfrm>
        </p:spPr>
        <p:txBody>
          <a:bodyPr>
            <a:normAutofit fontScale="70000" lnSpcReduction="20000"/>
          </a:bodyPr>
          <a:lstStyle/>
          <a:p>
            <a:pPr algn="ctr">
              <a:buFont typeface="Arial" charset="0"/>
              <a:buNone/>
            </a:pPr>
            <a:r>
              <a:rPr lang="en-US" sz="9600" b="1" u="sng" smtClean="0">
                <a:latin typeface="Times New Roman" pitchFamily="18" charset="0"/>
                <a:cs typeface="Times New Roman" pitchFamily="18" charset="0"/>
              </a:rPr>
              <a:t>Half</a:t>
            </a:r>
            <a:r>
              <a:rPr lang="en-US" sz="9600" smtClean="0">
                <a:latin typeface="Times New Roman" pitchFamily="18" charset="0"/>
                <a:cs typeface="Times New Roman" pitchFamily="18" charset="0"/>
              </a:rPr>
              <a:t> [ha: f]</a:t>
            </a:r>
            <a:r>
              <a:rPr lang="ru-RU" sz="9600" smtClean="0">
                <a:latin typeface="Times New Roman" pitchFamily="18" charset="0"/>
                <a:cs typeface="Times New Roman" pitchFamily="18" charset="0"/>
              </a:rPr>
              <a:t> - половина</a:t>
            </a:r>
          </a:p>
        </p:txBody>
      </p:sp>
      <p:pic>
        <p:nvPicPr>
          <p:cNvPr id="28675" name="Рисунок 3" descr="clock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60350"/>
            <a:ext cx="354965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>
            <a:grpSpLocks/>
          </p:cNvGrpSpPr>
          <p:nvPr/>
        </p:nvGrpSpPr>
        <p:grpSpPr bwMode="auto">
          <a:xfrm>
            <a:off x="5364163" y="1125538"/>
            <a:ext cx="3168650" cy="3959225"/>
            <a:chOff x="571472" y="210901"/>
            <a:chExt cx="2214578" cy="2932347"/>
          </a:xfrm>
        </p:grpSpPr>
        <p:pic>
          <p:nvPicPr>
            <p:cNvPr id="30731" name="Picture 3" descr="K:\HELEN\SCHOOL_7\2009-2010\English_week\3б_Time\foto\clock-face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1472" y="857232"/>
              <a:ext cx="2214578" cy="228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Стрелка вниз 3"/>
            <p:cNvSpPr/>
            <p:nvPr/>
          </p:nvSpPr>
          <p:spPr>
            <a:xfrm>
              <a:off x="1571138" y="1928687"/>
              <a:ext cx="143127" cy="846548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Стрелка вниз 4"/>
            <p:cNvSpPr/>
            <p:nvPr/>
          </p:nvSpPr>
          <p:spPr>
            <a:xfrm rot="13724352">
              <a:off x="1784106" y="1445974"/>
              <a:ext cx="139915" cy="627982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34" name="TextBox 5"/>
            <p:cNvSpPr txBox="1">
              <a:spLocks noChangeArrowheads="1"/>
            </p:cNvSpPr>
            <p:nvPr/>
          </p:nvSpPr>
          <p:spPr bwMode="auto">
            <a:xfrm>
              <a:off x="1214414" y="210901"/>
              <a:ext cx="939217" cy="604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ru-RU" sz="4800" b="1">
                  <a:latin typeface="Times New Roman" pitchFamily="18" charset="0"/>
                  <a:cs typeface="Times New Roman" pitchFamily="18" charset="0"/>
                </a:rPr>
                <a:t>1:</a:t>
              </a:r>
              <a:r>
                <a:rPr lang="en-US" sz="4800" b="1"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8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9"/>
          <p:cNvGrpSpPr>
            <a:grpSpLocks/>
          </p:cNvGrpSpPr>
          <p:nvPr/>
        </p:nvGrpSpPr>
        <p:grpSpPr bwMode="auto">
          <a:xfrm>
            <a:off x="827088" y="1125538"/>
            <a:ext cx="3097212" cy="3887787"/>
            <a:chOff x="6429388" y="214290"/>
            <a:chExt cx="2214578" cy="2928958"/>
          </a:xfrm>
        </p:grpSpPr>
        <p:pic>
          <p:nvPicPr>
            <p:cNvPr id="30727" name="Picture 3" descr="K:\HELEN\SCHOOL_7\2009-2010\English_week\3б_Time\foto\clock-face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388" y="857232"/>
              <a:ext cx="2214578" cy="228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Стрелка вниз 14"/>
            <p:cNvSpPr/>
            <p:nvPr/>
          </p:nvSpPr>
          <p:spPr>
            <a:xfrm rot="18638404">
              <a:off x="7746019" y="1785362"/>
              <a:ext cx="114814" cy="629980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29" name="TextBox 15"/>
            <p:cNvSpPr txBox="1">
              <a:spLocks noChangeArrowheads="1"/>
            </p:cNvSpPr>
            <p:nvPr/>
          </p:nvSpPr>
          <p:spPr bwMode="auto">
            <a:xfrm>
              <a:off x="7059043" y="214290"/>
              <a:ext cx="939217" cy="625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ru-RU" sz="4800" b="1">
                  <a:latin typeface="Times New Roman" pitchFamily="18" charset="0"/>
                  <a:cs typeface="Times New Roman" pitchFamily="18" charset="0"/>
                </a:rPr>
                <a:t>4:</a:t>
              </a:r>
              <a:r>
                <a:rPr lang="en-US" sz="4800" b="1"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48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Стрелка вниз 32"/>
            <p:cNvSpPr/>
            <p:nvPr/>
          </p:nvSpPr>
          <p:spPr>
            <a:xfrm>
              <a:off x="7500922" y="1929327"/>
              <a:ext cx="143022" cy="845558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0724" name="TextBox 2"/>
          <p:cNvSpPr txBox="1">
            <a:spLocks noChangeArrowheads="1"/>
          </p:cNvSpPr>
          <p:nvPr/>
        </p:nvSpPr>
        <p:spPr bwMode="auto">
          <a:xfrm>
            <a:off x="642938" y="142875"/>
            <a:ext cx="79295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5400" b="1">
                <a:latin typeface="Times New Roman" pitchFamily="18" charset="0"/>
                <a:cs typeface="Times New Roman" pitchFamily="18" charset="0"/>
              </a:rPr>
              <a:t>What time is it</a:t>
            </a:r>
            <a:r>
              <a:rPr lang="ru-RU" sz="5400" b="1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395288" y="5157788"/>
            <a:ext cx="36417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60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360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3600" b="1" u="sng">
                <a:latin typeface="Times New Roman" pitchFamily="18" charset="0"/>
                <a:cs typeface="Times New Roman" pitchFamily="18" charset="0"/>
              </a:rPr>
              <a:t>half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 past</a:t>
            </a:r>
            <a:r>
              <a:rPr lang="en-US" sz="3600">
                <a:latin typeface="Times New Roman" pitchFamily="18" charset="0"/>
                <a:cs typeface="Times New Roman" pitchFamily="18" charset="0"/>
              </a:rPr>
              <a:t> four.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>
              <a:latin typeface="Arial" charset="0"/>
            </a:endParaRPr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5076825" y="5157788"/>
            <a:ext cx="35623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60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360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3600" b="1" u="sng">
                <a:latin typeface="Times New Roman" pitchFamily="18" charset="0"/>
                <a:cs typeface="Times New Roman" pitchFamily="18" charset="0"/>
              </a:rPr>
              <a:t>half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 past</a:t>
            </a:r>
            <a:r>
              <a:rPr lang="en-US" sz="3600">
                <a:latin typeface="Times New Roman" pitchFamily="18" charset="0"/>
                <a:cs typeface="Times New Roman" pitchFamily="18" charset="0"/>
              </a:rPr>
              <a:t> one.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>
              <a:latin typeface="Arial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0" y="3213100"/>
            <a:ext cx="9144000" cy="1136650"/>
            <a:chOff x="1162448" y="260632"/>
            <a:chExt cx="7994944" cy="101556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162448" y="260632"/>
              <a:ext cx="3385478" cy="101556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 quarter</a:t>
              </a:r>
              <a:endPara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152571" y="389511"/>
              <a:ext cx="5004821" cy="742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sz="4800" b="1" dirty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4800" b="1" dirty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четверть </a:t>
              </a:r>
              <a:r>
                <a:rPr lang="en-US" sz="4800" b="1" dirty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(15</a:t>
              </a:r>
              <a:r>
                <a:rPr lang="ru-RU" sz="4800" b="1" dirty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мин.</a:t>
              </a:r>
              <a:r>
                <a:rPr lang="en-US" sz="4800" b="1" dirty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).</a:t>
              </a:r>
              <a:endParaRPr lang="ru-RU" sz="4800" b="1" dirty="0">
                <a:ln w="1905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611188" y="4365625"/>
            <a:ext cx="8143875" cy="922338"/>
            <a:chOff x="786993" y="245659"/>
            <a:chExt cx="7945350" cy="92480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786993" y="245659"/>
              <a:ext cx="3809043" cy="92480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 quarter</a:t>
              </a:r>
              <a:r>
                <a:rPr lang="ru-RU" sz="54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54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to</a:t>
              </a:r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088873" y="317782"/>
              <a:ext cx="4643470" cy="8332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 smtClean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-</a:t>
              </a:r>
              <a:r>
                <a:rPr lang="ru-RU" sz="4800" b="1" dirty="0" smtClean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ru-RU" sz="4800" b="1" dirty="0" smtClean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без четверти</a:t>
              </a:r>
              <a:r>
                <a:rPr lang="en-US" sz="4800" b="1" dirty="0" smtClean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4800" b="1" dirty="0">
                <a:ln w="1905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>
            <a:off x="684213" y="5216525"/>
            <a:ext cx="7567612" cy="1641475"/>
            <a:chOff x="925430" y="289696"/>
            <a:chExt cx="7383013" cy="878615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925430" y="289696"/>
              <a:ext cx="4459126" cy="49417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 quarter past</a:t>
              </a:r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664973" y="328220"/>
              <a:ext cx="4643470" cy="8400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 четверть</a:t>
              </a:r>
              <a:r>
                <a:rPr lang="en-US" sz="4800" b="1" dirty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4800" b="1" dirty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после</a:t>
              </a:r>
              <a:r>
                <a:rPr lang="en-US" sz="4800" b="1" dirty="0">
                  <a:ln w="19050">
                    <a:solidFill>
                      <a:schemeClr val="accent5">
                        <a:lumMod val="50000"/>
                      </a:schemeClr>
                    </a:solidFill>
                    <a:prstDash val="solid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4800" b="1" dirty="0">
                <a:ln w="1905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629" name="Рисунок 10" descr="clock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0"/>
            <a:ext cx="345757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8575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ru-RU" sz="8800" b="1" smtClean="0">
                <a:solidFill>
                  <a:srgbClr val="008000"/>
                </a:solidFill>
              </a:rPr>
              <a:t>NEW WORDS:</a:t>
            </a:r>
            <a:endParaRPr lang="ru-RU" altLang="ru-RU" sz="8800" b="1" smtClean="0">
              <a:solidFill>
                <a:srgbClr val="008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447800"/>
            <a:ext cx="8229600" cy="4572000"/>
          </a:xfrm>
        </p:spPr>
        <p:txBody>
          <a:bodyPr/>
          <a:lstStyle/>
          <a:p>
            <a:pPr eaLnBrk="1" hangingPunct="1"/>
            <a:r>
              <a:rPr lang="en-US" altLang="ru-RU" sz="4800" b="1" dirty="0" smtClean="0"/>
              <a:t>hour [</a:t>
            </a:r>
            <a:r>
              <a:rPr lang="en-US" altLang="ru-RU" sz="4800" b="1" dirty="0" err="1" smtClean="0"/>
              <a:t>au</a:t>
            </a:r>
            <a:r>
              <a:rPr lang="en-US" altLang="ru-RU" sz="40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ǝ</a:t>
            </a:r>
            <a:r>
              <a:rPr lang="en-US" altLang="ru-RU" sz="4800" b="1" dirty="0" smtClean="0"/>
              <a:t>] </a:t>
            </a:r>
            <a:r>
              <a:rPr lang="ru-RU" altLang="ru-RU" sz="4800" b="1" dirty="0" smtClean="0"/>
              <a:t>час</a:t>
            </a:r>
            <a:endParaRPr lang="en-US" altLang="ru-RU" sz="4800" b="1" dirty="0" smtClean="0"/>
          </a:p>
          <a:p>
            <a:pPr eaLnBrk="1" hangingPunct="1"/>
            <a:r>
              <a:rPr lang="en-US" altLang="ru-RU" sz="4800" b="1" dirty="0" smtClean="0"/>
              <a:t>minute [</a:t>
            </a:r>
            <a:r>
              <a:rPr lang="en-US" altLang="ru-RU" sz="4800" b="1" dirty="0" err="1" smtClean="0"/>
              <a:t>min</a:t>
            </a:r>
            <a:r>
              <a:rPr lang="en-US" altLang="ru-RU" sz="40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altLang="ru-RU" sz="4800" b="1" dirty="0" err="1" smtClean="0"/>
              <a:t>t</a:t>
            </a:r>
            <a:r>
              <a:rPr lang="en-US" altLang="ru-RU" sz="4800" b="1" dirty="0" smtClean="0"/>
              <a:t>]</a:t>
            </a:r>
            <a:r>
              <a:rPr lang="ru-RU" altLang="ru-RU" sz="4800" b="1" dirty="0" smtClean="0"/>
              <a:t> минута</a:t>
            </a:r>
            <a:endParaRPr lang="en-US" altLang="ru-RU" sz="4800" b="1" dirty="0" smtClean="0"/>
          </a:p>
          <a:p>
            <a:pPr eaLnBrk="1" hangingPunct="1"/>
            <a:r>
              <a:rPr lang="en-US" altLang="ru-RU" sz="4800" b="1" dirty="0" smtClean="0"/>
              <a:t>a quarter [</a:t>
            </a:r>
            <a:r>
              <a:rPr lang="en-US" altLang="ru-RU" sz="4800" b="1" dirty="0" err="1" smtClean="0"/>
              <a:t>kwot</a:t>
            </a:r>
            <a:r>
              <a:rPr lang="en-US" altLang="ru-RU" sz="40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ǝ</a:t>
            </a:r>
            <a:r>
              <a:rPr lang="en-US" altLang="ru-RU" sz="4800" b="1" dirty="0" smtClean="0"/>
              <a:t>]</a:t>
            </a:r>
            <a:r>
              <a:rPr lang="ru-RU" altLang="ru-RU" sz="4800" b="1" dirty="0" smtClean="0"/>
              <a:t> четверть</a:t>
            </a:r>
            <a:endParaRPr lang="en-US" altLang="ru-RU" sz="4800" b="1" dirty="0" smtClean="0"/>
          </a:p>
          <a:p>
            <a:pPr eaLnBrk="1" hangingPunct="1"/>
            <a:r>
              <a:rPr lang="en-US" altLang="ru-RU" sz="4800" b="1" dirty="0" smtClean="0"/>
              <a:t>half [ha</a:t>
            </a:r>
            <a:r>
              <a:rPr lang="ru-RU" altLang="ru-RU" sz="3600" b="1" dirty="0" smtClean="0">
                <a:latin typeface="Arial" charset="0"/>
              </a:rPr>
              <a:t>:</a:t>
            </a:r>
            <a:r>
              <a:rPr lang="en-US" altLang="ru-RU" sz="4800" b="1" dirty="0" smtClean="0"/>
              <a:t>f]</a:t>
            </a:r>
            <a:r>
              <a:rPr lang="ru-RU" altLang="ru-RU" sz="4800" b="1" dirty="0" smtClean="0"/>
              <a:t> половина</a:t>
            </a:r>
          </a:p>
        </p:txBody>
      </p:sp>
      <p:pic>
        <p:nvPicPr>
          <p:cNvPr id="16388" name="Picture 5" descr="AG00215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70750" y="3857625"/>
            <a:ext cx="18732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034" y="5214950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928670"/>
            <a:ext cx="79296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What time is it?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Который час?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1071538" y="2857496"/>
            <a:ext cx="728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It is … o’clock</a:t>
            </a:r>
          </a:p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обозначение целого часа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654" y="203992"/>
            <a:ext cx="8409626" cy="600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100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 action="ppaction://hlinkfile"/>
              </a:rPr>
              <a:t>I see you are tired! Let’s have a rest</a:t>
            </a:r>
            <a:endParaRPr lang="ru-RU" dirty="0"/>
          </a:p>
        </p:txBody>
      </p:sp>
      <p:pic>
        <p:nvPicPr>
          <p:cNvPr id="4" name="videoplayback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24000" y="2147888"/>
            <a:ext cx="6096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елец\Pictures\Рисунок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your mood’s smile and draw it.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72" y="2661060"/>
            <a:ext cx="8139575" cy="200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5720" y="5072074"/>
            <a:ext cx="1714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Всё получилось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5214951"/>
            <a:ext cx="2714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всё получилось, нужно ещё поработать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2264" y="5072074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Мне ещё нужно очень много поработать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443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85736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C:\Users\Владелец\Desktop\bingo-clipart-libra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8651121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елец\Desktop\bingo-clipart-libra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0201" y="1428736"/>
            <a:ext cx="8449607" cy="2995436"/>
          </a:xfrm>
          <a:prstGeom prst="rect">
            <a:avLst/>
          </a:prstGeom>
          <a:noFill/>
        </p:spPr>
      </p:pic>
      <p:pic>
        <p:nvPicPr>
          <p:cNvPr id="2" name="Picture 2" descr="C:\Users\Владелец\Desktop\london-zo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970" y="857250"/>
            <a:ext cx="8675748" cy="5000642"/>
          </a:xfrm>
          <a:prstGeom prst="rect">
            <a:avLst/>
          </a:prstGeom>
          <a:noFill/>
        </p:spPr>
      </p:pic>
      <p:pic>
        <p:nvPicPr>
          <p:cNvPr id="5" name="Рисунок 2" descr="AG00317_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4071938"/>
            <a:ext cx="1714500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9144000" cy="3929090"/>
          </a:xfrm>
          <a:prstGeom prst="rect">
            <a:avLst/>
          </a:prstGeom>
          <a:noFill/>
        </p:spPr>
        <p:txBody>
          <a:bodyPr>
            <a:prstTxWarp prst="textDeflateTop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What time is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it?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5" name="Рисунок 2" descr="AG00317_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4071938"/>
            <a:ext cx="1714500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4" descr="AG00215_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3" y="214313"/>
            <a:ext cx="20002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2555875" y="476250"/>
            <a:ext cx="3929063" cy="3786188"/>
            <a:chOff x="2357422" y="1285860"/>
            <a:chExt cx="3929090" cy="3786214"/>
          </a:xfrm>
        </p:grpSpPr>
        <p:pic>
          <p:nvPicPr>
            <p:cNvPr id="15364" name="Picture 3" descr="K:\HELEN\SCHOOL_7\2009-2010\English_week\3б_Time\foto\clock-face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57422" y="1285860"/>
              <a:ext cx="3929090" cy="378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Стрелка вниз 5"/>
            <p:cNvSpPr/>
            <p:nvPr/>
          </p:nvSpPr>
          <p:spPr>
            <a:xfrm rot="10800000">
              <a:off x="4240210" y="1636700"/>
              <a:ext cx="182564" cy="1516072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Стрелка вниз 6"/>
            <p:cNvSpPr/>
            <p:nvPr/>
          </p:nvSpPr>
          <p:spPr>
            <a:xfrm rot="2065712">
              <a:off x="3976683" y="3038472"/>
              <a:ext cx="188914" cy="987432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5363" name="TextBox 7"/>
          <p:cNvSpPr txBox="1">
            <a:spLocks noChangeArrowheads="1"/>
          </p:cNvSpPr>
          <p:nvPr/>
        </p:nvSpPr>
        <p:spPr bwMode="auto">
          <a:xfrm>
            <a:off x="1619250" y="4868863"/>
            <a:ext cx="6072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is seven o’clock.</a:t>
            </a:r>
            <a:endParaRPr lang="ru-RU" sz="54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2555875" y="476250"/>
            <a:ext cx="3929063" cy="3786188"/>
            <a:chOff x="2357422" y="1285860"/>
            <a:chExt cx="3929090" cy="3786214"/>
          </a:xfrm>
        </p:grpSpPr>
        <p:pic>
          <p:nvPicPr>
            <p:cNvPr id="16388" name="Picture 3" descr="K:\HELEN\SCHOOL_7\2009-2010\English_week\3б_Time\foto\clock-face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57422" y="1285860"/>
              <a:ext cx="3929090" cy="378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Стрелка вниз 5"/>
            <p:cNvSpPr/>
            <p:nvPr/>
          </p:nvSpPr>
          <p:spPr>
            <a:xfrm rot="10800000">
              <a:off x="4240210" y="1636700"/>
              <a:ext cx="182564" cy="1516072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Стрелка вниз 6"/>
            <p:cNvSpPr/>
            <p:nvPr/>
          </p:nvSpPr>
          <p:spPr>
            <a:xfrm rot="5400000">
              <a:off x="3756020" y="2673345"/>
              <a:ext cx="214313" cy="1011245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6387" name="TextBox 7"/>
          <p:cNvSpPr txBox="1">
            <a:spLocks noChangeArrowheads="1"/>
          </p:cNvSpPr>
          <p:nvPr/>
        </p:nvSpPr>
        <p:spPr bwMode="auto">
          <a:xfrm>
            <a:off x="1547813" y="4724400"/>
            <a:ext cx="6072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is nine o’clock.</a:t>
            </a:r>
            <a:endParaRPr lang="ru-RU" sz="54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642938" y="142875"/>
            <a:ext cx="79295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5400" b="1">
                <a:latin typeface="Times New Roman" pitchFamily="18" charset="0"/>
                <a:cs typeface="Times New Roman" pitchFamily="18" charset="0"/>
              </a:rPr>
              <a:t>What time is it</a:t>
            </a:r>
            <a:r>
              <a:rPr lang="ru-RU" sz="5400" b="1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2357438" y="1285875"/>
            <a:ext cx="3929062" cy="3786188"/>
            <a:chOff x="2357422" y="1285860"/>
            <a:chExt cx="3929090" cy="3786214"/>
          </a:xfrm>
        </p:grpSpPr>
        <p:pic>
          <p:nvPicPr>
            <p:cNvPr id="18437" name="Picture 3" descr="K:\HELEN\SCHOOL_7\2009-2010\English_week\3б_Time\foto\clock-face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57422" y="1285860"/>
              <a:ext cx="3929090" cy="378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Стрелка вниз 5"/>
            <p:cNvSpPr/>
            <p:nvPr/>
          </p:nvSpPr>
          <p:spPr>
            <a:xfrm rot="10800000">
              <a:off x="4240210" y="1636700"/>
              <a:ext cx="182563" cy="1516072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Стрелка вниз 6"/>
            <p:cNvSpPr/>
            <p:nvPr/>
          </p:nvSpPr>
          <p:spPr>
            <a:xfrm rot="7065266">
              <a:off x="3831427" y="2434424"/>
              <a:ext cx="177801" cy="1055695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71625" y="5434013"/>
            <a:ext cx="6072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is ten o’clock.</a:t>
            </a:r>
            <a:endParaRPr lang="ru-RU" sz="54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2786050" y="0"/>
            <a:ext cx="3429000" cy="6643688"/>
            <a:chOff x="2928926" y="0"/>
            <a:chExt cx="3429024" cy="6644481"/>
          </a:xfrm>
        </p:grpSpPr>
        <p:sp>
          <p:nvSpPr>
            <p:cNvPr id="6" name="Овал 5"/>
            <p:cNvSpPr/>
            <p:nvPr/>
          </p:nvSpPr>
          <p:spPr>
            <a:xfrm>
              <a:off x="2928926" y="1643259"/>
              <a:ext cx="3357585" cy="3500855"/>
            </a:xfrm>
            <a:prstGeom prst="ellipse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8" name="Прямая соединительная линия 7"/>
            <p:cNvCxnSpPr>
              <a:stCxn id="6" idx="0"/>
            </p:cNvCxnSpPr>
            <p:nvPr/>
          </p:nvCxnSpPr>
          <p:spPr>
            <a:xfrm rot="16200000" flipV="1">
              <a:off x="3768627" y="803373"/>
              <a:ext cx="1643259" cy="36513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>
              <a:endCxn id="6" idx="4"/>
            </p:cNvCxnSpPr>
            <p:nvPr/>
          </p:nvCxnSpPr>
          <p:spPr>
            <a:xfrm rot="5400000" flipH="1" flipV="1">
              <a:off x="3857535" y="5893503"/>
              <a:ext cx="1500367" cy="158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47" name="TextBox 10"/>
            <p:cNvSpPr txBox="1">
              <a:spLocks noChangeArrowheads="1"/>
            </p:cNvSpPr>
            <p:nvPr/>
          </p:nvSpPr>
          <p:spPr bwMode="auto">
            <a:xfrm>
              <a:off x="4143372" y="1785926"/>
              <a:ext cx="100013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400"/>
                <a:t>12</a:t>
              </a:r>
            </a:p>
          </p:txBody>
        </p:sp>
        <p:sp>
          <p:nvSpPr>
            <p:cNvPr id="14348" name="TextBox 11"/>
            <p:cNvSpPr txBox="1">
              <a:spLocks noChangeArrowheads="1"/>
            </p:cNvSpPr>
            <p:nvPr/>
          </p:nvSpPr>
          <p:spPr bwMode="auto">
            <a:xfrm>
              <a:off x="2928926" y="3000372"/>
              <a:ext cx="6429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400"/>
                <a:t>9</a:t>
              </a:r>
            </a:p>
          </p:txBody>
        </p:sp>
        <p:sp>
          <p:nvSpPr>
            <p:cNvPr id="14349" name="TextBox 12"/>
            <p:cNvSpPr txBox="1">
              <a:spLocks noChangeArrowheads="1"/>
            </p:cNvSpPr>
            <p:nvPr/>
          </p:nvSpPr>
          <p:spPr bwMode="auto">
            <a:xfrm>
              <a:off x="5715008" y="2928934"/>
              <a:ext cx="6429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400"/>
                <a:t>3</a:t>
              </a:r>
            </a:p>
          </p:txBody>
        </p:sp>
        <p:sp>
          <p:nvSpPr>
            <p:cNvPr id="14350" name="TextBox 13"/>
            <p:cNvSpPr txBox="1">
              <a:spLocks noChangeArrowheads="1"/>
            </p:cNvSpPr>
            <p:nvPr/>
          </p:nvSpPr>
          <p:spPr bwMode="auto">
            <a:xfrm>
              <a:off x="4286248" y="4357694"/>
              <a:ext cx="64294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4400"/>
                <a:t>6</a:t>
              </a:r>
            </a:p>
          </p:txBody>
        </p:sp>
      </p:grpSp>
      <p:sp>
        <p:nvSpPr>
          <p:cNvPr id="16" name="Выгнутая вправо стрелка 15"/>
          <p:cNvSpPr/>
          <p:nvPr/>
        </p:nvSpPr>
        <p:spPr>
          <a:xfrm>
            <a:off x="5072063" y="857250"/>
            <a:ext cx="1714500" cy="5143500"/>
          </a:xfrm>
          <a:prstGeom prst="curvedLeftArrow">
            <a:avLst/>
          </a:prstGeom>
          <a:solidFill>
            <a:srgbClr val="33CC33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право стрелка 16"/>
          <p:cNvSpPr/>
          <p:nvPr/>
        </p:nvSpPr>
        <p:spPr>
          <a:xfrm flipH="1" flipV="1">
            <a:off x="2428875" y="642938"/>
            <a:ext cx="1714500" cy="5143500"/>
          </a:xfrm>
          <a:prstGeom prst="curvedLeftArrow">
            <a:avLst/>
          </a:prstGeom>
          <a:solidFill>
            <a:srgbClr val="33CC33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858000" y="2928938"/>
            <a:ext cx="25003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6600"/>
              <a:t>past</a:t>
            </a:r>
            <a:endParaRPr lang="ru-RU" altLang="ru-RU" sz="660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14375" y="3000375"/>
            <a:ext cx="13573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6600"/>
              <a:t>to</a:t>
            </a:r>
            <a:endParaRPr lang="ru-RU" altLang="ru-RU" sz="6600"/>
          </a:p>
        </p:txBody>
      </p:sp>
      <p:pic>
        <p:nvPicPr>
          <p:cNvPr id="14343" name="Рисунок 19" descr="AG00317_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4357688"/>
            <a:ext cx="1714500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85786" y="5643578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past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12:00 ч до 6:00 ч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– 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6:00 ч до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12:00 ч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2627313" y="404813"/>
            <a:ext cx="3929062" cy="3786187"/>
            <a:chOff x="2429431" y="1213852"/>
            <a:chExt cx="3929090" cy="3786214"/>
          </a:xfrm>
        </p:grpSpPr>
        <p:pic>
          <p:nvPicPr>
            <p:cNvPr id="23556" name="Picture 3" descr="K:\HELEN\SCHOOL_7\2009-2010\English_week\3б_Time\foto\clock-face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29431" y="1213852"/>
              <a:ext cx="3929090" cy="378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Стрелка вниз 5"/>
            <p:cNvSpPr/>
            <p:nvPr/>
          </p:nvSpPr>
          <p:spPr>
            <a:xfrm rot="14700000" flipH="1">
              <a:off x="4902773" y="2025071"/>
              <a:ext cx="150814" cy="1420822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Стрелка вниз 6"/>
            <p:cNvSpPr/>
            <p:nvPr/>
          </p:nvSpPr>
          <p:spPr>
            <a:xfrm rot="15180000">
              <a:off x="4706715" y="2467192"/>
              <a:ext cx="188914" cy="987432"/>
            </a:xfrm>
            <a:prstGeom prst="downArrow">
              <a:avLst>
                <a:gd name="adj1" fmla="val 50000"/>
                <a:gd name="adj2" fmla="val 9987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3555" name="TextBox 7"/>
          <p:cNvSpPr txBox="1">
            <a:spLocks noChangeArrowheads="1"/>
          </p:cNvSpPr>
          <p:nvPr/>
        </p:nvSpPr>
        <p:spPr bwMode="auto">
          <a:xfrm>
            <a:off x="1258888" y="4508500"/>
            <a:ext cx="6553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is ten (minutes) </a:t>
            </a:r>
            <a:r>
              <a:rPr lang="en-US" sz="54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past</a:t>
            </a:r>
            <a:r>
              <a:rPr lang="en-US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two.</a:t>
            </a:r>
            <a:endParaRPr lang="ru-RU" sz="54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</TotalTime>
  <Words>222</Words>
  <Application>Microsoft Office PowerPoint</Application>
  <PresentationFormat>Экран (4:3)</PresentationFormat>
  <Paragraphs>59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10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NEW WORDS:</vt:lpstr>
      <vt:lpstr>Слайд 15</vt:lpstr>
      <vt:lpstr>Слайд 16</vt:lpstr>
      <vt:lpstr>I see you are tired! Let’s have a rest</vt:lpstr>
      <vt:lpstr>Слайд 18</vt:lpstr>
      <vt:lpstr>Choose your mood’s smile and draw it.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¿Qué hora es?</dc:title>
  <dc:creator>Татьяна Поликарпова</dc:creator>
  <cp:lastModifiedBy>Владелец</cp:lastModifiedBy>
  <cp:revision>52</cp:revision>
  <dcterms:created xsi:type="dcterms:W3CDTF">2017-04-21T14:30:23Z</dcterms:created>
  <dcterms:modified xsi:type="dcterms:W3CDTF">2018-12-09T16:45:39Z</dcterms:modified>
</cp:coreProperties>
</file>