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73" r:id="rId5"/>
    <p:sldId id="264" r:id="rId6"/>
    <p:sldId id="274" r:id="rId7"/>
    <p:sldId id="275" r:id="rId8"/>
    <p:sldId id="267" r:id="rId9"/>
    <p:sldId id="276" r:id="rId10"/>
    <p:sldId id="272" r:id="rId11"/>
  </p:sldIdLst>
  <p:sldSz cx="9144000" cy="6858000" type="screen4x3"/>
  <p:notesSz cx="6797675" cy="9925050"/>
  <p:embeddedFontLst>
    <p:embeddedFont>
      <p:font typeface="Calibri" pitchFamily="34" charset="0"/>
      <p:regular r:id="rId13"/>
      <p:bold r:id="rId14"/>
      <p:italic r:id="rId15"/>
      <p:boldItalic r:id="rId16"/>
    </p:embeddedFont>
    <p:embeddedFont>
      <p:font typeface="Book Antiqua" pitchFamily="18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6" roundtripDataSignature="AMtx7mjhl+zf9/Eu7V9HDMzvbQ9hK7uV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CC"/>
    <a:srgbClr val="008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151C687-A67F-4D03-80EC-5D33B2D9664A}">
  <a:tblStyle styleId="{7151C687-A67F-4D03-80EC-5D33B2D9664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251" autoAdjust="0"/>
  </p:normalViewPr>
  <p:slideViewPr>
    <p:cSldViewPr snapToGrid="0">
      <p:cViewPr varScale="1">
        <p:scale>
          <a:sx n="101" d="100"/>
          <a:sy n="101" d="100"/>
        </p:scale>
        <p:origin x="-19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7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9162" y="744537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50" name="Google Shape;250;p17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7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t>10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t>4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377719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183260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901442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13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42" name="Google Shape;242;p16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16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9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body" idx="1"/>
          </p:nvPr>
        </p:nvSpPr>
        <p:spPr>
          <a:xfrm>
            <a:off x="633412" y="1828800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9"/>
          <p:cNvSpPr txBox="1"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9"/>
          <p:cNvSpPr txBox="1"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2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9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1"/>
          <p:cNvSpPr txBox="1"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1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28" name="Google Shape;28;p21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1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2"/>
          <p:cNvSpPr txBox="1">
            <a:spLocks noGrp="1"/>
          </p:cNvSpPr>
          <p:nvPr>
            <p:ph type="title"/>
          </p:nvPr>
        </p:nvSpPr>
        <p:spPr>
          <a:xfrm rot="5400000">
            <a:off x="4623593" y="2280444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2"/>
          <p:cNvSpPr txBox="1">
            <a:spLocks noGrp="1"/>
          </p:cNvSpPr>
          <p:nvPr>
            <p:ph type="body" idx="1"/>
          </p:nvPr>
        </p:nvSpPr>
        <p:spPr>
          <a:xfrm rot="5400000">
            <a:off x="623094" y="365919"/>
            <a:ext cx="5811837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4" name="Google Shape;34;p22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3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3"/>
          <p:cNvSpPr txBox="1">
            <a:spLocks noGrp="1"/>
          </p:cNvSpPr>
          <p:nvPr>
            <p:ph type="body" idx="1"/>
          </p:nvPr>
        </p:nvSpPr>
        <p:spPr>
          <a:xfrm rot="5400000">
            <a:off x="2401093" y="61118"/>
            <a:ext cx="4351337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0" name="Google Shape;40;p23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3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3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4"/>
          <p:cNvSpPr txBox="1"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4"/>
          <p:cNvSpPr>
            <a:spLocks noGrp="1"/>
          </p:cNvSpPr>
          <p:nvPr>
            <p:ph type="pic" idx="2"/>
          </p:nvPr>
        </p:nvSpPr>
        <p:spPr>
          <a:xfrm>
            <a:off x="3886200" y="990600"/>
            <a:ext cx="4629150" cy="4876800"/>
          </a:xfrm>
          <a:prstGeom prst="rect">
            <a:avLst/>
          </a:prstGeom>
          <a:noFill/>
          <a:ln>
            <a:noFill/>
          </a:ln>
        </p:spPr>
      </p:sp>
      <p:sp>
        <p:nvSpPr>
          <p:cNvPr id="46" name="Google Shape;46;p24"/>
          <p:cNvSpPr txBox="1">
            <a:spLocks noGrp="1"/>
          </p:cNvSpPr>
          <p:nvPr>
            <p:ph type="body" idx="1"/>
          </p:nvPr>
        </p:nvSpPr>
        <p:spPr>
          <a:xfrm>
            <a:off x="630936" y="2057400"/>
            <a:ext cx="294894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5pPr>
            <a:lvl6pPr marL="2743200" lvl="5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6pPr>
            <a:lvl7pPr marL="3200400" lvl="6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7pPr>
            <a:lvl8pPr marL="3657600" lvl="7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8pPr>
            <a:lvl9pPr marL="4114800" lvl="8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9pPr>
          </a:lstStyle>
          <a:p>
            <a:endParaRPr/>
          </a:p>
        </p:txBody>
      </p:sp>
      <p:sp>
        <p:nvSpPr>
          <p:cNvPr id="47" name="Google Shape;47;p24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4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4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5"/>
          <p:cNvSpPr txBox="1"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5"/>
          <p:cNvSpPr txBox="1">
            <a:spLocks noGrp="1"/>
          </p:cNvSpPr>
          <p:nvPr>
            <p:ph type="body" idx="1"/>
          </p:nvPr>
        </p:nvSpPr>
        <p:spPr>
          <a:xfrm>
            <a:off x="3886200" y="990600"/>
            <a:ext cx="462915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5pPr>
            <a:lvl6pPr marL="2743200" lvl="5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6pPr>
            <a:lvl7pPr marL="3200400" lvl="6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7pPr>
            <a:lvl8pPr marL="3657600" lvl="7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8pPr>
            <a:lvl9pPr marL="4114800" lvl="8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9pPr>
          </a:lstStyle>
          <a:p>
            <a:endParaRPr/>
          </a:p>
        </p:txBody>
      </p:sp>
      <p:sp>
        <p:nvSpPr>
          <p:cNvPr id="53" name="Google Shape;53;p25"/>
          <p:cNvSpPr txBox="1">
            <a:spLocks noGrp="1"/>
          </p:cNvSpPr>
          <p:nvPr>
            <p:ph type="body" idx="2"/>
          </p:nvPr>
        </p:nvSpPr>
        <p:spPr>
          <a:xfrm>
            <a:off x="630936" y="2057399"/>
            <a:ext cx="2948940" cy="381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5pPr>
            <a:lvl6pPr marL="2743200" lvl="5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6pPr>
            <a:lvl7pPr marL="3200400" lvl="6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7pPr>
            <a:lvl8pPr marL="3657600" lvl="7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8pPr>
            <a:lvl9pPr marL="4114800" lvl="8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9pPr>
          </a:lstStyle>
          <a:p>
            <a:endParaRPr/>
          </a:p>
        </p:txBody>
      </p:sp>
      <p:sp>
        <p:nvSpPr>
          <p:cNvPr id="54" name="Google Shape;54;p25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5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>
  <p:cSld name="Только заголовок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6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6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6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6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>
  <p:cSld name="Сравнение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7"/>
          <p:cNvSpPr txBox="1"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64" name="Google Shape;64;p27"/>
          <p:cNvSpPr txBox="1">
            <a:spLocks noGrp="1"/>
          </p:cNvSpPr>
          <p:nvPr>
            <p:ph type="body" idx="2"/>
          </p:nvPr>
        </p:nvSpPr>
        <p:spPr>
          <a:xfrm>
            <a:off x="633845" y="2507551"/>
            <a:ext cx="3867150" cy="3680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5" name="Google Shape;65;p27"/>
          <p:cNvSpPr txBox="1">
            <a:spLocks noGrp="1"/>
          </p:cNvSpPr>
          <p:nvPr>
            <p:ph type="body" idx="3"/>
          </p:nvPr>
        </p:nvSpPr>
        <p:spPr>
          <a:xfrm>
            <a:off x="4629150" y="1681851"/>
            <a:ext cx="3886201" cy="825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66" name="Google Shape;66;p27"/>
          <p:cNvSpPr txBox="1">
            <a:spLocks noGrp="1"/>
          </p:cNvSpPr>
          <p:nvPr>
            <p:ph type="body" idx="4"/>
          </p:nvPr>
        </p:nvSpPr>
        <p:spPr>
          <a:xfrm>
            <a:off x="4629150" y="2507551"/>
            <a:ext cx="3886201" cy="3680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7" name="Google Shape;67;p27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7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7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8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8"/>
          <p:cNvSpPr txBox="1">
            <a:spLocks noGrp="1"/>
          </p:cNvSpPr>
          <p:nvPr>
            <p:ph type="body" idx="1"/>
          </p:nvPr>
        </p:nvSpPr>
        <p:spPr>
          <a:xfrm>
            <a:off x="633845" y="1828801"/>
            <a:ext cx="38862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74" name="Google Shape;74;p28"/>
          <p:cNvSpPr txBox="1">
            <a:spLocks noGrp="1"/>
          </p:cNvSpPr>
          <p:nvPr>
            <p:ph type="body" idx="2"/>
          </p:nvPr>
        </p:nvSpPr>
        <p:spPr>
          <a:xfrm>
            <a:off x="4629150" y="1828801"/>
            <a:ext cx="38862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75" name="Google Shape;75;p2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body" idx="1"/>
          </p:nvPr>
        </p:nvSpPr>
        <p:spPr>
          <a:xfrm>
            <a:off x="633412" y="1828800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Noto Sans Symbols"/>
              <a:buChar char="●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Noto Sans Symbols"/>
              <a:buChar char="●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Times New Roman"/>
                <a:buNone/>
              </a:pPr>
              <a:t>1</a:t>
            </a:fld>
            <a:endParaRPr/>
          </a:p>
        </p:txBody>
      </p:sp>
      <p:graphicFrame>
        <p:nvGraphicFramePr>
          <p:cNvPr id="97" name="Google Shape;97;p2"/>
          <p:cNvGraphicFramePr/>
          <p:nvPr>
            <p:extLst>
              <p:ext uri="{D42A27DB-BD31-4B8C-83A1-F6EECF244321}">
                <p14:modId xmlns="" xmlns:p14="http://schemas.microsoft.com/office/powerpoint/2010/main" val="1302923904"/>
              </p:ext>
            </p:extLst>
          </p:nvPr>
        </p:nvGraphicFramePr>
        <p:xfrm>
          <a:off x="0" y="0"/>
          <a:ext cx="9143975" cy="6857975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190269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2412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0117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endParaRPr lang="ru-RU" sz="1800" b="0" i="0" u="none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endParaRPr lang="ru-RU" sz="2800" b="1" i="0" u="none" dirty="0">
                        <a:solidFill>
                          <a:srgbClr val="008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endParaRPr lang="ru-RU" sz="2800" b="1" i="0" u="none" dirty="0">
                        <a:solidFill>
                          <a:srgbClr val="008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r>
                        <a:rPr lang="ru-RU" sz="2800" b="1" i="0" u="sng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Информационно-исследовательский проект</a:t>
                      </a:r>
                      <a:endParaRPr lang="ru-RU" sz="2800" b="1" i="0" u="sng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r>
                        <a:rPr lang="ru-RU" sz="3200" b="1" i="0" u="none" dirty="0" smtClean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«Город,</a:t>
                      </a:r>
                      <a:r>
                        <a:rPr lang="ru-RU" sz="3200" b="1" i="0" u="none" baseline="0" dirty="0" smtClean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в котором я живу</a:t>
                      </a:r>
                      <a:r>
                        <a:rPr lang="ru-RU" sz="3200" b="1" i="0" u="none" dirty="0" smtClean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»</a:t>
                      </a:r>
                      <a:endParaRPr lang="ru-RU" sz="3200" b="1" i="0" u="none" dirty="0">
                        <a:solidFill>
                          <a:srgbClr val="008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r>
                        <a:rPr lang="ru-RU" sz="3200" b="1" i="0" u="none" dirty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endParaRPr sz="1300" b="1" i="0" u="none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b="1" i="0" u="none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462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endParaRPr dirty="0"/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r>
                        <a:rPr lang="ru-RU" sz="3200" b="1" i="0" u="none" dirty="0" smtClean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Альбом</a:t>
                      </a:r>
                      <a:r>
                        <a:rPr lang="ru-RU" sz="3200" b="1" i="0" u="none" baseline="0" dirty="0" smtClean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рисунков и рассказов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r>
                        <a:rPr lang="ru-RU" sz="3200" b="1" i="0" u="none" baseline="0" dirty="0" smtClean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«Город, в котором я живу»</a:t>
                      </a:r>
                      <a:r>
                        <a:rPr lang="en-US" sz="3200" b="1" i="0" u="none" dirty="0" smtClean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3200" b="1" dirty="0">
                        <a:solidFill>
                          <a:srgbClr val="008000"/>
                        </a:solidFill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747747A-9844-4AFC-955E-7E6CFF132F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140" y="-66675"/>
            <a:ext cx="1905000" cy="1666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3" name="Google Shape;253;p17"/>
          <p:cNvGraphicFramePr/>
          <p:nvPr/>
        </p:nvGraphicFramePr>
        <p:xfrm>
          <a:off x="-107950" y="0"/>
          <a:ext cx="925195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16192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6327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 </a:t>
                      </a:r>
                      <a:endParaRPr dirty="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4" name="Google Shape;254;p17"/>
          <p:cNvSpPr txBox="1">
            <a:spLocks noGrp="1"/>
          </p:cNvSpPr>
          <p:nvPr>
            <p:ph type="ctrTitle"/>
          </p:nvPr>
        </p:nvSpPr>
        <p:spPr>
          <a:xfrm>
            <a:off x="1711129" y="4449845"/>
            <a:ext cx="7199312" cy="9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4E79"/>
              </a:buClr>
              <a:buSzPts val="4000"/>
              <a:buFont typeface="Times New Roman"/>
              <a:buNone/>
            </a:pPr>
            <a:r>
              <a:rPr lang="en-US" sz="5400" b="1" i="0" u="none" dirty="0" err="1">
                <a:solidFill>
                  <a:srgbClr val="0000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Спасибо</a:t>
            </a:r>
            <a:r>
              <a:rPr lang="en-US" sz="5400" b="1" i="0" u="none" dirty="0">
                <a:solidFill>
                  <a:srgbClr val="0000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5400" b="1" i="0" u="none" dirty="0" err="1">
                <a:solidFill>
                  <a:srgbClr val="0000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</a:t>
            </a:r>
            <a:r>
              <a:rPr lang="en-US" sz="5400" b="1" i="0" u="none" dirty="0">
                <a:solidFill>
                  <a:srgbClr val="0000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5400" b="1" i="0" u="none" dirty="0" err="1">
                <a:solidFill>
                  <a:srgbClr val="0000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внимание</a:t>
            </a:r>
            <a:r>
              <a:rPr lang="en-US" sz="5400" b="1" i="0" u="none" dirty="0">
                <a:solidFill>
                  <a:srgbClr val="0000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!</a:t>
            </a:r>
            <a:endParaRPr sz="6000" dirty="0">
              <a:solidFill>
                <a:srgbClr val="0000CC"/>
              </a:solidFill>
            </a:endParaRPr>
          </a:p>
        </p:txBody>
      </p:sp>
      <p:sp>
        <p:nvSpPr>
          <p:cNvPr id="255" name="Google Shape;255;p17"/>
          <p:cNvSpPr txBox="1"/>
          <p:nvPr/>
        </p:nvSpPr>
        <p:spPr>
          <a:xfrm>
            <a:off x="1825724" y="1993966"/>
            <a:ext cx="6913562" cy="1815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00CC"/>
                </a:solidFill>
                <a:latin typeface="Book Antiqua" pitchFamily="18" charset="0"/>
              </a:rPr>
              <a:t>Он красив на рассвете,</a:t>
            </a:r>
          </a:p>
          <a:p>
            <a:pPr algn="ctr"/>
            <a:r>
              <a:rPr lang="ru-RU" sz="2800" b="1" i="1" dirty="0" smtClean="0">
                <a:solidFill>
                  <a:srgbClr val="0000CC"/>
                </a:solidFill>
                <a:latin typeface="Book Antiqua" pitchFamily="18" charset="0"/>
              </a:rPr>
              <a:t>Он красив на закате,</a:t>
            </a:r>
          </a:p>
          <a:p>
            <a:pPr algn="ctr"/>
            <a:r>
              <a:rPr lang="ru-RU" sz="2800" b="1" i="1" dirty="0" smtClean="0">
                <a:solidFill>
                  <a:srgbClr val="0000CC"/>
                </a:solidFill>
                <a:latin typeface="Book Antiqua" pitchFamily="18" charset="0"/>
              </a:rPr>
              <a:t>И всегда мы любуемся им</a:t>
            </a:r>
          </a:p>
          <a:p>
            <a:pPr algn="ctr"/>
            <a:r>
              <a:rPr lang="ru-RU" sz="2800" b="1" i="1" dirty="0" smtClean="0">
                <a:solidFill>
                  <a:srgbClr val="0000CC"/>
                </a:solidFill>
                <a:latin typeface="Book Antiqua" pitchFamily="18" charset="0"/>
              </a:rPr>
              <a:t>Милый и славный город Тольятти.</a:t>
            </a:r>
            <a:endParaRPr sz="2800" b="1" i="1" dirty="0">
              <a:solidFill>
                <a:srgbClr val="0000CC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t>2</a:t>
            </a:fld>
            <a:endParaRPr/>
          </a:p>
        </p:txBody>
      </p:sp>
      <p:graphicFrame>
        <p:nvGraphicFramePr>
          <p:cNvPr id="104" name="Google Shape;104;p3"/>
          <p:cNvGraphicFramePr/>
          <p:nvPr>
            <p:extLst>
              <p:ext uri="{D42A27DB-BD31-4B8C-83A1-F6EECF244321}">
                <p14:modId xmlns="" xmlns:p14="http://schemas.microsoft.com/office/powerpoint/2010/main" val="3637488615"/>
              </p:ext>
            </p:extLst>
          </p:nvPr>
        </p:nvGraphicFramePr>
        <p:xfrm>
          <a:off x="0" y="0"/>
          <a:ext cx="9144000" cy="215407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040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65150">
                <a:tc>
                  <a:txBody>
                    <a:bodyPr/>
                    <a:lstStyle/>
                    <a:p>
                      <a:pPr marL="88900" marR="0" lvl="0" indent="3175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Срок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начала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и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окончания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П</a:t>
                      </a:r>
                      <a:r>
                        <a:rPr lang="ru-RU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dirty="0"/>
                    </a:p>
                  </a:txBody>
                  <a:tcPr marL="25400" marR="25400" marT="0" marB="0" anchor="ctr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lang="ru-RU" sz="2000" b="1" i="0" u="none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ru-RU" sz="2000" b="0" i="0" u="none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Октябрь, 2022 г </a:t>
                      </a:r>
                      <a:r>
                        <a:rPr lang="ru-RU" sz="2000" b="0" i="0" u="none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– </a:t>
                      </a:r>
                      <a:r>
                        <a:rPr lang="ru-RU" sz="2000" b="0" i="0" u="none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февраль, </a:t>
                      </a:r>
                      <a:r>
                        <a:rPr lang="ru-RU" sz="2000" b="0" i="0" u="none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2023г</a:t>
                      </a:r>
                      <a:endParaRPr b="0" i="1" dirty="0">
                        <a:solidFill>
                          <a:srgbClr val="0000CC"/>
                        </a:solidFill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5400" marR="25400" marT="0" marB="0" anchor="b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96998">
                <a:tc>
                  <a:txBody>
                    <a:bodyPr/>
                    <a:lstStyle/>
                    <a:p>
                      <a:pPr marL="88900" marR="0" lvl="0" indent="3175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Руководитель</a:t>
                      </a: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</a:t>
                      </a:r>
                      <a:r>
                        <a:rPr lang="ru-RU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sz="1800" b="0" i="0" u="none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5400" marR="25400" marT="0" marB="0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</a:t>
                      </a:r>
                      <a:r>
                        <a:rPr lang="en-US" sz="1800" b="0" i="0" u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lang="ru-RU" sz="1800" b="0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ru-RU" sz="1800" b="0" i="0" u="non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lang="ru-RU" sz="2000" b="0" i="0" u="none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Полищук О.А., методист</a:t>
                      </a:r>
                      <a:endParaRPr dirty="0">
                        <a:solidFill>
                          <a:srgbClr val="0000CC"/>
                        </a:solidFill>
                      </a:endParaRPr>
                    </a:p>
                  </a:txBody>
                  <a:tcPr marL="25400" marR="25400" marT="0" marB="0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5" name="Google Shape;105;p3"/>
          <p:cNvGraphicFramePr/>
          <p:nvPr>
            <p:extLst>
              <p:ext uri="{D42A27DB-BD31-4B8C-83A1-F6EECF244321}">
                <p14:modId xmlns="" xmlns:p14="http://schemas.microsoft.com/office/powerpoint/2010/main" val="2192833521"/>
              </p:ext>
            </p:extLst>
          </p:nvPr>
        </p:nvGraphicFramePr>
        <p:xfrm>
          <a:off x="12700" y="2152073"/>
          <a:ext cx="9144000" cy="4705914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33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106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705914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Участники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</a:t>
                      </a:r>
                      <a:r>
                        <a:rPr lang="ru-RU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dirty="0"/>
                    </a:p>
                  </a:txBody>
                  <a:tcPr marL="91450" marR="91450" marT="45725" marB="45725" anchor="ctr">
                    <a:lnL w="1905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endParaRPr lang="ru-RU" sz="1800" b="0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endParaRPr lang="ru-RU" sz="1800" b="0" i="0" u="none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endParaRPr lang="ru-RU" sz="1800" b="0" i="0" u="none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2000" b="0" i="0" u="none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Емельянова Е.А., </a:t>
                      </a:r>
                      <a:r>
                        <a:rPr lang="ru-RU" sz="2000" b="0" i="0" u="none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воспитатель</a:t>
                      </a: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2000" b="0" i="0" u="none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Воспитанники 162/4</a:t>
                      </a:r>
                      <a:r>
                        <a:rPr lang="ru-RU" sz="2000" b="0" i="0" u="none" baseline="0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lang="ru-RU" sz="2000" b="0" i="0" u="none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группы</a:t>
                      </a:r>
                      <a:endParaRPr lang="ru-RU" sz="2000" b="0" i="0" u="none" dirty="0">
                        <a:solidFill>
                          <a:srgbClr val="0000CC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2000" b="0" i="0" u="none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Родители (законные представители) </a:t>
                      </a:r>
                    </a:p>
                  </a:txBody>
                  <a:tcPr marL="91450" marR="91450" marT="45725" marB="45725">
                    <a:lnL w="1270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Times New Roman"/>
                <a:buNone/>
              </a:pPr>
              <a:t>3</a:t>
            </a:fld>
            <a:endParaRPr/>
          </a:p>
        </p:txBody>
      </p:sp>
      <p:graphicFrame>
        <p:nvGraphicFramePr>
          <p:cNvPr id="112" name="Google Shape;112;p4"/>
          <p:cNvGraphicFramePr/>
          <p:nvPr>
            <p:extLst>
              <p:ext uri="{D42A27DB-BD31-4B8C-83A1-F6EECF244321}">
                <p14:modId xmlns="" xmlns:p14="http://schemas.microsoft.com/office/powerpoint/2010/main" val="88396942"/>
              </p:ext>
            </p:extLst>
          </p:nvPr>
        </p:nvGraphicFramePr>
        <p:xfrm>
          <a:off x="0" y="0"/>
          <a:ext cx="9144000" cy="7312602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040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147127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 err="1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Основания</a:t>
                      </a:r>
                      <a:r>
                        <a:rPr lang="en-US" sz="1800" b="0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для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разработки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П</a:t>
                      </a:r>
                      <a:r>
                        <a:rPr lang="ru-RU" sz="1800" b="0" i="0" u="none" dirty="0" err="1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dirty="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0" i="0" u="none" strike="noStrike" cap="none" dirty="0" smtClean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endParaRPr lang="ru-RU" sz="1400" b="0" i="0" u="none" strike="noStrike" cap="none" dirty="0" smtClean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endParaRPr lang="ru-RU" sz="1400" b="0" i="0" u="none" strike="noStrike" cap="none" dirty="0" smtClean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endParaRPr lang="ru-RU" sz="1400" b="0" i="0" u="none" strike="noStrike" cap="none" dirty="0" smtClean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algn="ctr"/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Изучение истории, объектов и мест родного города – это не только возможность дать знания, но и прикоснуться к личности ребенка, сформировать у него общечеловеческие ценности. Город создан человеческим трудом. Он хранит традиции, культуру людей, которые в нем жили, живут и будут жить.</a:t>
                      </a:r>
                    </a:p>
                    <a:p>
                      <a:pPr algn="ctr"/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Подрастающему поколению необходимо знать о красоте собственного города, его достижениях, чтобы в дальнейшем стать его полноценными гражданами.</a:t>
                      </a:r>
                    </a:p>
                    <a:p>
                      <a:pPr marL="228600" marR="0" lvl="0" indent="-228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endParaRPr dirty="0"/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65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endParaRPr lang="ru-RU" sz="1800" b="0" i="0" u="none" dirty="0" smtClean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endParaRPr lang="ru-RU" sz="1800" b="0" i="0" u="none" dirty="0" smtClean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 smtClean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Новизна </a:t>
                      </a: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проекта</a:t>
                      </a:r>
                      <a:endParaRPr sz="1800" dirty="0"/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ru-RU" sz="1400" b="0" i="0" u="none" strike="noStrike" cap="none" dirty="0" smtClean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ru-RU" sz="1400" b="0" i="0" u="none" strike="noStrike" cap="none" dirty="0" smtClean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ru-RU" sz="1400" b="0" i="0" u="none" strike="noStrike" cap="none" dirty="0" smtClean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Знакомство</a:t>
                      </a:r>
                      <a:r>
                        <a:rPr lang="ru-RU" sz="1800" b="0" i="0" u="none" strike="noStrike" cap="none" baseline="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с ис</a:t>
                      </a:r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торией, культурными, историческими местами и объектами города позволит расширить кругозор, приобщиться к общекультурным ценностям, формировать любовь к родному городу.</a:t>
                      </a:r>
                      <a:endParaRPr sz="1600" dirty="0">
                        <a:solidFill>
                          <a:srgbClr val="0000CC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Times New Roman"/>
                <a:buNone/>
              </a:pPr>
              <a:t>4</a:t>
            </a:fld>
            <a:endParaRPr/>
          </a:p>
        </p:txBody>
      </p:sp>
      <p:graphicFrame>
        <p:nvGraphicFramePr>
          <p:cNvPr id="112" name="Google Shape;112;p4"/>
          <p:cNvGraphicFramePr/>
          <p:nvPr>
            <p:extLst>
              <p:ext uri="{D42A27DB-BD31-4B8C-83A1-F6EECF244321}">
                <p14:modId xmlns="" xmlns:p14="http://schemas.microsoft.com/office/powerpoint/2010/main" val="252194768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040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135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Цель Проекта</a:t>
                      </a:r>
                      <a:endParaRPr dirty="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endParaRPr lang="ru-RU" sz="1800" b="0" i="0" u="none" strike="noStrike" cap="none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  <a:sym typeface="Arial"/>
                      </a:endParaRPr>
                    </a:p>
                    <a:p>
                      <a:pPr marL="228600" marR="0" lvl="0" indent="-228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endParaRPr lang="ru-RU" sz="1800" b="0" i="0" u="none" strike="noStrike" cap="none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  <a:sym typeface="Arial"/>
                      </a:endParaRPr>
                    </a:p>
                    <a:p>
                      <a:pPr marL="228600" marR="0" lvl="0" indent="-228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endParaRPr lang="ru-RU" sz="1800" b="0" i="0" u="none" strike="noStrike" cap="none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  <a:sym typeface="Arial"/>
                      </a:endParaRPr>
                    </a:p>
                    <a:p>
                      <a:pPr marL="228600" marR="0" lvl="0" indent="-22860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Знакомство с историей, культурными, историческими местами и</a:t>
                      </a:r>
                      <a:r>
                        <a:rPr lang="ru-RU" sz="1800" b="0" i="0" u="none" strike="noStrike" cap="none" baseline="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</a:t>
                      </a:r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объектами города.</a:t>
                      </a:r>
                      <a:endParaRPr sz="1800" dirty="0">
                        <a:solidFill>
                          <a:srgbClr val="00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7226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Задачи Проекта</a:t>
                      </a:r>
                      <a:endParaRPr sz="1800" dirty="0"/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1. Познакомить с историей родного города, историческими, культурными и другими</a:t>
                      </a:r>
                      <a:r>
                        <a:rPr lang="ru-RU" sz="1800" b="0" i="0" u="none" strike="noStrike" cap="none" baseline="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</a:t>
                      </a:r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объектами,</a:t>
                      </a:r>
                      <a:r>
                        <a:rPr lang="ru-RU" sz="1800" b="0" i="0" u="none" strike="noStrike" cap="none" baseline="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</a:t>
                      </a:r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местами г.</a:t>
                      </a:r>
                      <a:r>
                        <a:rPr lang="ru-RU" sz="1800" b="0" i="0" u="none" strike="noStrike" cap="none" baseline="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Тольятти.</a:t>
                      </a:r>
                      <a:endParaRPr lang="ru-RU" sz="1800" b="0" i="0" u="none" strike="noStrike" cap="none" dirty="0" smtClean="0">
                        <a:solidFill>
                          <a:srgbClr val="0000CC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  <a:sym typeface="Arial"/>
                      </a:endParaRPr>
                    </a:p>
                    <a:p>
                      <a:pPr lvl="0" algn="just"/>
                      <a:endParaRPr lang="ru-RU" sz="1800" b="0" i="0" u="none" strike="noStrike" cap="none" dirty="0" smtClean="0">
                        <a:solidFill>
                          <a:srgbClr val="0000CC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  <a:sym typeface="Arial"/>
                      </a:endParaRPr>
                    </a:p>
                    <a:p>
                      <a:pPr lvl="0" algn="just"/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2. Посетить</a:t>
                      </a:r>
                      <a:r>
                        <a:rPr lang="ru-RU" sz="1800" b="0" i="0" u="none" strike="noStrike" cap="none" baseline="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</a:t>
                      </a:r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исторические, культурные и другие объекты,</a:t>
                      </a:r>
                      <a:r>
                        <a:rPr lang="ru-RU" sz="1800" b="0" i="0" u="none" strike="noStrike" cap="none" baseline="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</a:t>
                      </a:r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места г.</a:t>
                      </a:r>
                      <a:r>
                        <a:rPr lang="ru-RU" sz="1800" b="0" i="0" u="none" strike="noStrike" cap="none" baseline="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Тольятти. </a:t>
                      </a:r>
                      <a:endParaRPr lang="ru-RU" sz="1800" b="0" i="0" u="none" strike="noStrike" cap="none" dirty="0" smtClean="0">
                        <a:solidFill>
                          <a:srgbClr val="0000CC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  <a:sym typeface="Arial"/>
                      </a:endParaRPr>
                    </a:p>
                    <a:p>
                      <a:pPr lvl="0" algn="just"/>
                      <a:endParaRPr lang="ru-RU" sz="1800" b="0" i="0" u="none" strike="noStrike" cap="none" dirty="0" smtClean="0">
                        <a:solidFill>
                          <a:srgbClr val="0000CC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  <a:sym typeface="Arial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3.</a:t>
                      </a:r>
                      <a:r>
                        <a:rPr lang="ru-RU" sz="1800" b="0" i="0" u="none" strike="noStrike" cap="none" baseline="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</a:t>
                      </a:r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Создать условия для принятия детьми общечеловеческих ценностей.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3294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Times New Roman"/>
                <a:buNone/>
              </a:pPr>
              <a:t>5</a:t>
            </a:fld>
            <a:endParaRPr/>
          </a:p>
        </p:txBody>
      </p:sp>
      <p:graphicFrame>
        <p:nvGraphicFramePr>
          <p:cNvPr id="198" name="Google Shape;198;p9"/>
          <p:cNvGraphicFramePr/>
          <p:nvPr>
            <p:extLst>
              <p:ext uri="{D42A27DB-BD31-4B8C-83A1-F6EECF244321}">
                <p14:modId xmlns="" xmlns:p14="http://schemas.microsoft.com/office/powerpoint/2010/main" val="348574410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929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Задача</a:t>
                      </a:r>
                      <a:r>
                        <a:rPr lang="en-US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strike="noStrike" cap="non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Познакомить с историей родного города, историческими, культурными и другими объектами,</a:t>
                      </a:r>
                      <a:r>
                        <a:rPr lang="ru-RU" sz="1800" b="0" i="0" u="none" strike="noStrike" cap="none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</a:t>
                      </a:r>
                      <a:r>
                        <a:rPr lang="ru-RU" sz="1800" b="0" i="0" u="none" strike="noStrike" cap="non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местами г.</a:t>
                      </a:r>
                      <a:r>
                        <a:rPr lang="ru-RU" sz="1800" b="0" i="0" u="none" strike="noStrike" cap="none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Тольятти.</a:t>
                      </a:r>
                      <a:endParaRPr sz="1800" b="1" i="0" u="none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ru-RU" sz="1800" b="0" i="0" u="none" strike="noStrike" cap="none" baseline="0" dirty="0" smtClean="0">
                        <a:solidFill>
                          <a:srgbClr val="0000CC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  <a:sym typeface="Arial"/>
                      </a:endParaRPr>
                    </a:p>
                    <a:p>
                      <a:pPr marL="0" lvl="0" indent="0" algn="just">
                        <a:buNone/>
                      </a:pPr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1. Подобрать</a:t>
                      </a:r>
                      <a:r>
                        <a:rPr lang="ru-RU" sz="1800" b="0" i="0" u="none" strike="noStrike" cap="none" baseline="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научную и художественную литературу</a:t>
                      </a:r>
                      <a:endParaRPr lang="ru-RU" sz="1800" b="0" i="0" u="none" strike="noStrike" cap="none" dirty="0" smtClean="0">
                        <a:solidFill>
                          <a:srgbClr val="0000CC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  <a:sym typeface="Arial"/>
                      </a:endParaRPr>
                    </a:p>
                    <a:p>
                      <a:pPr marL="0" lvl="0" indent="0" algn="just">
                        <a:buNone/>
                      </a:pPr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sym typeface="Arial"/>
                        </a:rPr>
                        <a:t>2. Чтение художественной литературы( легенды,</a:t>
                      </a:r>
                      <a:r>
                        <a:rPr lang="ru-RU" sz="1800" b="0" i="0" u="none" strike="noStrike" cap="none" baseline="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sym typeface="Arial"/>
                        </a:rPr>
                        <a:t> загадки, стихи)</a:t>
                      </a:r>
                    </a:p>
                    <a:p>
                      <a:pPr marL="0" lvl="0" indent="0" algn="just">
                        <a:buNone/>
                      </a:pPr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3. Составить  перечень исторических,</a:t>
                      </a:r>
                      <a:r>
                        <a:rPr lang="ru-RU" sz="1800" b="0" i="0" u="none" strike="noStrike" cap="none" baseline="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</a:t>
                      </a:r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культурных мест и объектов города Тольятти.</a:t>
                      </a:r>
                      <a:endParaRPr lang="ru-RU" sz="1800" b="0" i="0" u="none" strike="noStrike" cap="none" baseline="0" dirty="0" smtClean="0">
                        <a:solidFill>
                          <a:srgbClr val="0000CC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  <a:sym typeface="Arial"/>
                      </a:endParaRPr>
                    </a:p>
                    <a:p>
                      <a:pPr marL="0" lvl="0" indent="0" algn="just">
                        <a:buNone/>
                      </a:pPr>
                      <a:r>
                        <a:rPr lang="ru-RU" sz="1800" b="0" i="0" u="none" strike="noStrike" cap="none" baseline="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sym typeface="Arial"/>
                        </a:rPr>
                        <a:t>4. Рассматривание фотографий, открыток</a:t>
                      </a:r>
                    </a:p>
                    <a:p>
                      <a:pPr marL="0" lvl="0" indent="0" algn="just">
                        <a:buNone/>
                      </a:pPr>
                      <a:r>
                        <a:rPr lang="ru-RU" sz="1800" b="0" i="0" u="none" strike="noStrike" cap="none" baseline="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sym typeface="Arial"/>
                        </a:rPr>
                        <a:t>5. Словесные и дидактические игры</a:t>
                      </a:r>
                    </a:p>
                    <a:p>
                      <a:pPr marL="0" lvl="0" indent="0" algn="l">
                        <a:buNone/>
                      </a:pPr>
                      <a:r>
                        <a:rPr lang="ru-RU" sz="1800" b="0" i="0" u="none" strike="noStrike" cap="none" baseline="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sym typeface="Arial"/>
                        </a:rPr>
                        <a:t>6. Составление хронологической ленты времени «История возникновения города Тольятти».</a:t>
                      </a:r>
                    </a:p>
                    <a:p>
                      <a:pPr marL="0" lvl="0" indent="0" algn="just">
                        <a:buNone/>
                      </a:pPr>
                      <a:r>
                        <a:rPr lang="ru-RU" sz="1800" b="0" i="0" u="none" strike="noStrike" cap="none" baseline="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sym typeface="Arial"/>
                        </a:rPr>
                        <a:t>7. Организация и проведение занятий.</a:t>
                      </a:r>
                    </a:p>
                    <a:p>
                      <a:pPr marL="0" lvl="0" indent="0">
                        <a:buNone/>
                      </a:pPr>
                      <a:endParaRPr lang="ru-RU" sz="1800" b="0" i="0" u="none" strike="noStrike" cap="none" dirty="0" smtClean="0">
                        <a:solidFill>
                          <a:srgbClr val="0000CC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  <a:sym typeface="Arial"/>
                      </a:endParaRPr>
                    </a:p>
                    <a:p>
                      <a:pPr marL="514350" lvl="0" indent="-514350">
                        <a:buAutoNum type="arabicPeriod"/>
                      </a:pPr>
                      <a:endParaRPr lang="ru-RU" sz="2800" b="0" i="0" u="none" dirty="0">
                        <a:solidFill>
                          <a:srgbClr val="0000CC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  <a:sym typeface="Times New Roman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lang="ru-RU" sz="2000" b="0" i="1" u="none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lang="ru-RU" sz="2000" b="0" i="1" u="none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Times New Roman"/>
                <a:buNone/>
              </a:pPr>
              <a:t>6</a:t>
            </a:fld>
            <a:endParaRPr/>
          </a:p>
        </p:txBody>
      </p:sp>
      <p:graphicFrame>
        <p:nvGraphicFramePr>
          <p:cNvPr id="198" name="Google Shape;198;p9"/>
          <p:cNvGraphicFramePr/>
          <p:nvPr>
            <p:extLst>
              <p:ext uri="{D42A27DB-BD31-4B8C-83A1-F6EECF244321}">
                <p14:modId xmlns="" xmlns:p14="http://schemas.microsoft.com/office/powerpoint/2010/main" val="53738536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929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Задача</a:t>
                      </a:r>
                      <a:r>
                        <a:rPr lang="en-US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ru-RU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strike="noStrike" cap="non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Посетить</a:t>
                      </a:r>
                      <a:r>
                        <a:rPr lang="ru-RU" sz="1800" b="0" i="0" u="none" strike="noStrike" cap="none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</a:t>
                      </a:r>
                      <a:r>
                        <a:rPr lang="ru-RU" sz="1800" b="0" i="0" u="none" strike="noStrike" cap="non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исторические, культурные и</a:t>
                      </a:r>
                      <a:r>
                        <a:rPr lang="ru-RU" sz="1800" b="0" i="0" u="none" strike="noStrike" cap="none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</a:t>
                      </a:r>
                      <a:r>
                        <a:rPr lang="ru-RU" sz="1800" b="0" i="0" u="none" strike="noStrike" cap="non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другие объекты, места г.</a:t>
                      </a:r>
                      <a:r>
                        <a:rPr lang="ru-RU" sz="1800" b="0" i="0" u="none" strike="noStrike" cap="none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Тольятти. </a:t>
                      </a:r>
                      <a:endParaRPr sz="1800" b="1" i="0" u="none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/>
                      <a:endParaRPr lang="ru-RU" sz="1800" b="0" i="0" u="none" strike="noStrike" cap="none" dirty="0" smtClean="0">
                        <a:solidFill>
                          <a:srgbClr val="0000CC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  <a:sym typeface="Arial"/>
                      </a:endParaRPr>
                    </a:p>
                    <a:p>
                      <a:pPr marL="0" lvl="0" indent="0" algn="just">
                        <a:buNone/>
                      </a:pPr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1. Посетить культурные,</a:t>
                      </a:r>
                      <a:r>
                        <a:rPr lang="ru-RU" sz="1800" b="0" i="0" u="none" strike="noStrike" cap="none" baseline="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</a:t>
                      </a:r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исторические места и объекты города Тольятти.</a:t>
                      </a:r>
                    </a:p>
                    <a:p>
                      <a:pPr marL="0" lvl="0" indent="0" algn="just">
                        <a:buNone/>
                      </a:pPr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2. Собрать коллекцию магнитов «Достопримечательности города Тольятти».</a:t>
                      </a:r>
                    </a:p>
                    <a:p>
                      <a:pPr marL="0" lvl="0" indent="0" algn="just">
                        <a:buNone/>
                      </a:pPr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3.  Изготовление карт-схем экскурсий по городу.</a:t>
                      </a:r>
                    </a:p>
                    <a:p>
                      <a:pPr marL="0" lvl="0" indent="0" algn="just">
                        <a:buNone/>
                      </a:pPr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4.  Составление рассказов о городе.</a:t>
                      </a:r>
                    </a:p>
                    <a:p>
                      <a:pPr marL="0" lvl="0" indent="0" algn="just">
                        <a:buNone/>
                      </a:pPr>
                      <a:r>
                        <a:rPr lang="ru-RU" sz="1800" b="0" i="0" u="none" strike="noStrike" cap="none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5.  Творческие выставки (рисование, аппликация, конструирование).</a:t>
                      </a:r>
                    </a:p>
                    <a:p>
                      <a:pPr marL="0" lvl="0" indent="0" algn="just">
                        <a:buNone/>
                      </a:pPr>
                      <a:endParaRPr lang="ru-RU" sz="1800" b="0" i="0" u="none" strike="noStrike" cap="none" dirty="0" smtClean="0">
                        <a:solidFill>
                          <a:srgbClr val="0000CC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  <a:sym typeface="Arial"/>
                      </a:endParaRPr>
                    </a:p>
                    <a:p>
                      <a:pPr marL="342900" lvl="0" indent="-342900" algn="just">
                        <a:buAutoNum type="arabicPeriod"/>
                      </a:pPr>
                      <a:endParaRPr lang="ru-RU" sz="1800" b="0" i="0" u="none" strike="noStrike" cap="none" dirty="0">
                        <a:solidFill>
                          <a:srgbClr val="0000CC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  <a:sym typeface="Arial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3235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Times New Roman"/>
                <a:buNone/>
              </a:pPr>
              <a:t>7</a:t>
            </a:fld>
            <a:endParaRPr/>
          </a:p>
        </p:txBody>
      </p:sp>
      <p:graphicFrame>
        <p:nvGraphicFramePr>
          <p:cNvPr id="198" name="Google Shape;198;p9"/>
          <p:cNvGraphicFramePr/>
          <p:nvPr>
            <p:extLst>
              <p:ext uri="{D42A27DB-BD31-4B8C-83A1-F6EECF244321}">
                <p14:modId xmlns="" xmlns:p14="http://schemas.microsoft.com/office/powerpoint/2010/main" val="272795006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929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Задача</a:t>
                      </a:r>
                      <a:r>
                        <a:rPr lang="en-US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ru-RU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strike="noStrike" cap="non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Создать условия для принятия детьми общечеловеческих ценностей.</a:t>
                      </a:r>
                      <a:endParaRPr sz="1800" b="1" i="0" u="none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ru-RU" sz="1800" b="0" i="0" u="none" baseline="0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  Познавательные беседы.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ru-RU" sz="1800" b="0" i="0" u="none" baseline="0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2.  Изготовление герба семьи.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ru-RU" sz="1800" b="0" i="0" u="none" baseline="0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3.  Создание центра «Мой город родной».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ru-RU" sz="1800" b="0" i="0" u="none" baseline="0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4.  Викторина «Знатоки города Тольятти».</a:t>
                      </a:r>
                      <a:endParaRPr lang="en-US" sz="1800" b="0" i="0" u="none" baseline="0" dirty="0" smtClean="0">
                        <a:solidFill>
                          <a:srgbClr val="0000CC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ru-RU" sz="1800" b="0" i="0" u="none" baseline="0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  Просмотр презентации «Путешествие </a:t>
                      </a:r>
                      <a:r>
                        <a:rPr lang="ru-RU" sz="1800" b="0" i="0" u="none" baseline="0" dirty="0" err="1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Автовазика</a:t>
                      </a:r>
                      <a:r>
                        <a:rPr lang="ru-RU" sz="1800" b="0" i="0" u="none" baseline="0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по городу Тольятти».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ru-RU" sz="1800" b="0" i="0" u="none" baseline="0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6.  Решение проблемных ситуаций.</a:t>
                      </a:r>
                      <a:endParaRPr lang="ru-RU" sz="1800" b="0" i="0" u="none" dirty="0">
                        <a:solidFill>
                          <a:srgbClr val="0000CC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2878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Times New Roman"/>
                <a:buNone/>
              </a:pPr>
              <a:t>8</a:t>
            </a:fld>
            <a:endParaRPr/>
          </a:p>
        </p:txBody>
      </p:sp>
      <p:graphicFrame>
        <p:nvGraphicFramePr>
          <p:cNvPr id="217" name="Google Shape;217;p12"/>
          <p:cNvGraphicFramePr/>
          <p:nvPr>
            <p:extLst>
              <p:ext uri="{D42A27DB-BD31-4B8C-83A1-F6EECF244321}">
                <p14:modId xmlns="" xmlns:p14="http://schemas.microsoft.com/office/powerpoint/2010/main" val="2519329073"/>
              </p:ext>
            </p:extLst>
          </p:nvPr>
        </p:nvGraphicFramePr>
        <p:xfrm>
          <a:off x="0" y="0"/>
          <a:ext cx="9143975" cy="748665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1955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484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4866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Результаты</a:t>
                      </a:r>
                      <a:r>
                        <a:rPr lang="en-US" sz="20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П</a:t>
                      </a:r>
                      <a:r>
                        <a:rPr lang="ru-RU" sz="20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457200" marR="0" lvl="0" indent="-35560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AutoNum type="arabicPeriod"/>
                      </a:pPr>
                      <a:endParaRPr lang="ru-RU" sz="2000" b="0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lang="ru-RU" sz="2000" b="0" i="1" u="none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Google Shape;247;p16">
            <a:extLst>
              <a:ext uri="{FF2B5EF4-FFF2-40B4-BE49-F238E27FC236}">
                <a16:creationId xmlns="" xmlns:a16="http://schemas.microsoft.com/office/drawing/2014/main" id="{B2C35BC8-D61B-4C52-A5A1-560F2F99B4C7}"/>
              </a:ext>
            </a:extLst>
          </p:cNvPr>
          <p:cNvSpPr txBox="1"/>
          <p:nvPr/>
        </p:nvSpPr>
        <p:spPr>
          <a:xfrm>
            <a:off x="2438695" y="314784"/>
            <a:ext cx="6315075" cy="5201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✔"/>
            </a:pPr>
            <a:endParaRPr lang="ru-RU" sz="2200" b="1" i="0" u="none" dirty="0" smtClean="0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✔"/>
            </a:pPr>
            <a:endParaRPr lang="ru-RU" sz="2200" b="1" dirty="0" smtClean="0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✔"/>
            </a:pPr>
            <a:endParaRPr lang="ru-RU" sz="2200" b="1" i="0" u="none" dirty="0" smtClean="0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✔"/>
            </a:pPr>
            <a:r>
              <a:rPr lang="ru-RU" sz="2200" b="1" i="0" u="none" dirty="0" smtClean="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Результат-эффект</a:t>
            </a:r>
            <a:r>
              <a:rPr lang="ru-RU" sz="2200" b="1" i="0" u="none" dirty="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</a:p>
          <a:p>
            <a:r>
              <a:rPr lang="ru-RU" sz="1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Дети имеют </a:t>
            </a:r>
            <a:r>
              <a:rPr lang="ru-RU" sz="1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представление</a:t>
            </a:r>
            <a:r>
              <a:rPr lang="ru-RU" sz="1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 об:</a:t>
            </a:r>
          </a:p>
          <a:p>
            <a:pPr lvl="0"/>
            <a:r>
              <a:rPr lang="ru-RU" sz="1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-  памятниках и скульптурах г. Тольятти;</a:t>
            </a:r>
          </a:p>
          <a:p>
            <a:pPr lvl="0"/>
            <a:r>
              <a:rPr lang="ru-RU" sz="1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-  некоторых памятных местах, местах отдыха г. Тольятти;</a:t>
            </a:r>
          </a:p>
          <a:p>
            <a:pPr lvl="0"/>
            <a:r>
              <a:rPr lang="ru-RU" sz="1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-  истории г. Тольятти</a:t>
            </a:r>
          </a:p>
          <a:p>
            <a:pPr lvl="0">
              <a:buFontTx/>
              <a:buChar char="-"/>
            </a:pPr>
            <a:r>
              <a:rPr lang="ru-RU" sz="1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культуре поведения в городе, общественных и культурных местах, на природе.</a:t>
            </a:r>
            <a:endParaRPr lang="ru-RU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✔"/>
            </a:pPr>
            <a:r>
              <a:rPr lang="ru-RU" sz="2200" b="1" dirty="0" smtClean="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Результат-продукт:</a:t>
            </a:r>
            <a:endParaRPr lang="ru-RU" sz="18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algn="just">
              <a:buSzPts val="2200"/>
            </a:pPr>
            <a:r>
              <a:rPr lang="ru-RU" sz="1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-    Альбом рисунков и рассказов о родном городе «Город, в котором я живу».</a:t>
            </a:r>
          </a:p>
          <a:p>
            <a:pPr marL="285750" indent="-285750" algn="just">
              <a:buSzPts val="2200"/>
            </a:pPr>
            <a:endParaRPr lang="ru-RU" sz="18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algn="just">
              <a:buSzPts val="2200"/>
            </a:pPr>
            <a:endParaRPr lang="ru-RU" sz="18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6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Times New Roman"/>
                <a:buNone/>
              </a:pPr>
              <a:t>9</a:t>
            </a:fld>
            <a:endParaRPr/>
          </a:p>
        </p:txBody>
      </p:sp>
      <p:graphicFrame>
        <p:nvGraphicFramePr>
          <p:cNvPr id="246" name="Google Shape;246;p16"/>
          <p:cNvGraphicFramePr/>
          <p:nvPr>
            <p:extLst>
              <p:ext uri="{D42A27DB-BD31-4B8C-83A1-F6EECF244321}">
                <p14:modId xmlns="" xmlns:p14="http://schemas.microsoft.com/office/powerpoint/2010/main" val="185253300"/>
              </p:ext>
            </p:extLst>
          </p:nvPr>
        </p:nvGraphicFramePr>
        <p:xfrm>
          <a:off x="-107950" y="0"/>
          <a:ext cx="925195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16192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6327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Как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после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завершения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П</a:t>
                      </a:r>
                      <a:r>
                        <a:rPr lang="ru-RU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будет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дальше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работать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проектная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модель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система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и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т.д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 </a:t>
                      </a:r>
                      <a:endParaRPr dirty="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47" name="Google Shape;247;p16"/>
          <p:cNvSpPr txBox="1"/>
          <p:nvPr/>
        </p:nvSpPr>
        <p:spPr>
          <a:xfrm>
            <a:off x="1692275" y="2492375"/>
            <a:ext cx="7127875" cy="2462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✔"/>
            </a:pPr>
            <a:r>
              <a:rPr lang="ru-RU" sz="2200" b="1" dirty="0" smtClean="0">
                <a:solidFill>
                  <a:srgbClr val="0000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Обогащение центра «Мой город родной»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✔"/>
            </a:pPr>
            <a:r>
              <a:rPr lang="ru-RU" sz="2200" b="1" dirty="0" smtClean="0">
                <a:solidFill>
                  <a:srgbClr val="0000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Изготовление настольно-печатных игр про город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✔"/>
            </a:pPr>
            <a:r>
              <a:rPr lang="ru-RU" sz="2200" b="1" dirty="0" smtClean="0">
                <a:solidFill>
                  <a:srgbClr val="0000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Изготовление книжек-малышек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✔"/>
            </a:pPr>
            <a:r>
              <a:rPr lang="ru-RU" sz="2200" b="1" dirty="0" smtClean="0">
                <a:solidFill>
                  <a:srgbClr val="0000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Создание альбома «Прошлое и будущее города Тольятти»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✔"/>
            </a:pPr>
            <a:r>
              <a:rPr lang="ru-RU" sz="2200" b="1" dirty="0" smtClean="0">
                <a:solidFill>
                  <a:srgbClr val="0000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Создание коллекции автомобилей «От Жигулей до Лады»</a:t>
            </a:r>
            <a:endParaRPr lang="ru-RU" sz="2200" b="1" dirty="0">
              <a:solidFill>
                <a:srgbClr val="0000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529</Words>
  <Application>Microsoft Office PowerPoint</Application>
  <PresentationFormat>Экран (4:3)</PresentationFormat>
  <Paragraphs>133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Times New Roman</vt:lpstr>
      <vt:lpstr>Calibri</vt:lpstr>
      <vt:lpstr>Noto Sans Symbols</vt:lpstr>
      <vt:lpstr>Book Antiqua</vt:lpstr>
      <vt:lpstr>HDOfficeLightV0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Пользователь Windows</cp:lastModifiedBy>
  <cp:revision>48</cp:revision>
  <dcterms:created xsi:type="dcterms:W3CDTF">2012-01-11T08:01:34Z</dcterms:created>
  <dcterms:modified xsi:type="dcterms:W3CDTF">2023-05-23T17:07:26Z</dcterms:modified>
</cp:coreProperties>
</file>