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59" r:id="rId5"/>
    <p:sldId id="260" r:id="rId6"/>
    <p:sldId id="261" r:id="rId7"/>
    <p:sldId id="262" r:id="rId8"/>
    <p:sldId id="263" r:id="rId9"/>
    <p:sldId id="267" r:id="rId10"/>
    <p:sldId id="264"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660"/>
  </p:normalViewPr>
  <p:slideViewPr>
    <p:cSldViewPr>
      <p:cViewPr>
        <p:scale>
          <a:sx n="50" d="100"/>
          <a:sy n="50" d="100"/>
        </p:scale>
        <p:origin x="-1950" y="-49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72F2B3B-BE92-416D-9FCB-DAEA53D0B428}" type="datetimeFigureOut">
              <a:rPr lang="ru-RU" smtClean="0"/>
              <a:t>23.05.2023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E81895-BDE8-4228-8F91-7CBD949896F7}" type="slidenum">
              <a:rPr lang="ru-RU" smtClean="0"/>
              <a:t>‹#›</a:t>
            </a:fld>
            <a:endParaRPr lang="ru-RU"/>
          </a:p>
        </p:txBody>
      </p:sp>
    </p:spTree>
    <p:extLst>
      <p:ext uri="{BB962C8B-B14F-4D97-AF65-F5344CB8AC3E}">
        <p14:creationId xmlns:p14="http://schemas.microsoft.com/office/powerpoint/2010/main" val="1714989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BE81895-BDE8-4228-8F91-7CBD949896F7}" type="slidenum">
              <a:rPr lang="ru-RU" smtClean="0"/>
              <a:t>1</a:t>
            </a:fld>
            <a:endParaRPr lang="ru-RU"/>
          </a:p>
        </p:txBody>
      </p:sp>
    </p:spTree>
    <p:extLst>
      <p:ext uri="{BB962C8B-B14F-4D97-AF65-F5344CB8AC3E}">
        <p14:creationId xmlns:p14="http://schemas.microsoft.com/office/powerpoint/2010/main" val="2389518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2705786013"/>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3649626503"/>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2582188970"/>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3331140656"/>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1331078371"/>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97499343-43AA-4E10-9201-6369C64C3FE7}"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3109304679"/>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97499343-43AA-4E10-9201-6369C64C3FE7}" type="datetimeFigureOut">
              <a:rPr lang="ru-RU" smtClean="0"/>
              <a:t>23.05.2023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3025728512"/>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97499343-43AA-4E10-9201-6369C64C3FE7}" type="datetimeFigureOut">
              <a:rPr lang="ru-RU" smtClean="0"/>
              <a:t>23.05.2023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4220621401"/>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499343-43AA-4E10-9201-6369C64C3FE7}" type="datetimeFigureOut">
              <a:rPr lang="ru-RU" smtClean="0"/>
              <a:t>23.05.2023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1630980938"/>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97499343-43AA-4E10-9201-6369C64C3FE7}"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2461384757"/>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97499343-43AA-4E10-9201-6369C64C3FE7}" type="datetimeFigureOut">
              <a:rPr lang="ru-RU" smtClean="0"/>
              <a:t>23.05.2023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ECD329E-FC84-484F-B962-D8F0EC1A2C4A}" type="slidenum">
              <a:rPr lang="ru-RU" smtClean="0"/>
              <a:t>‹#›</a:t>
            </a:fld>
            <a:endParaRPr lang="ru-RU"/>
          </a:p>
        </p:txBody>
      </p:sp>
    </p:spTree>
    <p:extLst>
      <p:ext uri="{BB962C8B-B14F-4D97-AF65-F5344CB8AC3E}">
        <p14:creationId xmlns:p14="http://schemas.microsoft.com/office/powerpoint/2010/main" val="787503713"/>
      </p:ext>
    </p:extLst>
  </p:cSld>
  <p:clrMapOvr>
    <a:masterClrMapping/>
  </p:clrMapOvr>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99343-43AA-4E10-9201-6369C64C3FE7}" type="datetimeFigureOut">
              <a:rPr lang="ru-RU" smtClean="0"/>
              <a:t>23.05.2023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CD329E-FC84-484F-B962-D8F0EC1A2C4A}" type="slidenum">
              <a:rPr lang="ru-RU" smtClean="0"/>
              <a:t>‹#›</a:t>
            </a:fld>
            <a:endParaRPr lang="ru-RU"/>
          </a:p>
        </p:txBody>
      </p:sp>
    </p:spTree>
    <p:extLst>
      <p:ext uri="{BB962C8B-B14F-4D97-AF65-F5344CB8AC3E}">
        <p14:creationId xmlns:p14="http://schemas.microsoft.com/office/powerpoint/2010/main" val="21620735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3000" advTm="8813">
        <p:split orient="vert"/>
      </p:transition>
    </mc:Choice>
    <mc:Fallback xmlns="">
      <p:transition spd="slow" advTm="8813">
        <p:split orient="vert"/>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91264" cy="1498178"/>
          </a:xfrm>
        </p:spPr>
        <p:txBody>
          <a:bodyPr>
            <a:noAutofit/>
          </a:bodyPr>
          <a:lstStyle/>
          <a:p>
            <a:r>
              <a:rPr lang="en-US" sz="2400" dirty="0"/>
              <a:t>HI, everybody. My name is </a:t>
            </a:r>
            <a:r>
              <a:rPr lang="en-US" sz="2400" dirty="0" err="1" smtClean="0"/>
              <a:t>Nastya</a:t>
            </a:r>
            <a:r>
              <a:rPr lang="en-US" sz="2400" dirty="0" smtClean="0"/>
              <a:t>. And </a:t>
            </a:r>
            <a:r>
              <a:rPr lang="en-US" sz="2400" dirty="0"/>
              <a:t>I want to tell you about my small but very cute </a:t>
            </a:r>
            <a:r>
              <a:rPr lang="en-US" sz="2400" dirty="0" smtClean="0"/>
              <a:t>town</a:t>
            </a:r>
            <a:r>
              <a:rPr lang="ru-RU" sz="2400" dirty="0" smtClean="0"/>
              <a:t>,</a:t>
            </a:r>
            <a:r>
              <a:rPr lang="en-US" sz="2400" dirty="0" smtClean="0"/>
              <a:t> </a:t>
            </a:r>
            <a:r>
              <a:rPr lang="en-US" sz="2400" dirty="0"/>
              <a:t>Nizhnekamsk. The population of </a:t>
            </a:r>
            <a:r>
              <a:rPr lang="en-US" sz="2400" dirty="0" smtClean="0"/>
              <a:t>the </a:t>
            </a:r>
            <a:r>
              <a:rPr lang="en-US" sz="2400" dirty="0"/>
              <a:t>town is 240 thousand people. </a:t>
            </a:r>
            <a:r>
              <a:rPr lang="en-US" sz="2400" dirty="0" err="1" smtClean="0"/>
              <a:t>Nizhnekamsk</a:t>
            </a:r>
            <a:r>
              <a:rPr lang="en-US" sz="2400" dirty="0" smtClean="0"/>
              <a:t> was built </a:t>
            </a:r>
            <a:r>
              <a:rPr lang="en-US" sz="2400" dirty="0"/>
              <a:t>in </a:t>
            </a:r>
            <a:r>
              <a:rPr lang="en-US" sz="2400" dirty="0" smtClean="0"/>
              <a:t>1961, as you can see it </a:t>
            </a:r>
            <a:r>
              <a:rPr lang="en-US" sz="2400" dirty="0"/>
              <a:t>is quite young.</a:t>
            </a:r>
            <a:endParaRPr lang="ru-RU" sz="2400"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3568" y="1772816"/>
            <a:ext cx="7848872" cy="46985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Заголовок 1"/>
          <p:cNvSpPr txBox="1">
            <a:spLocks/>
          </p:cNvSpPr>
          <p:nvPr/>
        </p:nvSpPr>
        <p:spPr>
          <a:xfrm>
            <a:off x="1403648" y="790680"/>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sz="2000" dirty="0"/>
          </a:p>
        </p:txBody>
      </p:sp>
    </p:spTree>
    <p:extLst>
      <p:ext uri="{BB962C8B-B14F-4D97-AF65-F5344CB8AC3E}">
        <p14:creationId xmlns:p14="http://schemas.microsoft.com/office/powerpoint/2010/main" val="2027832141"/>
      </p:ext>
    </p:extLst>
  </p:cSld>
  <p:clrMapOvr>
    <a:masterClrMapping/>
  </p:clrMapOvr>
  <mc:AlternateContent xmlns:mc="http://schemas.openxmlformats.org/markup-compatibility/2006" xmlns:p14="http://schemas.microsoft.com/office/powerpoint/2010/main">
    <mc:Choice Requires="p14">
      <p:transition spd="slow" p14:dur="3000" advTm="15039">
        <p:split orient="vert"/>
      </p:transition>
    </mc:Choice>
    <mc:Fallback xmlns="">
      <p:transition spd="slow" advTm="15039">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51520" y="260648"/>
            <a:ext cx="3312368" cy="6120680"/>
          </a:xfrm>
        </p:spPr>
        <p:txBody>
          <a:bodyPr>
            <a:normAutofit fontScale="92500" lnSpcReduction="20000"/>
          </a:bodyPr>
          <a:lstStyle/>
          <a:p>
            <a:pPr algn="ctr"/>
            <a:r>
              <a:rPr lang="en-US" sz="2800" dirty="0"/>
              <a:t>The most important bench for all citizens is in ‘’ Family Park’’, it depicts a sculpture of a father, a mother, a boy and a </a:t>
            </a:r>
            <a:r>
              <a:rPr lang="en-US" sz="2800" dirty="0" smtClean="0"/>
              <a:t>girl, the </a:t>
            </a:r>
            <a:r>
              <a:rPr lang="en-US" sz="2800" dirty="0"/>
              <a:t>usual happy family. As for each of us the </a:t>
            </a:r>
            <a:r>
              <a:rPr lang="en-US" sz="2800" dirty="0" smtClean="0"/>
              <a:t>family stands </a:t>
            </a:r>
            <a:r>
              <a:rPr lang="en-US" sz="2800" dirty="0"/>
              <a:t>on the first place and means a lot in our lives. </a:t>
            </a:r>
            <a:endParaRPr lang="en-US" sz="2800" dirty="0" smtClean="0"/>
          </a:p>
          <a:p>
            <a:pPr algn="ctr"/>
            <a:r>
              <a:rPr lang="en-US" sz="2800" dirty="0" smtClean="0"/>
              <a:t>To sum up. </a:t>
            </a:r>
            <a:r>
              <a:rPr lang="en-US" sz="2800" dirty="0" err="1" smtClean="0"/>
              <a:t>Nizhnekamsk</a:t>
            </a:r>
            <a:r>
              <a:rPr lang="en-US" sz="2800" dirty="0" smtClean="0"/>
              <a:t> </a:t>
            </a:r>
            <a:r>
              <a:rPr lang="en-US" sz="2800" dirty="0"/>
              <a:t>is very great and wonderful </a:t>
            </a:r>
            <a:r>
              <a:rPr lang="en-US" sz="2800" dirty="0" smtClean="0"/>
              <a:t>place </a:t>
            </a:r>
            <a:r>
              <a:rPr lang="en-US" sz="2800" dirty="0"/>
              <a:t>to </a:t>
            </a:r>
            <a:r>
              <a:rPr lang="en-US" sz="2800" dirty="0" smtClean="0"/>
              <a:t>visit and to live. </a:t>
            </a:r>
            <a:r>
              <a:rPr lang="en-US" sz="2800" dirty="0"/>
              <a:t>Come and </a:t>
            </a:r>
            <a:r>
              <a:rPr lang="en-US" sz="2800" dirty="0" smtClean="0"/>
              <a:t>see. </a:t>
            </a:r>
            <a:r>
              <a:rPr lang="en-US" sz="2800" dirty="0"/>
              <a:t>Thank you for your affention.</a:t>
            </a:r>
            <a:endParaRPr lang="ru-RU" sz="2800" dirty="0"/>
          </a:p>
        </p:txBody>
      </p:sp>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704594" y="456207"/>
            <a:ext cx="5115878" cy="5853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3616089"/>
      </p:ext>
    </p:extLst>
  </p:cSld>
  <p:clrMapOvr>
    <a:masterClrMapping/>
  </p:clrMapOvr>
  <mc:AlternateContent xmlns:mc="http://schemas.openxmlformats.org/markup-compatibility/2006" xmlns:p14="http://schemas.microsoft.com/office/powerpoint/2010/main">
    <mc:Choice Requires="p14">
      <p:transition spd="slow" p14:dur="3000" advTm="21068">
        <p:split orient="vert"/>
      </p:transition>
    </mc:Choice>
    <mc:Fallback xmlns="">
      <p:transition spd="slow" advTm="21068">
        <p:split orient="ver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424"/>
            <a:ext cx="6336704" cy="2304256"/>
          </a:xfrm>
        </p:spPr>
        <p:txBody>
          <a:bodyPr>
            <a:noAutofit/>
          </a:bodyPr>
          <a:lstStyle/>
          <a:p>
            <a:pPr algn="l"/>
            <a:r>
              <a:rPr lang="en-US" sz="3600" dirty="0"/>
              <a:t>Author</a:t>
            </a:r>
            <a:r>
              <a:rPr lang="ru-RU" sz="3600" dirty="0" smtClean="0"/>
              <a:t>:</a:t>
            </a:r>
            <a:r>
              <a:rPr lang="en-US" sz="3600" smtClean="0"/>
              <a:t> Nastya</a:t>
            </a:r>
            <a:r>
              <a:rPr lang="en-US" sz="3600" dirty="0" smtClean="0"/>
              <a:t> </a:t>
            </a:r>
            <a:r>
              <a:rPr lang="en-US" sz="3600" dirty="0" err="1" smtClean="0"/>
              <a:t>Grakhantzeva</a:t>
            </a:r>
            <a:r>
              <a:rPr lang="en-US" sz="3600" dirty="0"/>
              <a:t/>
            </a:r>
            <a:br>
              <a:rPr lang="en-US" sz="3600" dirty="0"/>
            </a:br>
            <a:r>
              <a:rPr lang="en-US" sz="3600" dirty="0"/>
              <a:t>School: </a:t>
            </a:r>
            <a:r>
              <a:rPr lang="ru-RU" sz="3600" dirty="0"/>
              <a:t>№ 10,</a:t>
            </a:r>
            <a:r>
              <a:rPr lang="en-US" sz="3600" dirty="0" err="1" smtClean="0"/>
              <a:t>Nizhnekamsk</a:t>
            </a:r>
            <a:r>
              <a:rPr lang="en-US" sz="3600" dirty="0" smtClean="0"/>
              <a:t/>
            </a:r>
            <a:br>
              <a:rPr lang="en-US" sz="3600" dirty="0" smtClean="0"/>
            </a:br>
            <a:r>
              <a:rPr lang="en-US" sz="3600" dirty="0" smtClean="0"/>
              <a:t>Grade</a:t>
            </a:r>
            <a:r>
              <a:rPr lang="en-US" sz="3600" dirty="0"/>
              <a:t>: 6</a:t>
            </a:r>
            <a:r>
              <a:rPr lang="ru-RU" sz="3600" dirty="0"/>
              <a:t> </a:t>
            </a:r>
            <a:r>
              <a:rPr lang="en-US" sz="3600" dirty="0" smtClean="0"/>
              <a:t/>
            </a:r>
            <a:br>
              <a:rPr lang="en-US" sz="3600" dirty="0" smtClean="0"/>
            </a:br>
            <a:r>
              <a:rPr lang="en-US" sz="3600" dirty="0" smtClean="0"/>
              <a:t>Tutor: </a:t>
            </a:r>
            <a:r>
              <a:rPr lang="en-US" sz="3600" dirty="0" err="1" smtClean="0"/>
              <a:t>Kolesnikova</a:t>
            </a:r>
            <a:r>
              <a:rPr lang="en-US" sz="3600" dirty="0" smtClean="0"/>
              <a:t> I.N.</a:t>
            </a:r>
            <a:endParaRPr lang="ru-RU" sz="36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9712" y="2245331"/>
            <a:ext cx="6696744" cy="434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6548328"/>
      </p:ext>
    </p:extLst>
  </p:cSld>
  <p:clrMapOvr>
    <a:masterClrMapping/>
  </p:clrMapOvr>
  <mc:AlternateContent xmlns:mc="http://schemas.openxmlformats.org/markup-compatibility/2006" xmlns:p14="http://schemas.microsoft.com/office/powerpoint/2010/main">
    <mc:Choice Requires="p14">
      <p:transition spd="slow" p14:dur="3000" advTm="11114">
        <p:split orient="vert"/>
      </p:transition>
    </mc:Choice>
    <mc:Fallback xmlns="">
      <p:transition spd="slow" advTm="11114">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Autofit/>
          </a:bodyPr>
          <a:lstStyle/>
          <a:p>
            <a:r>
              <a:rPr lang="en-US" sz="2800" dirty="0"/>
              <a:t>The city is also the largest centre of the petrochemical industry in Russia. Therefore we have many factories, but in addition </a:t>
            </a:r>
            <a:r>
              <a:rPr lang="en-US" sz="2800" dirty="0" smtClean="0"/>
              <a:t>there are a lot of green </a:t>
            </a:r>
            <a:r>
              <a:rPr lang="en-US" sz="2800" dirty="0"/>
              <a:t>areas, parks and squares.</a:t>
            </a:r>
            <a:endParaRPr lang="ru-RU" sz="2800" dirty="0"/>
          </a:p>
        </p:txBody>
      </p:sp>
      <p:pic>
        <p:nvPicPr>
          <p:cNvPr id="205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95536" y="2798335"/>
            <a:ext cx="3960440" cy="32857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56923" y="2798336"/>
            <a:ext cx="4063549" cy="3346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838656"/>
      </p:ext>
    </p:extLst>
  </p:cSld>
  <p:clrMapOvr>
    <a:masterClrMapping/>
  </p:clrMapOvr>
  <mc:AlternateContent xmlns:mc="http://schemas.openxmlformats.org/markup-compatibility/2006" xmlns:p14="http://schemas.microsoft.com/office/powerpoint/2010/main">
    <mc:Choice Requires="p14">
      <p:transition spd="slow" p14:dur="3000" advTm="11033">
        <p:split orient="vert"/>
      </p:transition>
    </mc:Choice>
    <mc:Fallback xmlns="">
      <p:transition spd="slow" advTm="11033">
        <p:split orient="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800" dirty="0"/>
              <a:t>Very often in parks </a:t>
            </a:r>
            <a:r>
              <a:rPr lang="en-US" sz="2800" dirty="0" smtClean="0"/>
              <a:t>you can find fountains</a:t>
            </a:r>
            <a:r>
              <a:rPr lang="en-US" sz="2800" dirty="0"/>
              <a:t>, playgrounds, trampolines and benches.</a:t>
            </a:r>
            <a:endParaRPr lang="ru-RU" sz="28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512" y="2300779"/>
            <a:ext cx="3903922"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499992" y="4149080"/>
            <a:ext cx="3707904" cy="2517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499992" y="1492420"/>
            <a:ext cx="3707904" cy="2512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92646632"/>
      </p:ext>
    </p:extLst>
  </p:cSld>
  <p:clrMapOvr>
    <a:masterClrMapping/>
  </p:clrMapOvr>
  <mc:AlternateContent xmlns:mc="http://schemas.openxmlformats.org/markup-compatibility/2006" xmlns:p14="http://schemas.microsoft.com/office/powerpoint/2010/main">
    <mc:Choice Requires="p14">
      <p:transition spd="slow" p14:dur="3000" advTm="6861">
        <p:split orient="vert"/>
      </p:transition>
    </mc:Choice>
    <mc:Fallback xmlns="">
      <p:transition spd="slow" advTm="6861">
        <p:split orient="vert"/>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2542" y="404664"/>
            <a:ext cx="3352972" cy="5799188"/>
          </a:xfrm>
        </p:spPr>
        <p:txBody>
          <a:bodyPr>
            <a:normAutofit fontScale="92500" lnSpcReduction="10000"/>
          </a:bodyPr>
          <a:lstStyle/>
          <a:p>
            <a:pPr algn="ctr"/>
            <a:r>
              <a:rPr lang="en-US" sz="2800" dirty="0" smtClean="0"/>
              <a:t>And </a:t>
            </a:r>
            <a:r>
              <a:rPr lang="en-US" sz="2800" dirty="0"/>
              <a:t>I </a:t>
            </a:r>
            <a:r>
              <a:rPr lang="en-US" sz="2800" dirty="0" smtClean="0"/>
              <a:t>would like </a:t>
            </a:r>
            <a:r>
              <a:rPr lang="en-US" sz="2800" dirty="0"/>
              <a:t>to tell you more about the benches.</a:t>
            </a:r>
            <a:r>
              <a:rPr lang="ru-RU" sz="2800" dirty="0"/>
              <a:t> </a:t>
            </a:r>
            <a:endParaRPr lang="en-US" sz="2800" dirty="0" smtClean="0"/>
          </a:p>
          <a:p>
            <a:pPr algn="ctr"/>
            <a:r>
              <a:rPr lang="en-US" sz="2800" dirty="0" smtClean="0"/>
              <a:t>On </a:t>
            </a:r>
            <a:r>
              <a:rPr lang="en-US" sz="2800" dirty="0" err="1"/>
              <a:t>Solnechnaya</a:t>
            </a:r>
            <a:r>
              <a:rPr lang="en-US" sz="2800" dirty="0"/>
              <a:t> </a:t>
            </a:r>
            <a:r>
              <a:rPr lang="en-US" sz="2800" dirty="0" err="1" smtClean="0"/>
              <a:t>Polyana</a:t>
            </a:r>
            <a:r>
              <a:rPr lang="en-US" sz="2800" dirty="0" smtClean="0"/>
              <a:t> there </a:t>
            </a:r>
            <a:r>
              <a:rPr lang="en-US" sz="2800" dirty="0"/>
              <a:t>is a bench </a:t>
            </a:r>
            <a:r>
              <a:rPr lang="en-US" sz="2800" dirty="0" smtClean="0"/>
              <a:t>of smiling Clown. When visitors sit </a:t>
            </a:r>
            <a:r>
              <a:rPr lang="en-US" sz="2800" dirty="0"/>
              <a:t>on this </a:t>
            </a:r>
            <a:r>
              <a:rPr lang="en-US" sz="2800" dirty="0" smtClean="0"/>
              <a:t>bench, </a:t>
            </a:r>
            <a:r>
              <a:rPr lang="en-US" sz="2800" dirty="0"/>
              <a:t>the clown </a:t>
            </a:r>
            <a:r>
              <a:rPr lang="en-US" sz="2800" dirty="0" smtClean="0"/>
              <a:t>seems to embrace </a:t>
            </a:r>
            <a:r>
              <a:rPr lang="en-US" sz="2800" dirty="0"/>
              <a:t>the visitors of </a:t>
            </a:r>
            <a:r>
              <a:rPr lang="en-US" sz="2800" dirty="0" smtClean="0"/>
              <a:t>the park and charge them with </a:t>
            </a:r>
            <a:r>
              <a:rPr lang="en-US" sz="2800" dirty="0"/>
              <a:t>energy and good mood.</a:t>
            </a:r>
            <a:r>
              <a:rPr lang="ru-RU" sz="2800" dirty="0"/>
              <a:t> </a:t>
            </a:r>
            <a:r>
              <a:rPr lang="en-US" sz="2800" dirty="0" smtClean="0"/>
              <a:t> They say if </a:t>
            </a:r>
            <a:r>
              <a:rPr lang="en-US" sz="2800" dirty="0"/>
              <a:t>you rub clown’s </a:t>
            </a:r>
            <a:r>
              <a:rPr lang="en-US" sz="2800" dirty="0" smtClean="0"/>
              <a:t>nose, </a:t>
            </a:r>
            <a:r>
              <a:rPr lang="en-US" sz="2800" dirty="0"/>
              <a:t>you will get good luck.</a:t>
            </a:r>
            <a:endParaRPr lang="ru-RU"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29322" y="332654"/>
            <a:ext cx="5363158" cy="57606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52641926"/>
      </p:ext>
    </p:extLst>
  </p:cSld>
  <p:clrMapOvr>
    <a:masterClrMapping/>
  </p:clrMapOvr>
  <mc:AlternateContent xmlns:mc="http://schemas.openxmlformats.org/markup-compatibility/2006" xmlns:p14="http://schemas.microsoft.com/office/powerpoint/2010/main">
    <mc:Choice Requires="p14">
      <p:transition spd="slow" p14:dur="3000" advTm="15752">
        <p:split orient="vert"/>
      </p:transition>
    </mc:Choice>
    <mc:Fallback xmlns="">
      <p:transition spd="slow" advTm="15752">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23528" y="548680"/>
            <a:ext cx="2975317" cy="5577483"/>
          </a:xfrm>
        </p:spPr>
        <p:txBody>
          <a:bodyPr>
            <a:normAutofit lnSpcReduction="10000"/>
          </a:bodyPr>
          <a:lstStyle/>
          <a:p>
            <a:pPr algn="ctr"/>
            <a:r>
              <a:rPr lang="en-US" sz="2800" dirty="0"/>
              <a:t>The next interesting bench is in Mira Street and name of the street corresponds to the name of the </a:t>
            </a:r>
            <a:r>
              <a:rPr lang="en-US" sz="2800" dirty="0" smtClean="0"/>
              <a:t>bench – “Reconciliation”. </a:t>
            </a:r>
            <a:r>
              <a:rPr lang="en-US" sz="2800" dirty="0"/>
              <a:t>The </a:t>
            </a:r>
            <a:r>
              <a:rPr lang="en-US" sz="2800" dirty="0" smtClean="0"/>
              <a:t>couple, </a:t>
            </a:r>
            <a:r>
              <a:rPr lang="en-US" sz="2800" dirty="0"/>
              <a:t>who is in a </a:t>
            </a:r>
            <a:r>
              <a:rPr lang="en-US" sz="2800" dirty="0" smtClean="0"/>
              <a:t>quarrel, </a:t>
            </a:r>
            <a:r>
              <a:rPr lang="en-US" sz="2800" dirty="0"/>
              <a:t>can sit, roll to centre and make up. This is </a:t>
            </a:r>
            <a:r>
              <a:rPr lang="en-US" sz="2800" dirty="0" smtClean="0"/>
              <a:t>its </a:t>
            </a:r>
            <a:r>
              <a:rPr lang="en-US" sz="2800" dirty="0"/>
              <a:t>secret.</a:t>
            </a:r>
            <a:endParaRPr lang="ru-RU" sz="28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3419872" y="692696"/>
            <a:ext cx="5400600"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78893219"/>
      </p:ext>
    </p:extLst>
  </p:cSld>
  <p:clrMapOvr>
    <a:masterClrMapping/>
  </p:clrMapOvr>
  <mc:AlternateContent xmlns:mc="http://schemas.openxmlformats.org/markup-compatibility/2006" xmlns:p14="http://schemas.microsoft.com/office/powerpoint/2010/main">
    <mc:Choice Requires="p14">
      <p:transition spd="slow" p14:dur="3000" advTm="11118">
        <p:split orient="vert"/>
      </p:transition>
    </mc:Choice>
    <mc:Fallback xmlns="">
      <p:transition spd="slow" advTm="11118">
        <p:split orient="ver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281325" y="1315261"/>
            <a:ext cx="3008313" cy="4128937"/>
          </a:xfrm>
        </p:spPr>
        <p:txBody>
          <a:bodyPr>
            <a:normAutofit/>
          </a:bodyPr>
          <a:lstStyle/>
          <a:p>
            <a:pPr algn="ctr"/>
            <a:r>
              <a:rPr lang="en-US" sz="2800" dirty="0"/>
              <a:t>Another beautiful bench is near Wedding Palace and called ‘’Love’’. All </a:t>
            </a:r>
            <a:r>
              <a:rPr lang="en-US" sz="2800" dirty="0" smtClean="0"/>
              <a:t>newlyweds </a:t>
            </a:r>
            <a:r>
              <a:rPr lang="en-US" sz="2800" dirty="0"/>
              <a:t>on their wedding day like to sit on it and take a picture.  </a:t>
            </a:r>
            <a:endParaRPr lang="ru-RU" sz="2800" dirty="0"/>
          </a:p>
        </p:txBody>
      </p:sp>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474720" y="404664"/>
            <a:ext cx="5417760" cy="5976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0839636"/>
      </p:ext>
    </p:extLst>
  </p:cSld>
  <p:clrMapOvr>
    <a:masterClrMapping/>
  </p:clrMapOvr>
  <mc:AlternateContent xmlns:mc="http://schemas.openxmlformats.org/markup-compatibility/2006" xmlns:p14="http://schemas.microsoft.com/office/powerpoint/2010/main">
    <mc:Choice Requires="p14">
      <p:transition spd="slow" p14:dur="3000" advTm="10945">
        <p:split orient="vert"/>
      </p:transition>
    </mc:Choice>
    <mc:Fallback xmlns="">
      <p:transition spd="slow" advTm="10945">
        <p:split orient="ver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728192"/>
          </a:xfrm>
        </p:spPr>
        <p:txBody>
          <a:bodyPr>
            <a:normAutofit fontScale="90000"/>
          </a:bodyPr>
          <a:lstStyle/>
          <a:p>
            <a:r>
              <a:rPr lang="en-US" sz="2800" dirty="0"/>
              <a:t>Next to the Wedding Palace we have ‘’Tukai park’’ and there are a lot of different beautiful benches such as ‘’Sunflower bench’’ or ‘</a:t>
            </a:r>
            <a:r>
              <a:rPr lang="en-US" sz="2800" dirty="0" smtClean="0"/>
              <a:t>’Sculpture </a:t>
            </a:r>
            <a:r>
              <a:rPr lang="en-US" sz="2800" dirty="0"/>
              <a:t>benches’’ based on Gabdula Tukai, the Tatar favourite and popular </a:t>
            </a:r>
            <a:r>
              <a:rPr lang="en-US" sz="2800" dirty="0" smtClean="0"/>
              <a:t>writer of poems, fairy tails.</a:t>
            </a:r>
            <a:endParaRPr lang="ru-RU" sz="2800" dirty="0"/>
          </a:p>
        </p:txBody>
      </p:sp>
      <p:sp>
        <p:nvSpPr>
          <p:cNvPr id="3" name="Текст 2"/>
          <p:cNvSpPr>
            <a:spLocks noGrp="1"/>
          </p:cNvSpPr>
          <p:nvPr>
            <p:ph type="body" idx="1"/>
          </p:nvPr>
        </p:nvSpPr>
        <p:spPr>
          <a:xfrm>
            <a:off x="457200" y="1565102"/>
            <a:ext cx="4040188" cy="639762"/>
          </a:xfrm>
        </p:spPr>
        <p:txBody>
          <a:bodyPr/>
          <a:lstStyle/>
          <a:p>
            <a:pPr algn="ctr"/>
            <a:r>
              <a:rPr lang="en-US" dirty="0"/>
              <a:t>Sunflower bench</a:t>
            </a:r>
            <a:endParaRPr lang="ru-RU" dirty="0"/>
          </a:p>
        </p:txBody>
      </p:sp>
      <p:sp>
        <p:nvSpPr>
          <p:cNvPr id="5" name="Текст 4"/>
          <p:cNvSpPr>
            <a:spLocks noGrp="1"/>
          </p:cNvSpPr>
          <p:nvPr>
            <p:ph type="body" sz="quarter" idx="3"/>
          </p:nvPr>
        </p:nvSpPr>
        <p:spPr>
          <a:xfrm>
            <a:off x="4645025" y="1556792"/>
            <a:ext cx="4041775" cy="639762"/>
          </a:xfrm>
        </p:spPr>
        <p:txBody>
          <a:bodyPr/>
          <a:lstStyle/>
          <a:p>
            <a:pPr algn="ctr"/>
            <a:r>
              <a:rPr lang="en-US" dirty="0"/>
              <a:t>Sculpture bench</a:t>
            </a:r>
            <a:endParaRPr lang="ru-RU" dirty="0"/>
          </a:p>
        </p:txBody>
      </p:sp>
      <p:pic>
        <p:nvPicPr>
          <p:cNvPr id="5123" name="Picture 3"/>
          <p:cNvPicPr>
            <a:picLocks noGrp="1" noChangeAspect="1" noChangeArrowheads="1"/>
          </p:cNvPicPr>
          <p:nvPr>
            <p:ph sz="half" idx="2"/>
          </p:nvPr>
        </p:nvPicPr>
        <p:blipFill>
          <a:blip r:embed="rId2" cstate="email">
            <a:extLst>
              <a:ext uri="{28A0092B-C50C-407E-A947-70E740481C1C}">
                <a14:useLocalDpi xmlns:a14="http://schemas.microsoft.com/office/drawing/2010/main"/>
              </a:ext>
            </a:extLst>
          </a:blip>
          <a:srcRect/>
          <a:stretch>
            <a:fillRect/>
          </a:stretch>
        </p:blipFill>
        <p:spPr bwMode="auto">
          <a:xfrm>
            <a:off x="323528" y="2348880"/>
            <a:ext cx="4248472" cy="3816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Grp="1" noChangeAspect="1" noChangeArrowheads="1"/>
          </p:cNvPicPr>
          <p:nvPr>
            <p:ph sz="quarter" idx="4"/>
          </p:nvPr>
        </p:nvPicPr>
        <p:blipFill>
          <a:blip r:embed="rId3" cstate="email">
            <a:extLst>
              <a:ext uri="{28A0092B-C50C-407E-A947-70E740481C1C}">
                <a14:useLocalDpi xmlns:a14="http://schemas.microsoft.com/office/drawing/2010/main"/>
              </a:ext>
            </a:extLst>
          </a:blip>
          <a:srcRect/>
          <a:stretch>
            <a:fillRect/>
          </a:stretch>
        </p:blipFill>
        <p:spPr bwMode="auto">
          <a:xfrm>
            <a:off x="4716016" y="2348880"/>
            <a:ext cx="417646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7985077"/>
      </p:ext>
    </p:extLst>
  </p:cSld>
  <p:clrMapOvr>
    <a:masterClrMapping/>
  </p:clrMapOvr>
  <mc:AlternateContent xmlns:mc="http://schemas.openxmlformats.org/markup-compatibility/2006" xmlns:p14="http://schemas.microsoft.com/office/powerpoint/2010/main">
    <mc:Choice Requires="p14">
      <p:transition spd="slow" p14:dur="3000" advTm="11361">
        <p:split orient="vert"/>
      </p:transition>
    </mc:Choice>
    <mc:Fallback xmlns="">
      <p:transition spd="slow" advTm="11361">
        <p:split orient="vert"/>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395536" y="4509120"/>
            <a:ext cx="8496944" cy="2204863"/>
          </a:xfrm>
        </p:spPr>
        <p:txBody>
          <a:bodyPr>
            <a:noAutofit/>
          </a:bodyPr>
          <a:lstStyle/>
          <a:p>
            <a:pPr algn="ctr"/>
            <a:r>
              <a:rPr lang="en-US" sz="2600" dirty="0" smtClean="0"/>
              <a:t>Also I </a:t>
            </a:r>
            <a:r>
              <a:rPr lang="en-US" sz="2600" dirty="0"/>
              <a:t>want to present you the main </a:t>
            </a:r>
            <a:r>
              <a:rPr lang="en-US" sz="2600" dirty="0" smtClean="0"/>
              <a:t>city </a:t>
            </a:r>
            <a:r>
              <a:rPr lang="en-US" sz="2600" dirty="0"/>
              <a:t>library which is near the Tukai park and named after Tukai too. The library hosts a lot of </a:t>
            </a:r>
            <a:r>
              <a:rPr lang="en-US" sz="2600" dirty="0" smtClean="0"/>
              <a:t>events,  </a:t>
            </a:r>
            <a:r>
              <a:rPr lang="en-US" sz="2600" dirty="0"/>
              <a:t>has a large selection of </a:t>
            </a:r>
            <a:r>
              <a:rPr lang="en-US" sz="2600" dirty="0" smtClean="0"/>
              <a:t>books, create cozy </a:t>
            </a:r>
            <a:r>
              <a:rPr lang="en-US" sz="2600" dirty="0"/>
              <a:t>atmosphere and much more. If you have time, I would definitely advise you to take a book.</a:t>
            </a:r>
            <a:endParaRPr lang="ru-RU" sz="2600" dirty="0"/>
          </a:p>
        </p:txBody>
      </p:sp>
      <p:pic>
        <p:nvPicPr>
          <p:cNvPr id="6146" name="Picture 2"/>
          <p:cNvPicPr>
            <a:picLocks noGrp="1" noChangeAspect="1" noChangeArrowheads="1"/>
          </p:cNvPicPr>
          <p:nvPr>
            <p:ph type="pic" idx="1"/>
          </p:nvPr>
        </p:nvPicPr>
        <p:blipFill>
          <a:blip r:embed="rId2" cstate="email">
            <a:extLst>
              <a:ext uri="{28A0092B-C50C-407E-A947-70E740481C1C}">
                <a14:useLocalDpi xmlns:a14="http://schemas.microsoft.com/office/drawing/2010/main"/>
              </a:ext>
            </a:extLst>
          </a:blip>
          <a:srcRect/>
          <a:stretch>
            <a:fillRect/>
          </a:stretch>
        </p:blipFill>
        <p:spPr bwMode="auto">
          <a:xfrm>
            <a:off x="1619672" y="188640"/>
            <a:ext cx="5904656" cy="4188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90826760"/>
      </p:ext>
    </p:extLst>
  </p:cSld>
  <p:clrMapOvr>
    <a:masterClrMapping/>
  </p:clrMapOvr>
  <mc:AlternateContent xmlns:mc="http://schemas.openxmlformats.org/markup-compatibility/2006" xmlns:p14="http://schemas.microsoft.com/office/powerpoint/2010/main">
    <mc:Choice Requires="p14">
      <p:transition spd="slow" p14:dur="3000" advTm="16251">
        <p:split orient="vert"/>
      </p:transition>
    </mc:Choice>
    <mc:Fallback xmlns="">
      <p:transition spd="slow" advTm="16251">
        <p:split orient="vert"/>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14202"/>
          </a:xfrm>
        </p:spPr>
        <p:txBody>
          <a:bodyPr>
            <a:normAutofit fontScale="90000"/>
          </a:bodyPr>
          <a:lstStyle/>
          <a:p>
            <a:r>
              <a:rPr lang="en-US" sz="2800" dirty="0" smtClean="0"/>
              <a:t>These are two my </a:t>
            </a:r>
            <a:r>
              <a:rPr lang="en-US" sz="2800" dirty="0" err="1" smtClean="0"/>
              <a:t>favourite</a:t>
            </a:r>
            <a:r>
              <a:rPr lang="en-US" sz="2800" dirty="0" smtClean="0"/>
              <a:t> benches. The long one is in Mira street and the unusual is on </a:t>
            </a:r>
            <a:r>
              <a:rPr lang="en-US" sz="2800" dirty="0" err="1" smtClean="0"/>
              <a:t>Solhechnaya</a:t>
            </a:r>
            <a:r>
              <a:rPr lang="en-US" sz="2800" dirty="0" smtClean="0"/>
              <a:t> </a:t>
            </a:r>
            <a:r>
              <a:rPr lang="en-US" sz="2800" dirty="0" err="1" smtClean="0"/>
              <a:t>Polyana</a:t>
            </a:r>
            <a:r>
              <a:rPr lang="en-US" sz="2800" dirty="0" smtClean="0"/>
              <a:t>.</a:t>
            </a:r>
            <a:br>
              <a:rPr lang="en-US" sz="2800" dirty="0" smtClean="0"/>
            </a:br>
            <a:r>
              <a:rPr lang="en-US" sz="2800" dirty="0" smtClean="0"/>
              <a:t>They are very comfortable and wonderful places to spend time with friends.</a:t>
            </a:r>
            <a:endParaRPr lang="ru-RU" sz="2800"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635896" y="1988840"/>
            <a:ext cx="5300191" cy="281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83940" y="3840379"/>
            <a:ext cx="4244044" cy="2832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5038387"/>
      </p:ext>
    </p:extLst>
  </p:cSld>
  <p:clrMapOvr>
    <a:masterClrMapping/>
  </p:clrMapOvr>
  <mc:AlternateContent xmlns:mc="http://schemas.openxmlformats.org/markup-compatibility/2006" xmlns:p14="http://schemas.microsoft.com/office/powerpoint/2010/main">
    <mc:Choice Requires="p14">
      <p:transition spd="slow" p14:dur="3000" advTm="12461">
        <p:split orient="vert"/>
      </p:transition>
    </mc:Choice>
    <mc:Fallback xmlns="">
      <p:transition spd="slow" advTm="12461">
        <p:split orient="vert"/>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459</Words>
  <Application>Microsoft Office PowerPoint</Application>
  <PresentationFormat>Экран (4:3)</PresentationFormat>
  <Paragraphs>16</Paragraphs>
  <Slides>11</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Тема Office</vt:lpstr>
      <vt:lpstr>HI, everybody. My name is Nastya. And I want to tell you about my small but very cute town, Nizhnekamsk. The population of the town is 240 thousand people. Nizhnekamsk was built in 1961, as you can see it is quite young.</vt:lpstr>
      <vt:lpstr>The city is also the largest centre of the petrochemical industry in Russia. Therefore we have many factories, but in addition there are a lot of green areas, parks and squares.</vt:lpstr>
      <vt:lpstr>Very often in parks you can find fountains, playgrounds, trampolines and benches.</vt:lpstr>
      <vt:lpstr>Презентация PowerPoint</vt:lpstr>
      <vt:lpstr>Презентация PowerPoint</vt:lpstr>
      <vt:lpstr>Презентация PowerPoint</vt:lpstr>
      <vt:lpstr>Next to the Wedding Palace we have ‘’Tukai park’’ and there are a lot of different beautiful benches such as ‘’Sunflower bench’’ or ‘’Sculpture benches’’ based on Gabdula Tukai, the Tatar favourite and popular writer of poems, fairy tails.</vt:lpstr>
      <vt:lpstr>Презентация PowerPoint</vt:lpstr>
      <vt:lpstr>These are two my favourite benches. The long one is in Mira street and the unusual is on Solhechnaya Polyana. They are very comfortable and wonderful places to spend time with friends.</vt:lpstr>
      <vt:lpstr>Презентация PowerPoint</vt:lpstr>
      <vt:lpstr>Author: Nastya Grakhantzeva School: № 10,Nizhnekamsk Grade: 6  Tutor: Kolesnikova I.N.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Hi,everybody. My name is Karina. And today, I want to tell you ab</dc:title>
  <dc:creator>Марат</dc:creator>
  <cp:lastModifiedBy>User</cp:lastModifiedBy>
  <cp:revision>40</cp:revision>
  <dcterms:created xsi:type="dcterms:W3CDTF">2001-12-31T21:22:24Z</dcterms:created>
  <dcterms:modified xsi:type="dcterms:W3CDTF">2023-05-23T16:47:51Z</dcterms:modified>
</cp:coreProperties>
</file>