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362" r:id="rId2"/>
    <p:sldId id="375" r:id="rId3"/>
    <p:sldId id="363" r:id="rId4"/>
    <p:sldId id="370" r:id="rId5"/>
    <p:sldId id="371" r:id="rId6"/>
    <p:sldId id="406" r:id="rId7"/>
    <p:sldId id="372" r:id="rId8"/>
    <p:sldId id="373" r:id="rId9"/>
    <p:sldId id="376" r:id="rId10"/>
    <p:sldId id="403" r:id="rId11"/>
    <p:sldId id="377" r:id="rId12"/>
    <p:sldId id="407" r:id="rId13"/>
    <p:sldId id="408" r:id="rId14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  <a:srgbClr val="000000"/>
    <a:srgbClr val="FF0000"/>
    <a:srgbClr val="F5A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46" autoAdjust="0"/>
  </p:normalViewPr>
  <p:slideViewPr>
    <p:cSldViewPr>
      <p:cViewPr varScale="1">
        <p:scale>
          <a:sx n="105" d="100"/>
          <a:sy n="105" d="100"/>
        </p:scale>
        <p:origin x="802" y="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CC8D2-4085-4635-B683-7E1B036DF07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01C12-D823-46F5-9F0B-0CD60DF30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56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01C12-D823-46F5-9F0B-0CD60DF30A9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3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01C12-D823-46F5-9F0B-0CD60DF30A9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36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42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39502"/>
            <a:ext cx="77410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составления описательного рассказа дошкольниками </a:t>
            </a:r>
          </a:p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речевыми дефектами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589444"/>
            <a:ext cx="2700536" cy="2512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483768" y="3570937"/>
            <a:ext cx="6156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Учитель-логопед </a:t>
            </a:r>
          </a:p>
          <a:p>
            <a:pPr lvl="0" algn="just"/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лицей №3: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lvl="0" algn="just"/>
            <a:r>
              <a:rPr lang="ru-RU" sz="20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Трухина Анна Александровна</a:t>
            </a:r>
            <a:endParaRPr lang="ru-RU" sz="20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859286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554" y="160736"/>
            <a:ext cx="8454891" cy="4414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5: ОПРЕДЕЛЕНИЕ МЕСТОНАХОЖДЕНИЯ ОБЪЕКТА НА КАРТИНЕ</a:t>
            </a:r>
          </a:p>
          <a:p>
            <a:pPr marL="355600">
              <a:lnSpc>
                <a:spcPct val="150000"/>
              </a:lnSpc>
            </a:pPr>
            <a:r>
              <a:rPr lang="ru-RU" sz="2000" u="sng" dirty="0">
                <a:solidFill>
                  <a:srgbClr val="006600"/>
                </a:solidFill>
                <a:latin typeface="Comic Sans MS" pitchFamily="66" charset="0"/>
              </a:rPr>
              <a:t>Цель: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обучать пространственной ориентировке на картине (активизация наречий)</a:t>
            </a: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 algn="ctr">
              <a:lnSpc>
                <a:spcPct val="150000"/>
              </a:lnSpc>
            </a:pPr>
            <a:r>
              <a:rPr lang="ru-RU" sz="2000" b="1" i="1" dirty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АЛГОРИТМ ОПИСАНИЯ:</a:t>
            </a:r>
          </a:p>
          <a:p>
            <a:pPr marL="698500" indent="-342900">
              <a:buFontTx/>
              <a:buChar char="-"/>
            </a:pP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выбери объект;</a:t>
            </a:r>
          </a:p>
          <a:p>
            <a:pPr marL="698500" indent="-342900">
              <a:buFontTx/>
              <a:buChar char="-"/>
            </a:pP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опиши его с точки зрения  расположения других объектов к нему.</a:t>
            </a:r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554" y="160736"/>
            <a:ext cx="8454891" cy="626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6: ОПРЕДЕЛЕНИЕ МЕСТОНАХОЖДЕНИЯ ОБЪЕКТА НА КАРТИНЕ</a:t>
            </a:r>
          </a:p>
          <a:p>
            <a:pPr marL="355600"/>
            <a:r>
              <a:rPr lang="ru-RU" sz="2000" u="sng" dirty="0">
                <a:solidFill>
                  <a:srgbClr val="006600"/>
                </a:solidFill>
                <a:latin typeface="Comic Sans MS" pitchFamily="66" charset="0"/>
              </a:rPr>
              <a:t>Цель: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упражнять в умении перевоплощаться в объект на картине, изменять своё настроение во времени, учить составлять речевую зарисовку от имени объекта на картине. </a:t>
            </a:r>
          </a:p>
          <a:p>
            <a:pPr marL="355600"/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/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/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Этап раскрывает индивидуальные особенности восприятия в работе над картинкой, выражаясь в своей точке зрения, а она может зависеть и от возраста, от состояния, настроения человека. </a:t>
            </a: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554" y="-164554"/>
            <a:ext cx="8454891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МЕТОДИКА ПОЗВОЛЯЕТ </a:t>
            </a:r>
          </a:p>
          <a:p>
            <a:pPr marL="12700" algn="just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качественно решить задачу обучения составлению рассказа по картине и 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вызывает устойчивый интерес у воспитанников к формированию собственного речевого продукта</a:t>
            </a:r>
          </a:p>
          <a:p>
            <a:pPr marL="355600" algn="just"/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wipeforkidz.com/wp-content/uploads/Thumbs-up-children-1024x7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03" y="2158183"/>
            <a:ext cx="3680991" cy="2537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39662"/>
      </p:ext>
    </p:extLst>
  </p:cSld>
  <p:clrMapOvr>
    <a:masterClrMapping/>
  </p:clrMapOvr>
  <p:transition spd="slow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pic>
        <p:nvPicPr>
          <p:cNvPr id="2052" name="Picture 4" descr="https://3mu.ru/wp-content/uploads/2019/05/nadpis-09-0020-ic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6" y="1707654"/>
            <a:ext cx="9123067" cy="140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40352" y="1835408"/>
            <a:ext cx="901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53884" y="1870888"/>
            <a:ext cx="4748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45340433"/>
      </p:ext>
    </p:extLst>
  </p:cSld>
  <p:clrMapOvr>
    <a:masterClrMapping/>
  </p:clrMapOvr>
  <p:transition spd="slow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07504" y="160736"/>
            <a:ext cx="8928992" cy="4787278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8996" y="423401"/>
            <a:ext cx="65153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«Самой большой творческой находкой в своей педагогической деятельности считается тот миг, когда ребёнок сказал своё слово. В этот миг он поднялся на одну ступеньку в своём интеллектуальном развитии»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4520" y="1490024"/>
            <a:ext cx="6200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hangingPunct="0"/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В. Сухомлинский</a:t>
            </a:r>
            <a:endParaRPr lang="ru-RU" sz="16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3617443_3806798_075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312777"/>
            <a:ext cx="2304256" cy="2160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266" y="2213952"/>
            <a:ext cx="84894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Развитие речи по ФГОС </a:t>
            </a:r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обогащение активного словаря, развитие связной, грамматически правильной диалогической и монологической речи, развитие речевого творчества</a:t>
            </a:r>
          </a:p>
          <a:p>
            <a:pPr algn="ctr"/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42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-1360" t="21733" r="2200" b="4011"/>
          <a:stretch/>
        </p:blipFill>
        <p:spPr>
          <a:xfrm>
            <a:off x="1835696" y="1275606"/>
            <a:ext cx="525658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68782" y="532118"/>
            <a:ext cx="84894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Связь речи с психическими функциями </a:t>
            </a:r>
          </a:p>
          <a:p>
            <a:pPr algn="ctr"/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42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60736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Минусы традиционных методик составления описательных рассказов:</a:t>
            </a:r>
          </a:p>
          <a:p>
            <a:pPr algn="ctr"/>
            <a:endParaRPr lang="ru-RU" sz="3200" b="1" i="1" u="sng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отсутствие у ребенка мотивации к деятельности;</a:t>
            </a: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нехватка времени занятия для создания целого рассказа;</a:t>
            </a: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невозможность вовлечения всех детей группы;</a:t>
            </a: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не решают задачи накопления словаря, формирования грамматического строя</a:t>
            </a:r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74512"/>
            <a:ext cx="807388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Методика рассказа по картине  "Картинка без   запинки» разработана рижскими педагогами   </a:t>
            </a:r>
          </a:p>
          <a:p>
            <a:pPr algn="ctr"/>
            <a:r>
              <a:rPr lang="ru-RU" sz="24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Ингридой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Николаевной </a:t>
            </a:r>
            <a:r>
              <a:rPr lang="ru-RU" sz="24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Мурашковской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и Надеждой Петровной </a:t>
            </a:r>
            <a:r>
              <a:rPr lang="ru-RU" sz="24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Валюмс</a:t>
            </a:r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основу методики положен инструментарий для</a:t>
            </a:r>
          </a:p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формирования системы диалектического способа мышления</a:t>
            </a:r>
          </a:p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kartinkof.club/uploads/posts/2022-05/1653664314_20-kartinkof-club-p-veselie-deti-kartinki-dlya-detei-na-prozra-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789" y="3291830"/>
            <a:ext cx="4882422" cy="1158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07504" y="160736"/>
            <a:ext cx="8856984" cy="4859286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5" y="267494"/>
            <a:ext cx="8454891" cy="3872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МЕТОДИЧЕСКИЕ ШАГИ И ИНСТРУМЕНТАРИЙ</a:t>
            </a:r>
          </a:p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1:</a:t>
            </a:r>
            <a:r>
              <a:rPr lang="ru-RU" sz="2000" b="1" spc="-5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  </a:t>
            </a:r>
            <a:r>
              <a:rPr lang="ru-RU" sz="2000" b="1" u="sng" spc="-10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ОПРЕДЕЛЕНИЕ СОСТАВА КАРТИНКИ</a:t>
            </a:r>
            <a:endParaRPr lang="ru-RU" sz="2000" b="1" u="sng" spc="-5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lvl="0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     Цель:  выявление как можно большего</a:t>
            </a:r>
          </a:p>
          <a:p>
            <a:pPr marL="12700" lvl="0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                              количества объектов на картинке и </a:t>
            </a:r>
          </a:p>
          <a:p>
            <a:pPr marL="12700" lvl="0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                                 их структурирование, проведение</a:t>
            </a:r>
          </a:p>
          <a:p>
            <a:pPr marL="12700" lvl="0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                                             замены объектов схемами.   </a:t>
            </a:r>
          </a:p>
          <a:p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967891" y="2989488"/>
            <a:ext cx="2982283" cy="189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object 4"/>
          <p:cNvSpPr/>
          <p:nvPr/>
        </p:nvSpPr>
        <p:spPr>
          <a:xfrm>
            <a:off x="539552" y="1635646"/>
            <a:ext cx="2376264" cy="3240360"/>
          </a:xfrm>
          <a:prstGeom prst="rect">
            <a:avLst/>
          </a:prstGeom>
          <a:blipFill>
            <a:blip r:embed="rId4" cstate="email"/>
            <a:srcRect/>
            <a:stretch>
              <a:fillRect t="-1638" b="-3804"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/>
          <p:cNvSpPr/>
          <p:nvPr/>
        </p:nvSpPr>
        <p:spPr>
          <a:xfrm>
            <a:off x="4987628" y="3651870"/>
            <a:ext cx="939251" cy="873266"/>
          </a:xfrm>
          <a:prstGeom prst="rect">
            <a:avLst/>
          </a:prstGeom>
          <a:blipFill>
            <a:blip r:embed="rId5" cstate="email"/>
            <a:srcRect/>
            <a:stretch>
              <a:fillRect l="-103393" t="-97935" r="-68035" b="-159204"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/>
          <p:nvPr/>
        </p:nvSpPr>
        <p:spPr>
          <a:xfrm>
            <a:off x="3055177" y="3579862"/>
            <a:ext cx="852908" cy="844962"/>
          </a:xfrm>
          <a:prstGeom prst="rect">
            <a:avLst/>
          </a:prstGeom>
          <a:blipFill>
            <a:blip r:embed="rId5" cstate="email"/>
            <a:srcRect/>
            <a:stretch>
              <a:fillRect l="-183720" t="-283985" r="-8588"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/>
          <p:cNvSpPr/>
          <p:nvPr/>
        </p:nvSpPr>
        <p:spPr>
          <a:xfrm>
            <a:off x="4025889" y="3041865"/>
            <a:ext cx="843935" cy="810453"/>
          </a:xfrm>
          <a:prstGeom prst="rect">
            <a:avLst/>
          </a:prstGeom>
          <a:blipFill>
            <a:blip r:embed="rId5" cstate="email"/>
            <a:srcRect/>
            <a:stretch>
              <a:fillRect l="-134050" r="-37378" b="-288736"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Рисунок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989" y="2621178"/>
            <a:ext cx="895985" cy="841375"/>
          </a:xfrm>
          <a:prstGeom prst="rect">
            <a:avLst/>
          </a:prstGeom>
          <a:noFill/>
        </p:spPr>
      </p:pic>
      <p:sp>
        <p:nvSpPr>
          <p:cNvPr id="12" name="object 6"/>
          <p:cNvSpPr/>
          <p:nvPr/>
        </p:nvSpPr>
        <p:spPr>
          <a:xfrm>
            <a:off x="3996355" y="4034262"/>
            <a:ext cx="849985" cy="826029"/>
          </a:xfrm>
          <a:prstGeom prst="rect">
            <a:avLst/>
          </a:prstGeom>
          <a:blipFill>
            <a:blip r:embed="rId5" cstate="email"/>
            <a:srcRect/>
            <a:stretch>
              <a:fillRect l="-1" t="-107523" r="-173705" b="-177094"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6601530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42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1493" y="-54273"/>
            <a:ext cx="8454891" cy="3706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2:</a:t>
            </a:r>
            <a:r>
              <a:rPr lang="ru-RU" sz="2000" b="1" spc="-5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  </a:t>
            </a:r>
            <a:r>
              <a:rPr lang="ru-RU" sz="2000" b="1" u="sng" spc="-10" dirty="0">
                <a:solidFill>
                  <a:srgbClr val="006600"/>
                </a:solidFill>
                <a:latin typeface="Comic Sans MS"/>
                <a:cs typeface="Comic Sans MS"/>
              </a:rPr>
              <a:t>НАХОЖДЕНИЕ СВЯЗЕЙ   И ВЗАИМОДЕЙСТВИЯ МЕЖДУ ОБЪЕКТАМИ   </a:t>
            </a:r>
            <a:endParaRPr lang="ru-RU" sz="2000" u="sng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r>
              <a:rPr lang="ru-RU" sz="2000" u="sng" dirty="0">
                <a:solidFill>
                  <a:srgbClr val="006600"/>
                </a:solidFill>
                <a:latin typeface="Comic Sans MS" pitchFamily="66" charset="0"/>
              </a:rPr>
              <a:t>Цель: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установление взаимосвязи   </a:t>
            </a:r>
          </a:p>
          <a:p>
            <a:pPr marL="355600">
              <a:lnSpc>
                <a:spcPct val="150000"/>
              </a:lnSpc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  между объектами</a:t>
            </a:r>
          </a:p>
          <a:p>
            <a:pPr marL="355600">
              <a:lnSpc>
                <a:spcPct val="150000"/>
              </a:lnSpc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по разнообразным понятиям</a:t>
            </a:r>
            <a:endParaRPr lang="ru-RU" sz="2000" dirty="0">
              <a:solidFill>
                <a:srgbClr val="006600"/>
              </a:solidFill>
            </a:endParaRPr>
          </a:p>
          <a:p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4"/>
          <p:cNvSpPr/>
          <p:nvPr/>
        </p:nvSpPr>
        <p:spPr>
          <a:xfrm>
            <a:off x="5652120" y="1410402"/>
            <a:ext cx="2592288" cy="315848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99" y="2986995"/>
            <a:ext cx="895985" cy="841375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064" y="2977087"/>
            <a:ext cx="859611" cy="823031"/>
          </a:xfrm>
          <a:prstGeom prst="rect">
            <a:avLst/>
          </a:prstGeom>
        </p:spPr>
      </p:pic>
      <p:sp>
        <p:nvSpPr>
          <p:cNvPr id="9" name="Двойная стрелка влево/вправо 8"/>
          <p:cNvSpPr/>
          <p:nvPr/>
        </p:nvSpPr>
        <p:spPr>
          <a:xfrm>
            <a:off x="2411760" y="3305138"/>
            <a:ext cx="1152128" cy="346732"/>
          </a:xfrm>
          <a:prstGeom prst="left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5222" y="3958395"/>
            <a:ext cx="464742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5600"/>
            <a:r>
              <a:rPr lang="ru-RU" dirty="0">
                <a:solidFill>
                  <a:srgbClr val="003300"/>
                </a:solidFill>
                <a:latin typeface="Comic Sans MS" pitchFamily="66" charset="0"/>
              </a:rPr>
              <a:t>Мальчик и девочка связаны, потому </a:t>
            </a:r>
          </a:p>
          <a:p>
            <a:pPr marL="355600"/>
            <a:r>
              <a:rPr lang="ru-RU" dirty="0">
                <a:solidFill>
                  <a:srgbClr val="003300"/>
                </a:solidFill>
                <a:latin typeface="Comic Sans MS" pitchFamily="66" charset="0"/>
              </a:rPr>
              <a:t>что они гуляли вместе, они друзья</a:t>
            </a:r>
            <a:endParaRPr lang="ru-RU" sz="20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267494"/>
            <a:ext cx="8572500" cy="4554539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42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101" y="19683"/>
            <a:ext cx="8454891" cy="2782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3: ХАРАКТЕРИСТИКИ ОБЪЕКТОВ И ДЕЙСТВИЙ</a:t>
            </a:r>
            <a:endParaRPr lang="ru-RU" sz="2000" u="sng" dirty="0">
              <a:solidFill>
                <a:srgbClr val="006600"/>
              </a:solidFill>
              <a:latin typeface="Comic Sans MS" pitchFamily="66" charset="0"/>
            </a:endParaRPr>
          </a:p>
          <a:p>
            <a:pPr marL="355600">
              <a:lnSpc>
                <a:spcPct val="150000"/>
              </a:lnSpc>
            </a:pPr>
            <a:r>
              <a:rPr lang="ru-RU" sz="2000" u="sng" dirty="0">
                <a:solidFill>
                  <a:srgbClr val="006600"/>
                </a:solidFill>
                <a:latin typeface="Comic Sans MS" pitchFamily="66" charset="0"/>
              </a:rPr>
              <a:t>Цель: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обучение детей «вхождению» в картину и описание воспринимаемого через различные органы чувств</a:t>
            </a:r>
            <a:endParaRPr lang="ru-RU" sz="2000" dirty="0">
              <a:solidFill>
                <a:srgbClr val="006600"/>
              </a:solidFill>
            </a:endParaRPr>
          </a:p>
          <a:p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helpiks.su/imgart/baza1/9709631173110.files/image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17" b="1149"/>
          <a:stretch/>
        </p:blipFill>
        <p:spPr bwMode="auto">
          <a:xfrm>
            <a:off x="2279154" y="1914647"/>
            <a:ext cx="4585692" cy="260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033456" y="3170570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/>
                <a:cs typeface="Comic Sans MS"/>
              </a:rPr>
              <a:t>понюхать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970" y="3167206"/>
            <a:ext cx="17872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/>
              </a:rPr>
              <a:t>ощутить вкус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059784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/>
                <a:cs typeface="Comic Sans MS"/>
              </a:rPr>
              <a:t>услышать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64846" y="2059784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/>
                <a:cs typeface="Comic Sans MS"/>
              </a:rPr>
              <a:t>потрогать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160736"/>
            <a:ext cx="8572500" cy="4661297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42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-1564"/>
            <a:ext cx="8454891" cy="2413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just" fontAlgn="auto">
              <a:spcBef>
                <a:spcPts val="1040"/>
              </a:spcBef>
              <a:spcAft>
                <a:spcPts val="0"/>
              </a:spcAft>
              <a:tabLst>
                <a:tab pos="355600" algn="l"/>
              </a:tabLst>
            </a:pPr>
            <a:endParaRPr lang="ru-RU" sz="2000" b="1" u="sng" dirty="0">
              <a:solidFill>
                <a:srgbClr val="00660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2000" b="1" u="sng" dirty="0">
                <a:solidFill>
                  <a:srgbClr val="006600"/>
                </a:solidFill>
                <a:latin typeface="Comic Sans MS" pitchFamily="66" charset="0"/>
                <a:cs typeface="Comic Sans MS"/>
              </a:rPr>
              <a:t>Шаг 4: КОПИЛКА ОБРАЗНЫХ  ХАРАКТЕРИСТИК</a:t>
            </a:r>
          </a:p>
          <a:p>
            <a:pPr marL="355600">
              <a:lnSpc>
                <a:spcPct val="150000"/>
              </a:lnSpc>
            </a:pPr>
            <a:r>
              <a:rPr lang="ru-RU" sz="2000" u="sng" dirty="0">
                <a:solidFill>
                  <a:srgbClr val="006600"/>
                </a:solidFill>
                <a:latin typeface="Comic Sans MS" pitchFamily="66" charset="0"/>
              </a:rPr>
              <a:t>Цель: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обогащение словаря детей образными выражениями (сравнение признаков объекта с признаками других объектов)</a:t>
            </a:r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47779"/>
              </p:ext>
            </p:extLst>
          </p:nvPr>
        </p:nvGraphicFramePr>
        <p:xfrm>
          <a:off x="2627784" y="1995178"/>
          <a:ext cx="5688138" cy="2458086"/>
        </p:xfrm>
        <a:graphic>
          <a:graphicData uri="http://schemas.openxmlformats.org/drawingml/2006/table">
            <a:tbl>
              <a:tblPr firstRow="1" firstCol="1" bandRow="1"/>
              <a:tblGrid>
                <a:gridCol w="2843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2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Алгоритм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Выбери объект на картине </a:t>
                      </a:r>
                      <a:endParaRPr lang="ru-RU" sz="180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Солнышко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2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Выбери признак объекта и назови проявление этого признака на данной картине</a:t>
                      </a:r>
                      <a:endParaRPr lang="ru-RU" sz="180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форме солнце круглое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8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Найди проявление данного признака в другом объекте 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Круглым по форме бывает мячик, апельсин, колесо, Колобок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Составь словосочетание: объект-признак-другой объект</a:t>
                      </a:r>
                      <a:endParaRPr lang="ru-RU" sz="180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Солнышко круглое, как апельсин</a:t>
                      </a:r>
                      <a:endParaRPr lang="ru-RU" sz="180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6" name="Рисунок 15" descr="83617443_3806798_075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32773" y="1763998"/>
            <a:ext cx="1848538" cy="1733005"/>
          </a:xfrm>
          <a:prstGeom prst="rect">
            <a:avLst/>
          </a:prstGeom>
        </p:spPr>
      </p:pic>
      <p:pic>
        <p:nvPicPr>
          <p:cNvPr id="3074" name="Picture 2" descr="https://i.pinimg.com/originals/44/67/d6/4467d6d5ca72f2ded6ca6f9c58a6eac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26" y="3518545"/>
            <a:ext cx="964087" cy="97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862497"/>
      </p:ext>
    </p:extLst>
  </p:cSld>
  <p:clrMapOvr>
    <a:masterClrMapping/>
  </p:clrMapOvr>
  <p:transition spd="slow">
    <p:wipe dir="u"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164</Template>
  <TotalTime>3039</TotalTime>
  <Words>446</Words>
  <Application>Microsoft Office PowerPoint</Application>
  <PresentationFormat>Экран (16:9)</PresentationFormat>
  <Paragraphs>88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Comic Sans MS</vt:lpstr>
      <vt:lpstr>Georgia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Виолетта</dc:creator>
  <cp:lastModifiedBy>Мозг</cp:lastModifiedBy>
  <cp:revision>220</cp:revision>
  <dcterms:created xsi:type="dcterms:W3CDTF">2014-10-15T16:32:51Z</dcterms:created>
  <dcterms:modified xsi:type="dcterms:W3CDTF">2023-05-23T12:16:48Z</dcterms:modified>
</cp:coreProperties>
</file>