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aleway"/>
      <p:regular r:id="rId15"/>
      <p:bold r:id="rId16"/>
      <p:italic r:id="rId17"/>
      <p:boldItalic r:id="rId18"/>
    </p:embeddedFont>
    <p:embeddedFont>
      <p:font typeface="Source Sans Pr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-bold.fntdata"/><Relationship Id="rId11" Type="http://schemas.openxmlformats.org/officeDocument/2006/relationships/slide" Target="slides/slide6.xml"/><Relationship Id="rId22" Type="http://schemas.openxmlformats.org/officeDocument/2006/relationships/font" Target="fonts/SourceSansPro-boldItalic.fntdata"/><Relationship Id="rId10" Type="http://schemas.openxmlformats.org/officeDocument/2006/relationships/slide" Target="slides/slide5.xml"/><Relationship Id="rId21" Type="http://schemas.openxmlformats.org/officeDocument/2006/relationships/font" Target="fonts/SourceSansPr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regular.fntdata"/><Relationship Id="rId14" Type="http://schemas.openxmlformats.org/officeDocument/2006/relationships/slide" Target="slides/slide9.xml"/><Relationship Id="rId17" Type="http://schemas.openxmlformats.org/officeDocument/2006/relationships/font" Target="fonts/Raleway-italic.fntdata"/><Relationship Id="rId16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SansPro-regular.fntdata"/><Relationship Id="rId6" Type="http://schemas.openxmlformats.org/officeDocument/2006/relationships/slide" Target="slides/slide1.xml"/><Relationship Id="rId18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220bbe7e5a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220bbe7e5a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220bbe7e5a_0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220bbe7e5a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220bbe7e5a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220bbe7e5a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220bbe7e5a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220bbe7e5a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220bbe7e5a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220bbe7e5a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220bbe7e5a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220bbe7e5a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220bbe7e5a_0_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220bbe7e5a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220bbe7e5a_0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220bbe7e5a_0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20bbe7e5a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220bbe7e5a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title"/>
          </p:nvPr>
        </p:nvSpPr>
        <p:spPr>
          <a:xfrm>
            <a:off x="787550" y="445025"/>
            <a:ext cx="7543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0" lang="ru" sz="4200">
                <a:highlight>
                  <a:srgbClr val="FFFFFF"/>
                </a:highlight>
              </a:rPr>
              <a:t>Я сорвал цветок, и он завял.</a:t>
            </a:r>
            <a:endParaRPr b="0" sz="4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0" lang="ru" sz="4200">
                <a:highlight>
                  <a:srgbClr val="FFFFFF"/>
                </a:highlight>
              </a:rPr>
              <a:t>Я поймал жука,</a:t>
            </a:r>
            <a:endParaRPr b="0" sz="4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0" lang="ru" sz="4200">
                <a:highlight>
                  <a:srgbClr val="FFFFFF"/>
                </a:highlight>
              </a:rPr>
              <a:t>И он умер у меня на ладони.</a:t>
            </a:r>
            <a:endParaRPr b="0" sz="4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0" lang="ru" sz="4200">
                <a:highlight>
                  <a:srgbClr val="FFFFFF"/>
                </a:highlight>
              </a:rPr>
              <a:t>И тогда я понял:</a:t>
            </a:r>
            <a:endParaRPr b="0" sz="4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0" lang="ru" sz="4200">
                <a:highlight>
                  <a:srgbClr val="FFFFFF"/>
                </a:highlight>
              </a:rPr>
              <a:t>Прикоснуться к природе</a:t>
            </a:r>
            <a:endParaRPr b="0" sz="4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u" sz="4200">
                <a:highlight>
                  <a:srgbClr val="FFFFFF"/>
                </a:highlight>
              </a:rPr>
              <a:t>Можно только сердцем</a:t>
            </a:r>
            <a:endParaRPr b="0" sz="4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490250" y="526350"/>
            <a:ext cx="71703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6600"/>
              <a:t>Экологическое воспитание в семье</a:t>
            </a:r>
            <a:endParaRPr sz="6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439650" y="526350"/>
            <a:ext cx="8264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5100"/>
              <a:t>Цель: </a:t>
            </a:r>
            <a:r>
              <a:rPr b="0" lang="ru" sz="5100"/>
              <a:t>узнать о методах воспитания любви к природе в семье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/>
              <a:t>Доводилось ли вам сажать деревья вместе с родителями?</a:t>
            </a:r>
            <a:endParaRPr sz="3500"/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b="16606" l="21276" r="15532" t="17365"/>
          <a:stretch/>
        </p:blipFill>
        <p:spPr>
          <a:xfrm>
            <a:off x="906863" y="1313950"/>
            <a:ext cx="7330278" cy="382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17145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/>
              <a:t>Какую пользу приносят птицы?</a:t>
            </a:r>
            <a:endParaRPr sz="3500"/>
          </a:p>
        </p:txBody>
      </p:sp>
      <p:pic>
        <p:nvPicPr>
          <p:cNvPr id="80" name="Google Shape;80;p17"/>
          <p:cNvPicPr preferRelativeResize="0"/>
          <p:nvPr/>
        </p:nvPicPr>
        <p:blipFill rotWithShape="1">
          <a:blip r:embed="rId3">
            <a:alphaModFix/>
          </a:blip>
          <a:srcRect b="7757" l="14049" r="13789" t="14981"/>
          <a:stretch/>
        </p:blipFill>
        <p:spPr>
          <a:xfrm>
            <a:off x="1383213" y="794850"/>
            <a:ext cx="6377575" cy="416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17145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/>
              <a:t>Заготавливали ли вы корм для птиц?</a:t>
            </a:r>
            <a:endParaRPr sz="3500"/>
          </a:p>
        </p:txBody>
      </p:sp>
      <p:pic>
        <p:nvPicPr>
          <p:cNvPr id="86" name="Google Shape;86;p18"/>
          <p:cNvPicPr preferRelativeResize="0"/>
          <p:nvPr/>
        </p:nvPicPr>
        <p:blipFill rotWithShape="1">
          <a:blip r:embed="rId3">
            <a:alphaModFix/>
          </a:blip>
          <a:srcRect b="17537" l="18126" r="33185" t="16974"/>
          <a:stretch/>
        </p:blipFill>
        <p:spPr>
          <a:xfrm>
            <a:off x="875525" y="1246950"/>
            <a:ext cx="4650999" cy="38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17145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/>
              <a:t>Чем вы кормите птиц?</a:t>
            </a:r>
            <a:endParaRPr sz="3500"/>
          </a:p>
        </p:txBody>
      </p:sp>
      <p:pic>
        <p:nvPicPr>
          <p:cNvPr id="92" name="Google Shape;92;p19"/>
          <p:cNvPicPr preferRelativeResize="0"/>
          <p:nvPr/>
        </p:nvPicPr>
        <p:blipFill rotWithShape="1">
          <a:blip r:embed="rId3">
            <a:alphaModFix/>
          </a:blip>
          <a:srcRect b="15898" l="21135" r="28817" t="15925"/>
          <a:stretch/>
        </p:blipFill>
        <p:spPr>
          <a:xfrm>
            <a:off x="901200" y="1217500"/>
            <a:ext cx="5843950" cy="398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17145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00"/>
              <a:t>Как часто</a:t>
            </a:r>
            <a:r>
              <a:rPr lang="ru" sz="3500"/>
              <a:t> вы кормите птиц?</a:t>
            </a:r>
            <a:endParaRPr sz="3500"/>
          </a:p>
        </p:txBody>
      </p:sp>
      <p:pic>
        <p:nvPicPr>
          <p:cNvPr id="98" name="Google Shape;98;p20"/>
          <p:cNvPicPr preferRelativeResize="0"/>
          <p:nvPr/>
        </p:nvPicPr>
        <p:blipFill rotWithShape="1">
          <a:blip r:embed="rId3">
            <a:alphaModFix/>
          </a:blip>
          <a:srcRect b="17253" l="18512" r="20928" t="15109"/>
          <a:stretch/>
        </p:blipFill>
        <p:spPr>
          <a:xfrm>
            <a:off x="943875" y="1156500"/>
            <a:ext cx="5854825" cy="398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