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0" r:id="rId2"/>
    <p:sldId id="257" r:id="rId3"/>
    <p:sldId id="259" r:id="rId4"/>
    <p:sldId id="258" r:id="rId5"/>
    <p:sldId id="260" r:id="rId6"/>
    <p:sldId id="269" r:id="rId7"/>
    <p:sldId id="262" r:id="rId8"/>
    <p:sldId id="268" r:id="rId9"/>
    <p:sldId id="264" r:id="rId10"/>
    <p:sldId id="265" r:id="rId11"/>
    <p:sldId id="27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62" autoAdjust="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C398-9FCC-4F1F-8E82-83B20C2463E7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7408D-A66D-4748-9287-D88291ABC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6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7408D-A66D-4748-9287-D88291ABC4E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2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7408D-A66D-4748-9287-D88291ABC4E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44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6B7CBB-3B9D-4B10-A582-8533816F7D9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158994-98E7-4A82-8BD7-B305352B34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4.aif.ru/pictures/201211/RIAN_00835275_LR_ru(1)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12968" cy="6624736"/>
          </a:xfrm>
        </p:spPr>
        <p:txBody>
          <a:bodyPr>
            <a:normAutofit fontScale="55000" lnSpcReduction="20000"/>
          </a:bodyPr>
          <a:lstStyle/>
          <a:p>
            <a:pPr marL="45720" indent="0" algn="ctr">
              <a:buNone/>
            </a:pPr>
            <a:endParaRPr lang="ru-RU" sz="4000" dirty="0"/>
          </a:p>
          <a:p>
            <a:pPr marL="45720" indent="0" algn="ctr">
              <a:buNone/>
            </a:pPr>
            <a:endParaRPr lang="ru-RU" sz="3300" b="1" dirty="0" smtClean="0">
              <a:solidFill>
                <a:srgbClr val="0070C0"/>
              </a:solidFill>
            </a:endParaRPr>
          </a:p>
          <a:p>
            <a:pPr marL="45720" indent="0" algn="ctr">
              <a:buNone/>
            </a:pPr>
            <a:endParaRPr lang="ru-RU" sz="3400" b="1" dirty="0" smtClean="0"/>
          </a:p>
          <a:p>
            <a:pPr marL="45720" indent="0" algn="ctr">
              <a:buNone/>
            </a:pPr>
            <a:r>
              <a:rPr lang="ru-RU" sz="12600" b="1" dirty="0" smtClean="0">
                <a:solidFill>
                  <a:srgbClr val="FF0000"/>
                </a:solidFill>
              </a:rPr>
              <a:t>Самуил </a:t>
            </a:r>
          </a:p>
          <a:p>
            <a:pPr marL="45720" indent="0" algn="ctr">
              <a:buNone/>
            </a:pPr>
            <a:r>
              <a:rPr lang="ru-RU" sz="12600" b="1" dirty="0" smtClean="0">
                <a:solidFill>
                  <a:srgbClr val="FF0000"/>
                </a:solidFill>
              </a:rPr>
              <a:t>Яковлевич </a:t>
            </a:r>
          </a:p>
          <a:p>
            <a:pPr marL="45720" indent="0" algn="ctr">
              <a:buNone/>
            </a:pPr>
            <a:r>
              <a:rPr lang="ru-RU" sz="12600" b="1" dirty="0" smtClean="0">
                <a:solidFill>
                  <a:srgbClr val="FF0000"/>
                </a:solidFill>
              </a:rPr>
              <a:t>Маршак</a:t>
            </a:r>
          </a:p>
          <a:p>
            <a:pPr marL="45720" indent="0" algn="ctr">
              <a:buNone/>
            </a:pPr>
            <a:r>
              <a:rPr lang="ru-RU" sz="6500" dirty="0" smtClean="0">
                <a:solidFill>
                  <a:srgbClr val="FF0000"/>
                </a:solidFill>
              </a:rPr>
              <a:t>                                                                       </a:t>
            </a:r>
          </a:p>
          <a:p>
            <a:pPr marL="45720" indent="0" algn="ctr">
              <a:buNone/>
            </a:pPr>
            <a:r>
              <a:rPr lang="ru-RU" sz="3400" b="1" dirty="0">
                <a:solidFill>
                  <a:srgbClr val="FF0000"/>
                </a:solidFill>
              </a:rPr>
              <a:t> </a:t>
            </a:r>
            <a:r>
              <a:rPr lang="ru-RU" sz="3400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 Кривенко Н.И.</a:t>
            </a:r>
            <a:endParaRPr lang="ru-RU" sz="3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" indent="0" algn="r">
              <a:buNone/>
            </a:pP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</a:p>
          <a:p>
            <a:pPr marL="45720" indent="0" algn="ctr">
              <a:buNone/>
            </a:pPr>
            <a:r>
              <a:rPr lang="ru-RU" sz="33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3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</a:t>
            </a:r>
            <a:r>
              <a:rPr lang="ru-RU" sz="3300" b="1" dirty="0" smtClean="0">
                <a:solidFill>
                  <a:srgbClr val="FF0000"/>
                </a:solidFill>
              </a:rPr>
              <a:t>                 </a:t>
            </a:r>
            <a:endParaRPr lang="ru-RU" sz="3300" b="1" dirty="0" smtClean="0"/>
          </a:p>
          <a:p>
            <a:pPr marL="45720" indent="0">
              <a:buNone/>
            </a:pPr>
            <a:endParaRPr lang="ru-RU" sz="2800" dirty="0"/>
          </a:p>
          <a:p>
            <a:pPr marL="4572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Arial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7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713016"/>
          </a:xfrm>
        </p:spPr>
        <p:txBody>
          <a:bodyPr/>
          <a:lstStyle/>
          <a:p>
            <a:pPr marL="342900" lvl="1" indent="-342900" algn="ctr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творческих встречах Самуил Яковлевич Маршак любил читать детям свои стихи.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http://static4.aif.ru/pictures/201211/RIAN_00835275_LR_ru(1).jpg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2842" y="692696"/>
            <a:ext cx="5386307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83768" y="205921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Маршак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дети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5013176"/>
            <a:ext cx="712879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Его популярность может поспорить разве что со славой Корнея Ивановича Чуковского.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800115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Удостоен 4 Сталинских и одной Ленинской премий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7255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784976" cy="604867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Пушкин не обидится</a:t>
            </a:r>
            <a:r>
              <a:rPr lang="ru-RU" sz="3600" b="1" dirty="0" smtClean="0">
                <a:solidFill>
                  <a:schemeClr val="tx1"/>
                </a:solidFill>
              </a:rPr>
              <a:t>!</a:t>
            </a: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</a:rPr>
              <a:t>Как-то Самуил Яковлевич Маршак в шутку спросил </a:t>
            </a:r>
            <a:r>
              <a:rPr lang="ru-RU" sz="2800" b="1" dirty="0" smtClean="0">
                <a:solidFill>
                  <a:schemeClr val="tx1"/>
                </a:solidFill>
              </a:rPr>
              <a:t>своего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пятилетнего </a:t>
            </a:r>
            <a:r>
              <a:rPr lang="ru-RU" sz="2800" b="1" dirty="0" smtClean="0">
                <a:solidFill>
                  <a:schemeClr val="tx1"/>
                </a:solidFill>
              </a:rPr>
              <a:t>сына</a:t>
            </a:r>
            <a:r>
              <a:rPr lang="ru-RU" sz="2800" b="1" dirty="0">
                <a:solidFill>
                  <a:schemeClr val="tx1"/>
                </a:solidFill>
              </a:rPr>
              <a:t>: «Чьи сказки тебе </a:t>
            </a:r>
            <a:r>
              <a:rPr lang="ru-RU" sz="2800" b="1" dirty="0" smtClean="0">
                <a:solidFill>
                  <a:schemeClr val="tx1"/>
                </a:solidFill>
              </a:rPr>
              <a:t>больше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нравятся — мои или Александра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Сергеевича  </a:t>
            </a:r>
            <a:r>
              <a:rPr lang="ru-RU" sz="2800" b="1" dirty="0">
                <a:solidFill>
                  <a:schemeClr val="tx1"/>
                </a:solidFill>
              </a:rPr>
              <a:t>Пушкина?» 	</a:t>
            </a:r>
          </a:p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</a:rPr>
              <a:t>         Мальчик сначала ничего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не </a:t>
            </a:r>
            <a:r>
              <a:rPr lang="ru-RU" sz="2800" b="1" dirty="0">
                <a:solidFill>
                  <a:schemeClr val="tx1"/>
                </a:solidFill>
              </a:rPr>
              <a:t>ответил. Тогда Самуил </a:t>
            </a:r>
            <a:r>
              <a:rPr lang="ru-RU" sz="2800" b="1" dirty="0" smtClean="0">
                <a:solidFill>
                  <a:schemeClr val="tx1"/>
                </a:solidFill>
              </a:rPr>
              <a:t>Яковлевич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>
                <a:solidFill>
                  <a:schemeClr val="tx1"/>
                </a:solidFill>
              </a:rPr>
              <a:t>сказал: «Ты может свободно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высказать </a:t>
            </a:r>
            <a:r>
              <a:rPr lang="ru-RU" sz="2800" b="1" dirty="0">
                <a:solidFill>
                  <a:schemeClr val="tx1"/>
                </a:solidFill>
              </a:rPr>
              <a:t>свое мнение</a:t>
            </a:r>
            <a:r>
              <a:rPr lang="ru-RU" sz="2800" b="1" dirty="0" smtClean="0">
                <a:solidFill>
                  <a:schemeClr val="tx1"/>
                </a:solidFill>
              </a:rPr>
              <a:t>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так как «Пушкин не обидится». 	</a:t>
            </a:r>
          </a:p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</a:rPr>
              <a:t>         </a:t>
            </a:r>
            <a:r>
              <a:rPr lang="ru-RU" sz="2800" b="1" dirty="0" smtClean="0">
                <a:solidFill>
                  <a:schemeClr val="tx1"/>
                </a:solidFill>
              </a:rPr>
              <a:t>Мальчик</a:t>
            </a:r>
            <a:r>
              <a:rPr lang="ru-RU" sz="2800" b="1" dirty="0">
                <a:solidFill>
                  <a:schemeClr val="tx1"/>
                </a:solidFill>
              </a:rPr>
              <a:t>, видимо, понял шутку</a:t>
            </a:r>
            <a:r>
              <a:rPr lang="ru-RU" sz="2800" b="1" dirty="0" smtClean="0">
                <a:solidFill>
                  <a:schemeClr val="tx1"/>
                </a:solidFill>
              </a:rPr>
              <a:t>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еще немного подумал и сказал: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Тогда </a:t>
            </a:r>
            <a:r>
              <a:rPr lang="ru-RU" sz="2800" b="1" dirty="0">
                <a:solidFill>
                  <a:schemeClr val="tx1"/>
                </a:solidFill>
              </a:rPr>
              <a:t>обидишься ты».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4" name="Picture 9" descr="52380345_ori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8250" y="1196974"/>
            <a:ext cx="2622550" cy="4824313"/>
          </a:xfrm>
          <a:prstGeom prst="rect">
            <a:avLst/>
          </a:prstGeom>
          <a:noFill/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50825" y="188913"/>
            <a:ext cx="244792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600" b="0" i="1" dirty="0"/>
              <a:t>Из воспоминаний Самуила Яковлевича  Маршака</a:t>
            </a:r>
          </a:p>
        </p:txBody>
      </p:sp>
    </p:spTree>
    <p:extLst>
      <p:ext uri="{BB962C8B-B14F-4D97-AF65-F5344CB8AC3E}">
        <p14:creationId xmlns:p14="http://schemas.microsoft.com/office/powerpoint/2010/main" val="61272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5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75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8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805264"/>
            <a:ext cx="784887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Памятник на могиле С.Я. Маршака </a:t>
            </a:r>
            <a: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64234286_ori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9792" y="1223364"/>
            <a:ext cx="3131567" cy="450492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5" name="Picture 11" descr="kniga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4292600"/>
            <a:ext cx="25654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95536" y="188640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С. Я. Маршак скончался 4 июля 1964 года в Москве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11348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3936d322141f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5796136" y="473972"/>
            <a:ext cx="2945033" cy="398445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554461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Самуил Яковлевич 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Маршак</a:t>
            </a:r>
          </a:p>
          <a:p>
            <a:pPr algn="ctr">
              <a:defRPr/>
            </a:pPr>
            <a:r>
              <a:rPr lang="ru-RU" sz="4800" b="1" kern="0" dirty="0" smtClean="0">
                <a:latin typeface="Arial"/>
              </a:rPr>
              <a:t>(</a:t>
            </a:r>
            <a:r>
              <a:rPr lang="ru-RU" sz="4800" b="1" kern="0" dirty="0">
                <a:latin typeface="Arial"/>
              </a:rPr>
              <a:t>1887-1964)</a:t>
            </a:r>
            <a:endParaRPr lang="ru-RU" sz="4800" b="1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7828" y="3789040"/>
            <a:ext cx="4572000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Font typeface="Wingdings" pitchFamily="2" charset="2"/>
              <a:buChar char="q"/>
            </a:pPr>
            <a:r>
              <a:rPr lang="ru-RU" sz="2800" b="1" dirty="0">
                <a:latin typeface="Arial" charset="0"/>
              </a:rPr>
              <a:t>русский  поэт;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Font typeface="Wingdings" pitchFamily="2" charset="2"/>
              <a:buChar char="q"/>
            </a:pPr>
            <a:r>
              <a:rPr lang="ru-RU" sz="2800" b="1" dirty="0">
                <a:latin typeface="Arial" charset="0"/>
              </a:rPr>
              <a:t>переводчик;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Font typeface="Wingdings" pitchFamily="2" charset="2"/>
              <a:buChar char="q"/>
            </a:pPr>
            <a:r>
              <a:rPr lang="ru-RU" sz="2800" b="1" dirty="0">
                <a:latin typeface="Arial" charset="0"/>
              </a:rPr>
              <a:t>драматург;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Font typeface="Wingdings" pitchFamily="2" charset="2"/>
              <a:buChar char="q"/>
            </a:pPr>
            <a:r>
              <a:rPr lang="ru-RU" sz="2800" b="1" dirty="0">
                <a:latin typeface="Arial" charset="0"/>
              </a:rPr>
              <a:t>литературный критик.</a:t>
            </a:r>
          </a:p>
        </p:txBody>
      </p:sp>
    </p:spTree>
    <p:extLst>
      <p:ext uri="{BB962C8B-B14F-4D97-AF65-F5344CB8AC3E}">
        <p14:creationId xmlns:p14="http://schemas.microsoft.com/office/powerpoint/2010/main" val="49468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291620"/>
            <a:ext cx="2808312" cy="3600400"/>
          </a:xfrm>
        </p:spPr>
        <p:txBody>
          <a:bodyPr/>
          <a:lstStyle/>
          <a:p>
            <a:pPr marL="0" lvl="0" indent="0" algn="ctr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effectLst/>
                <a:latin typeface="Georgia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0000"/>
                </a:solidFill>
                <a:effectLst/>
                <a:latin typeface="Georgia"/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000000"/>
                </a:solidFill>
                <a:effectLst/>
                <a:latin typeface="Georgia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rgbClr val="000000"/>
                </a:solidFill>
                <a:effectLst/>
                <a:latin typeface="Georgia"/>
                <a:ea typeface="Calibri"/>
                <a:cs typeface="Times New Roman"/>
              </a:rPr>
            </a:br>
            <a:r>
              <a:rPr lang="ru-RU" sz="2800" kern="0" dirty="0" smtClean="0">
                <a:solidFill>
                  <a:srgbClr val="FF0000"/>
                </a:solidFill>
                <a:effectLst/>
                <a:latin typeface="Arial"/>
                <a:ea typeface="+mn-ea"/>
                <a:cs typeface="+mn-cs"/>
              </a:rPr>
              <a:t>Самуил </a:t>
            </a:r>
            <a:r>
              <a:rPr lang="ru-RU" sz="2800" kern="0" dirty="0">
                <a:solidFill>
                  <a:srgbClr val="FF0000"/>
                </a:solidFill>
                <a:effectLst/>
                <a:latin typeface="Arial"/>
                <a:ea typeface="+mn-ea"/>
                <a:cs typeface="+mn-cs"/>
              </a:rPr>
              <a:t>Яковлевич Маршак </a:t>
            </a:r>
            <a: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  </a:t>
            </a:r>
            <a:b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родился</a:t>
            </a:r>
            <a:b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22 ноября 1887 г.</a:t>
            </a:r>
            <a:b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2000" kern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в </a:t>
            </a:r>
            <a:r>
              <a:rPr lang="ru-RU" sz="2000" kern="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Воронежской губернии </a:t>
            </a:r>
            <a:br>
              <a:rPr lang="ru-RU" sz="2000" kern="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 descr="Мать С.Я. Маршака Е.Б. Маршак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46000" y="3459972"/>
            <a:ext cx="1814232" cy="2681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660232" y="5234619"/>
            <a:ext cx="2097569" cy="115416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Евгения Борисовна Маршак</a:t>
            </a:r>
            <a:b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мать С.Я. Маршака</a:t>
            </a:r>
          </a:p>
          <a:p>
            <a:pPr algn="ctr">
              <a:lnSpc>
                <a:spcPct val="115000"/>
              </a:lnSpc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домохозяйка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" name="Рисунок 5" descr="Отец С.Я. Маршака Я.М. Марша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117" y="3504590"/>
            <a:ext cx="1762212" cy="273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504" y="5378010"/>
            <a:ext cx="2122543" cy="1015663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Яков </a:t>
            </a:r>
            <a:r>
              <a:rPr lang="ru-RU" sz="16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Миронович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Маршак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отец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С.Я.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Маршака,</a:t>
            </a:r>
          </a:p>
          <a:p>
            <a:pPr algn="ctr"/>
            <a:r>
              <a:rPr lang="ru-RU" sz="1400" dirty="0" smtClean="0">
                <a:solidFill>
                  <a:srgbClr val="2A2A2A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заводской техник</a:t>
            </a:r>
            <a:endParaRPr lang="ru-RU" sz="1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Рисунок 8" descr="Маршак очень редко бывал &quot;хорошим мальчиком&quot;. То ввязывался на дворе в драку, то уходил без спросу в гости, то разбивал абажур от лампы или банку с вареньем. В раннем детстве он не ходил, а только бегал - да так стремительно, что все хрупкие, бьющиеся вещи как будто сами подворачивались ему под руки и под ноги. С.Я. Маршак. Около 1889 г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9359" y="476672"/>
            <a:ext cx="2016224" cy="29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626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3709" y="188640"/>
            <a:ext cx="5602787" cy="65253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Детство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Самуил получил хорошее домашнее образование, но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очень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редко бывал "хорошим мальчиком".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То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ввязывался на дворе в драку,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уходил без спросу в гости, то разбивал абажур от лампы или банку с вареньем.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раннем детстве он не ходил, а только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бегал– да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 стремительно, что все хрупкие, бьющиеся вещи как будто сами подворачивались ему под руки и под ноги. </a:t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tstvo0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169047" cy="42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00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29199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УЧЁБА</a:t>
            </a:r>
          </a:p>
          <a:p>
            <a:pPr marL="4572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1898—1906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г.г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учился 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Острогожской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гимназии под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Воронежем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3-й Петербургской и Ялтинской гимназиях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1912 году молодой писатель уехал учиться в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Англию сначала в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Политтехникуме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затем Лондонском университете.</a:t>
            </a:r>
            <a:endParaRPr lang="ru-RU" sz="3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амуил Яковлевич Маршак (1887 — 1964), поэт, переводчик."/>
          <p:cNvPicPr/>
          <p:nvPr/>
        </p:nvPicPr>
        <p:blipFill rotWithShape="1">
          <a:blip r:embed="rId2" cstate="print"/>
          <a:srcRect t="7488"/>
          <a:stretch/>
        </p:blipFill>
        <p:spPr bwMode="auto">
          <a:xfrm>
            <a:off x="1259632" y="3345159"/>
            <a:ext cx="2766045" cy="333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kniga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18702"/>
            <a:ext cx="25654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2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8175" y="318355"/>
            <a:ext cx="5625994" cy="597666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Начало литературной деятельности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Маршаку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всего 4 года, к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огда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пытался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сочинять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стихотворные строчки. </a:t>
            </a:r>
            <a:endPara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гимназии учитель словесности привил любовь к классической поэзии, поощрял первые литературные опыты будущего поэта</a:t>
            </a:r>
          </a:p>
          <a:p>
            <a:pPr>
              <a:buFont typeface="Wingdings" pitchFamily="2" charset="2"/>
              <a:buChar char="§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лет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Самуил Яковлевич писал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целые поэмы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поэтических тетрадей Маршака попала в руки В. Стасова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 помощью которого он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переехал в Петербург, учился в одной из лучших гимназий, целые дни проводил в публичной библиотеке, где работал Стасов.</a:t>
            </a:r>
          </a:p>
          <a:p>
            <a:pPr>
              <a:buFont typeface="Wingdings" pitchFamily="2" charset="2"/>
              <a:buChar char="§"/>
            </a:pPr>
            <a:endParaRPr lang="ru-RU" sz="21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kniga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4292600"/>
            <a:ext cx="25654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http://s-marshak.ru/photo/molodost/molodost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://s-marshak.ru/photo/molodost/molodost0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C:\Users\1 класс\Desktop\molodost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11831"/>
            <a:ext cx="2872042" cy="374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15778" y="-1"/>
            <a:ext cx="6265656" cy="125749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Маршак-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писатель</a:t>
            </a:r>
          </a:p>
          <a:p>
            <a:pPr marL="45720" indent="0" algn="ctr">
              <a:buNone/>
            </a:pP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Издательство «Радуга»</a:t>
            </a:r>
          </a:p>
          <a:p>
            <a:pPr marL="45720" indent="0" algn="ctr">
              <a:buNone/>
            </a:pPr>
            <a:endParaRPr lang="ru-RU" sz="6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 детская книга Самуила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Маршака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Детки в клетке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(1923г.)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" indent="0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1 класс\Desktop\дет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"/>
            <a:ext cx="243841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 класс\Desktop\о г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05309"/>
            <a:ext cx="293370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 класс\Desktop\рас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4583"/>
            <a:ext cx="305712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60555" y="3639164"/>
            <a:ext cx="3965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Написана за 1 ночь, когда больного сына Эммануэля везли в больницу 1925г.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6187" y="5845914"/>
            <a:ext cx="3434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«Вот такой рассеянный» 1930г.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1 класс\Desktop\lebedev_medium_size_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105" y="3882013"/>
            <a:ext cx="2204721" cy="282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581971" y="3594953"/>
            <a:ext cx="839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1926г.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44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32656"/>
            <a:ext cx="4104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Маршак -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переводчик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4071" y="824906"/>
            <a:ext cx="36541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Одной из </a:t>
            </a:r>
            <a:r>
              <a:rPr lang="ru-RU" dirty="0" smtClean="0"/>
              <a:t> </a:t>
            </a:r>
            <a:r>
              <a:rPr lang="ru-RU" dirty="0"/>
              <a:t>литературных побед Маршака </a:t>
            </a:r>
            <a:r>
              <a:rPr lang="ru-RU" dirty="0" smtClean="0"/>
              <a:t>была работа переводчика.</a:t>
            </a:r>
          </a:p>
          <a:p>
            <a:r>
              <a:rPr lang="ru-RU" dirty="0" smtClean="0"/>
              <a:t> </a:t>
            </a:r>
            <a:r>
              <a:rPr lang="ru-RU" dirty="0"/>
              <a:t>„Три смелых зверолова“, </a:t>
            </a:r>
            <a:endParaRPr lang="ru-RU" dirty="0" smtClean="0"/>
          </a:p>
          <a:p>
            <a:r>
              <a:rPr lang="ru-RU" dirty="0" smtClean="0"/>
              <a:t>„</a:t>
            </a:r>
            <a:r>
              <a:rPr lang="ru-RU" dirty="0"/>
              <a:t>Шалтай-Болтай“, </a:t>
            </a:r>
            <a:endParaRPr lang="ru-RU" dirty="0" smtClean="0"/>
          </a:p>
          <a:p>
            <a:r>
              <a:rPr lang="ru-RU" dirty="0" smtClean="0"/>
              <a:t>„</a:t>
            </a:r>
            <a:r>
              <a:rPr lang="ru-RU" dirty="0"/>
              <a:t>Потеряли котятки по дороги перчатки“ </a:t>
            </a:r>
          </a:p>
        </p:txBody>
      </p:sp>
      <p:sp>
        <p:nvSpPr>
          <p:cNvPr id="4" name="AutoShape 3" descr="http://im7-tub-ru.yandex.net/i?id=69966551-32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http://im7-tub-ru.yandex.net/i?id=69966551-32-72&amp;n=2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 descr="C:\Users\1 класс\Desktop\imgv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0925">
            <a:off x="3708125" y="3139814"/>
            <a:ext cx="2381602" cy="332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1 класс\Desktop\img10004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33562">
            <a:off x="6264963" y="2758484"/>
            <a:ext cx="2211514" cy="318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1 класс\Desktop\d21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49381">
            <a:off x="790011" y="2759446"/>
            <a:ext cx="2286000" cy="335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65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01647" y="938337"/>
            <a:ext cx="5652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популярностью пользуются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пьесы-сказки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47667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Маршак - сказочник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 класс\Desktop\кош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0756">
            <a:off x="4602311" y="2133880"/>
            <a:ext cx="33623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 класс\Desktop\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8"/>
          <a:stretch/>
        </p:blipFill>
        <p:spPr bwMode="auto">
          <a:xfrm rot="20663179">
            <a:off x="635760" y="512161"/>
            <a:ext cx="3220664" cy="436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74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305</Words>
  <Application>Microsoft Office PowerPoint</Application>
  <PresentationFormat>Экран (4:3)</PresentationFormat>
  <Paragraphs>76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  Самуил Яковлевич Маршак     родился  22 ноября 1887 г. в Воронежской губернии   </vt:lpstr>
      <vt:lpstr>Детство Самуил получил хорошее домашнее образование, но   очень редко бывал "хорошим мальчиком".        То ввязывался на дворе в драку,  то уходил без спросу в гости, то разбивал абажур от лампы или банку с вареньем.        В раннем детстве он не ходил, а только бегал– да так стремительно, что все хрупкие, бьющиеся вещи как будто сами подворачивались ему под руки и под ноги.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На творческих встречах Самуил Яковлевич Маршак любил читать детям свои стихи.     </vt:lpstr>
      <vt:lpstr>Презентация PowerPoint</vt:lpstr>
      <vt:lpstr>Памятник на могиле С.Я. Маршака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   «Средняя общеобразовательная школа с. Терновка» Энгельсского района Саратовской области      Жизнь и творчество  С. Я. Маршака  для учащихся начальной школы</dc:title>
  <dc:creator>1 класс</dc:creator>
  <cp:lastModifiedBy>Алёна</cp:lastModifiedBy>
  <cp:revision>39</cp:revision>
  <dcterms:created xsi:type="dcterms:W3CDTF">2013-03-12T17:47:48Z</dcterms:created>
  <dcterms:modified xsi:type="dcterms:W3CDTF">2023-05-23T12:17:18Z</dcterms:modified>
</cp:coreProperties>
</file>