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</p:embeddedFontLst>
  <p:defaultTextStyle>
    <a:defPPr marR="0" lvl="0" algn="l">
      <a:lnSpc>
        <a:spcPct val="100000"/>
      </a:lnSpc>
      <a:spcBef>
        <a:spcPts val="0"/>
      </a:spcBef>
      <a:spcAft>
        <a:spcPts val="0"/>
      </a:spcAft>
    </a:defPPr>
    <a:lvl1pPr marR="0" lv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1pPr>
    <a:lvl2pPr marR="0" lvl="1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2pPr>
    <a:lvl3pPr marR="0" lvl="2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3pPr>
    <a:lvl4pPr marR="0" lvl="3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4pPr>
    <a:lvl5pPr marR="0" lvl="4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5pPr>
    <a:lvl6pPr marR="0" lvl="5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6pPr>
    <a:lvl7pPr marR="0" lvl="6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7pPr>
    <a:lvl8pPr marR="0" lvl="7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8pPr>
    <a:lvl9pPr marR="0" lvl="8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0A6A4D4-D31F-A836-BA09-13BBC8043CEB}">
  <a:tblStyle styleId="{20A6A4D4-D31F-A836-BA09-13BBC8043CEB}" styleName="Table_0">
    <a:wholeTbl>
      <a:tcTxStyle>
        <a:srgbClr val="000000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Style>
        <a:tcBdr/>
      </a:tcStyle>
    </a:lastCol>
    <a:firstCol>
      <a:tcStyle>
        <a:tcBdr/>
      </a:tcStyle>
    </a:firstCol>
    <a:lastRow>
      <a:tcStyle>
        <a:tcBdr/>
      </a:tcStyle>
    </a:lastRow>
    <a:seCell>
      <a:tcStyle>
        <a:tcBdr/>
      </a:tcStyle>
    </a:seCell>
    <a:swCell>
      <a:tcStyle>
        <a:tcBdr/>
      </a:tcStyle>
    </a:swCell>
    <a:firstRow>
      <a:tcStyle>
        <a:tcBdr/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20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объект" type="obj" userDrawn="1">
  <p:cSld name="OBJEC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Google Shape;16;p19"/>
          <p:cNvSpPr txBox="1">
            <a:spLocks noGrp="1"/>
          </p:cNvSpPr>
          <p:nvPr>
            <p:ph type="title"/>
          </p:nvPr>
        </p:nvSpPr>
        <p:spPr bwMode="auto"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7" name="Google Shape;17;p19"/>
          <p:cNvSpPr txBox="1">
            <a:spLocks noGrp="1"/>
          </p:cNvSpPr>
          <p:nvPr>
            <p:ph type="body" idx="1"/>
          </p:nvPr>
        </p:nvSpPr>
        <p:spPr bwMode="auto"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8" name="Google Shape;18;p19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раздела" type="secHead" userDrawn="1">
  <p:cSld name="SECTION_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9" name="Google Shape;79;p29"/>
          <p:cNvSpPr txBox="1">
            <a:spLocks noGrp="1"/>
          </p:cNvSpPr>
          <p:nvPr>
            <p:ph type="title"/>
          </p:nvPr>
        </p:nvSpPr>
        <p:spPr bwMode="auto">
          <a:xfrm>
            <a:off x="623888" y="1712423"/>
            <a:ext cx="7886700" cy="28512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0" name="Google Shape;80;p29"/>
          <p:cNvSpPr txBox="1">
            <a:spLocks noGrp="1"/>
          </p:cNvSpPr>
          <p:nvPr>
            <p:ph type="body" idx="1"/>
          </p:nvPr>
        </p:nvSpPr>
        <p:spPr bwMode="auto">
          <a:xfrm>
            <a:off x="623888" y="455263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81" name="Google Shape;81;p29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2" name="Google Shape;82;p29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3" name="Google Shape;83;p29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итульный слайд" type="title" userDrawn="1">
  <p:cSld name="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6" name="Google Shape;26;p21"/>
          <p:cNvSpPr txBox="1">
            <a:spLocks noGrp="1"/>
          </p:cNvSpPr>
          <p:nvPr>
            <p:ph type="ctrTitle"/>
          </p:nvPr>
        </p:nvSpPr>
        <p:spPr bwMode="auto">
          <a:xfrm>
            <a:off x="1143000" y="1124530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50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7" name="Google Shape;27;p21"/>
          <p:cNvSpPr txBox="1">
            <a:spLocks noGrp="1"/>
          </p:cNvSpPr>
          <p:nvPr>
            <p:ph type="subTitle" idx="1"/>
          </p:nvPr>
        </p:nvSpPr>
        <p:spPr bwMode="auto"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 sz="1800">
                <a:solidFill>
                  <a:srgbClr val="3F3F3F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9pPr>
          </a:lstStyle>
          <a:p>
            <a:pPr>
              <a:defRPr/>
            </a:pPr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Вертикальный заголовок и текст" type="vertTitleAndTx" userDrawn="1">
  <p:cSld name="VERTICAL_TITLE_AND_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 bwMode="auto">
          <a:xfrm rot="5400000">
            <a:off x="4623593" y="2280444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 bwMode="auto">
          <a:xfrm rot="5400000">
            <a:off x="623093" y="365919"/>
            <a:ext cx="5811837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6" name="Google Shape;36;p22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Заголовок и вертикальный текст" type="vertTx" userDrawn="1">
  <p:cSld name="VERTICAL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Google Shape;38;p23"/>
          <p:cNvSpPr txBox="1">
            <a:spLocks noGrp="1"/>
          </p:cNvSpPr>
          <p:nvPr>
            <p:ph type="title"/>
          </p:nvPr>
        </p:nvSpPr>
        <p:spPr bwMode="auto"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1"/>
          </p:nvPr>
        </p:nvSpPr>
        <p:spPr bwMode="auto">
          <a:xfrm rot="5400000">
            <a:off x="2401093" y="61118"/>
            <a:ext cx="4351337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1" name="Google Shape;41;p23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2" name="Google Shape;42;p23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Рисунок с подписью" type="picTx" userDrawn="1">
  <p:cSld name="PICTURE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4" name="Google Shape;44;p24"/>
          <p:cNvSpPr txBox="1">
            <a:spLocks noGrp="1"/>
          </p:cNvSpPr>
          <p:nvPr>
            <p:ph type="title"/>
          </p:nvPr>
        </p:nvSpPr>
        <p:spPr bwMode="auto">
          <a:xfrm>
            <a:off x="630936" y="457200"/>
            <a:ext cx="294894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5" name="Google Shape;45;p24"/>
          <p:cNvSpPr>
            <a:spLocks noGrp="1"/>
          </p:cNvSpPr>
          <p:nvPr>
            <p:ph type="pic" idx="2"/>
          </p:nvPr>
        </p:nvSpPr>
        <p:spPr bwMode="auto"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</p:sp>
      <p:sp>
        <p:nvSpPr>
          <p:cNvPr id="46" name="Google Shape;46;p24"/>
          <p:cNvSpPr txBox="1">
            <a:spLocks noGrp="1"/>
          </p:cNvSpPr>
          <p:nvPr>
            <p:ph type="body" idx="1"/>
          </p:nvPr>
        </p:nvSpPr>
        <p:spPr bwMode="auto">
          <a:xfrm>
            <a:off x="630936" y="2057400"/>
            <a:ext cx="294894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9pPr>
          </a:lstStyle>
          <a:p>
            <a:pPr>
              <a:defRPr/>
            </a:pPr>
            <a:endParaRPr/>
          </a:p>
        </p:txBody>
      </p:sp>
      <p:sp>
        <p:nvSpPr>
          <p:cNvPr id="47" name="Google Shape;47;p24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8" name="Google Shape;48;p24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49" name="Google Shape;49;p24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Объект с подписью" type="objTx" userDrawn="1">
  <p:cSld name="OBJECT_WITH_CAPTION_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1" name="Google Shape;51;p25"/>
          <p:cNvSpPr txBox="1">
            <a:spLocks noGrp="1"/>
          </p:cNvSpPr>
          <p:nvPr>
            <p:ph type="title"/>
          </p:nvPr>
        </p:nvSpPr>
        <p:spPr bwMode="auto">
          <a:xfrm>
            <a:off x="630936" y="457201"/>
            <a:ext cx="2948940" cy="1600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 b="0"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2" name="Google Shape;52;p25"/>
          <p:cNvSpPr txBox="1">
            <a:spLocks noGrp="1"/>
          </p:cNvSpPr>
          <p:nvPr>
            <p:ph type="body" idx="1"/>
          </p:nvPr>
        </p:nvSpPr>
        <p:spPr bwMode="auto">
          <a:xfrm>
            <a:off x="3886200" y="990600"/>
            <a:ext cx="4629150" cy="487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●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●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5pPr>
            <a:lvl6pPr marL="2743200" lvl="5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6pPr>
            <a:lvl7pPr marL="3200400" lvl="6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7pPr>
            <a:lvl8pPr marL="3657600" lvl="7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8pPr>
            <a:lvl9pPr marL="4114800" lvl="8" indent="-32385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●"/>
              <a:defRPr sz="1500"/>
            </a:lvl9pPr>
          </a:lstStyle>
          <a:p>
            <a:pPr>
              <a:defRPr/>
            </a:pPr>
            <a:endParaRPr/>
          </a:p>
        </p:txBody>
      </p:sp>
      <p:sp>
        <p:nvSpPr>
          <p:cNvPr id="53" name="Google Shape;53;p25"/>
          <p:cNvSpPr txBox="1">
            <a:spLocks noGrp="1"/>
          </p:cNvSpPr>
          <p:nvPr>
            <p:ph type="body" idx="2"/>
          </p:nvPr>
        </p:nvSpPr>
        <p:spPr bwMode="auto">
          <a:xfrm>
            <a:off x="630936" y="2057399"/>
            <a:ext cx="2948940" cy="3810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5pPr>
            <a:lvl6pPr marL="2743200" lvl="5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6pPr>
            <a:lvl7pPr marL="3200400" lvl="6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7pPr>
            <a:lvl8pPr marL="3657600" lvl="7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8pPr>
            <a:lvl9pPr marL="4114800" lvl="8" indent="-228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700"/>
            </a:lvl9pPr>
          </a:lstStyle>
          <a:p>
            <a:pPr>
              <a:defRPr/>
            </a:pPr>
            <a:endParaRPr/>
          </a:p>
        </p:txBody>
      </p:sp>
      <p:sp>
        <p:nvSpPr>
          <p:cNvPr id="54" name="Google Shape;54;p25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5" name="Google Shape;55;p25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Только заголовок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" name="Google Shape;58;p26"/>
          <p:cNvSpPr txBox="1">
            <a:spLocks noGrp="1"/>
          </p:cNvSpPr>
          <p:nvPr>
            <p:ph type="title"/>
          </p:nvPr>
        </p:nvSpPr>
        <p:spPr bwMode="auto"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9" name="Google Shape;59;p26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0" name="Google Shape;60;p26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26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Сравнение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3" name="Google Shape;63;p27"/>
          <p:cNvSpPr txBox="1">
            <a:spLocks noGrp="1"/>
          </p:cNvSpPr>
          <p:nvPr>
            <p:ph type="body" idx="1"/>
          </p:nvPr>
        </p:nvSpPr>
        <p:spPr bwMode="auto">
          <a:xfrm>
            <a:off x="633845" y="1681851"/>
            <a:ext cx="3867150" cy="825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27"/>
          <p:cNvSpPr txBox="1">
            <a:spLocks noGrp="1"/>
          </p:cNvSpPr>
          <p:nvPr>
            <p:ph type="body" idx="2"/>
          </p:nvPr>
        </p:nvSpPr>
        <p:spPr bwMode="auto">
          <a:xfrm>
            <a:off x="633845" y="2507551"/>
            <a:ext cx="3867150" cy="3680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5" name="Google Shape;65;p27"/>
          <p:cNvSpPr txBox="1">
            <a:spLocks noGrp="1"/>
          </p:cNvSpPr>
          <p:nvPr>
            <p:ph type="body" idx="3"/>
          </p:nvPr>
        </p:nvSpPr>
        <p:spPr bwMode="auto">
          <a:xfrm>
            <a:off x="4629150" y="1681851"/>
            <a:ext cx="3886201" cy="8256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pPr>
              <a:defRPr/>
            </a:pPr>
            <a:endParaRPr/>
          </a:p>
        </p:txBody>
      </p:sp>
      <p:sp>
        <p:nvSpPr>
          <p:cNvPr id="66" name="Google Shape;66;p27"/>
          <p:cNvSpPr txBox="1">
            <a:spLocks noGrp="1"/>
          </p:cNvSpPr>
          <p:nvPr>
            <p:ph type="body" idx="4"/>
          </p:nvPr>
        </p:nvSpPr>
        <p:spPr bwMode="auto">
          <a:xfrm>
            <a:off x="4629150" y="2507551"/>
            <a:ext cx="3886201" cy="3680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7" name="Google Shape;67;p27"/>
          <p:cNvSpPr txBox="1">
            <a:spLocks noGrp="1"/>
          </p:cNvSpPr>
          <p:nvPr>
            <p:ph type="title"/>
          </p:nvPr>
        </p:nvSpPr>
        <p:spPr bwMode="auto"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8" name="Google Shape;68;p27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9" name="Google Shape;69;p27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Два объекта" type="twoObj" userDrawn="1">
  <p:cSld name="TWO_OBJEC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2" name="Google Shape;72;p28"/>
          <p:cNvSpPr txBox="1">
            <a:spLocks noGrp="1"/>
          </p:cNvSpPr>
          <p:nvPr>
            <p:ph type="title"/>
          </p:nvPr>
        </p:nvSpPr>
        <p:spPr bwMode="auto"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3" name="Google Shape;73;p28"/>
          <p:cNvSpPr txBox="1">
            <a:spLocks noGrp="1"/>
          </p:cNvSpPr>
          <p:nvPr>
            <p:ph type="body" idx="1"/>
          </p:nvPr>
        </p:nvSpPr>
        <p:spPr bwMode="auto">
          <a:xfrm>
            <a:off x="633845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4" name="Google Shape;74;p28"/>
          <p:cNvSpPr txBox="1">
            <a:spLocks noGrp="1"/>
          </p:cNvSpPr>
          <p:nvPr>
            <p:ph type="body" idx="2"/>
          </p:nvPr>
        </p:nvSpPr>
        <p:spPr bwMode="auto">
          <a:xfrm>
            <a:off x="4629150" y="1828801"/>
            <a:ext cx="38862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5" name="Google Shape;75;p28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>
            <a:spLocks noGrp="1"/>
          </p:cNvSpPr>
          <p:nvPr>
            <p:ph type="title"/>
          </p:nvPr>
        </p:nvSpPr>
        <p:spPr bwMode="auto">
          <a:xfrm>
            <a:off x="633412" y="36512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R="0" lvl="1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R="0" lvl="2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R="0" lvl="3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R="0" lvl="4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R="0" lvl="5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R="0" lvl="6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R="0" lvl="7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R="0" lvl="8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1" name="Google Shape;11;p18"/>
          <p:cNvSpPr txBox="1">
            <a:spLocks noGrp="1"/>
          </p:cNvSpPr>
          <p:nvPr>
            <p:ph type="body" idx="1"/>
          </p:nvPr>
        </p:nvSpPr>
        <p:spPr bwMode="auto">
          <a:xfrm>
            <a:off x="633412" y="1828800"/>
            <a:ext cx="7886700" cy="4351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●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●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Noto Sans Symbols"/>
              <a:buChar char="●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111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111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00"/>
              <a:buFont typeface="Noto Sans Symbols"/>
              <a:buChar char="●"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14325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●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 bwMode="auto">
          <a:xfrm>
            <a:off x="628650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8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defRPr>
            </a:lvl9pPr>
          </a:lstStyle>
          <a:p>
            <a:pPr>
              <a:defRPr/>
            </a:pPr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6" name="Google Shape;96;p2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1</a:t>
            </a:fld>
            <a:endParaRPr/>
          </a:p>
        </p:txBody>
      </p:sp>
      <p:graphicFrame>
        <p:nvGraphicFramePr>
          <p:cNvPr id="97" name="Google Shape;97;p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154308"/>
              </p:ext>
            </p:extLst>
          </p:nvPr>
        </p:nvGraphicFramePr>
        <p:xfrm>
          <a:off x="0" y="0"/>
          <a:ext cx="9143975" cy="6857975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1902691"/>
                <a:gridCol w="7241284"/>
              </a:tblGrid>
              <a:tr h="5011725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  <a:defRPr/>
                      </a:pPr>
                      <a:r>
                        <a:rPr lang="ru-RU" sz="4400" b="1" i="0" u="sng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Игровой проект</a:t>
                      </a: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  <a:defRPr/>
                      </a:pPr>
                      <a:r>
                        <a:rPr lang="ru-RU" sz="4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«Сказка в гости к нам идёт»</a:t>
                      </a:r>
                      <a:endParaRPr sz="4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  <a:defRPr/>
                      </a:pPr>
                      <a:r>
                        <a:rPr lang="ru-RU" sz="2800" b="1" i="0" u="none" dirty="0" smtClean="0">
                          <a:solidFill>
                            <a:srgbClr val="008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dirty="0"/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  <a:defRPr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300" b="1" i="0" u="none" dirty="0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91425" marR="91425" marT="45700" marB="45700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  <a:tr h="18462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Наименование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сокращенное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наличии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):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00" marB="45700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800"/>
                        <a:buFont typeface="Times New Roman"/>
                        <a:buNone/>
                        <a:defRPr/>
                      </a:pPr>
                      <a:r>
                        <a:rPr lang="en-US" sz="36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en-US" sz="3600" b="1" i="0" u="none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Русские</a:t>
                      </a:r>
                      <a:r>
                        <a:rPr lang="en-US" sz="36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i="0" u="none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народные</a:t>
                      </a:r>
                      <a:r>
                        <a:rPr lang="en-US" sz="36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3600" b="1" i="0" u="none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сказки</a:t>
                      </a:r>
                      <a:r>
                        <a:rPr lang="en-US" sz="36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 </a:t>
                      </a:r>
                      <a:endParaRPr sz="36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28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25" marR="91425" marT="45700" marB="45700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185139" y="-66675"/>
            <a:ext cx="1905000" cy="1666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253" name="Google Shape;253;p17"/>
          <p:cNvGraphicFramePr>
            <a:graphicFrameLocks/>
          </p:cNvGraphicFramePr>
          <p:nvPr/>
        </p:nvGraphicFramePr>
        <p:xfrm>
          <a:off x="-107949" y="0"/>
          <a:ext cx="9251950" cy="685800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1619250"/>
                <a:gridCol w="763270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54" name="Google Shape;254;p17"/>
          <p:cNvSpPr txBox="1">
            <a:spLocks noGrp="1"/>
          </p:cNvSpPr>
          <p:nvPr>
            <p:ph type="ctrTitle"/>
          </p:nvPr>
        </p:nvSpPr>
        <p:spPr bwMode="auto">
          <a:xfrm>
            <a:off x="1692275" y="2781300"/>
            <a:ext cx="7199312" cy="9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F4E79"/>
              </a:buClr>
              <a:buSzPts val="4000"/>
              <a:buFont typeface="Times New Roman"/>
              <a:buNone/>
              <a:defRPr/>
            </a:pPr>
            <a:r>
              <a:rPr lang="en-US" sz="4000" b="1" i="0" u="none" dirty="0" err="1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Спасибо</a:t>
            </a:r>
            <a:r>
              <a:rPr lang="en-US" sz="4000" b="1" i="0" u="none" dirty="0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4000" b="1" i="0" u="none" dirty="0" err="1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</a:t>
            </a:r>
            <a:r>
              <a:rPr lang="en-US" sz="4000" b="1" i="0" u="none" dirty="0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en-US" sz="4000" b="1" i="0" u="none" dirty="0" err="1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внимание</a:t>
            </a:r>
            <a:r>
              <a:rPr lang="en-US" sz="4000" b="1" i="0" u="none" dirty="0">
                <a:solidFill>
                  <a:srgbClr val="1F4E79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!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597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3" name="Google Shape;103;p3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</a:rPr>
              <a:t>2</a:t>
            </a:fld>
            <a:endParaRPr/>
          </a:p>
        </p:txBody>
      </p:sp>
      <p:graphicFrame>
        <p:nvGraphicFramePr>
          <p:cNvPr id="104" name="Google Shape;104;p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4591439"/>
              </p:ext>
            </p:extLst>
          </p:nvPr>
        </p:nvGraphicFramePr>
        <p:xfrm>
          <a:off x="0" y="0"/>
          <a:ext cx="9144000" cy="2345459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339975"/>
                <a:gridCol w="6804025"/>
              </a:tblGrid>
              <a:tr h="665150">
                <a:tc>
                  <a:txBody>
                    <a:bodyPr/>
                    <a:lstStyle/>
                    <a:p>
                      <a:pPr marL="88900" marR="0" lvl="0" indent="3175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Срок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начала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en-US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окончания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ctr">
                    <a:lnL w="12700" algn="ctr">
                      <a:solidFill>
                        <a:srgbClr val="D8DCE5"/>
                      </a:solidFill>
                    </a:lnL>
                    <a:lnR w="12700" algn="ctr">
                      <a:solidFill>
                        <a:srgbClr val="D8DCE5"/>
                      </a:solidFill>
                    </a:lnR>
                    <a:lnT w="12700" algn="ctr">
                      <a:solidFill>
                        <a:srgbClr val="D8DCE5"/>
                      </a:solidFill>
                    </a:lnT>
                    <a:lnB w="12700" algn="ctr">
                      <a:solidFill>
                        <a:srgbClr val="D8DCE5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88900" marR="0" lvl="0" indent="3175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88900" marR="0" lvl="0" indent="3175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ноябрь 2022г.</a:t>
                      </a:r>
                      <a:r>
                        <a:rPr lang="en-US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–  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май 2023</a:t>
                      </a:r>
                      <a:r>
                        <a:rPr lang="en-US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г. </a:t>
                      </a:r>
                      <a:endParaRPr sz="2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 anchor="b">
                    <a:lnL w="12700" algn="ctr">
                      <a:solidFill>
                        <a:srgbClr val="D8DCE5"/>
                      </a:solidFill>
                    </a:lnL>
                    <a:lnR w="12700" algn="ctr">
                      <a:solidFill>
                        <a:srgbClr val="D8DCE5"/>
                      </a:solidFill>
                    </a:lnR>
                    <a:lnT w="12700" algn="ctr">
                      <a:solidFill>
                        <a:srgbClr val="D8DCE5"/>
                      </a:solidFill>
                    </a:lnT>
                    <a:lnB w="12700" algn="ctr">
                      <a:solidFill>
                        <a:srgbClr val="D8DCE5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196998">
                <a:tc>
                  <a:txBody>
                    <a:bodyPr/>
                    <a:lstStyle/>
                    <a:p>
                      <a:pPr marL="88900" marR="0" lvl="0" indent="3175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Руководитель</a:t>
                      </a: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endParaRPr sz="1800" b="0" i="0" u="none" dirty="0">
                        <a:solidFill>
                          <a:srgbClr val="FFFFFF"/>
                        </a:solidFill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25400" marR="25400" marT="0" marB="0">
                    <a:lnL w="12700" algn="ctr">
                      <a:solidFill>
                        <a:srgbClr val="D8DCE5"/>
                      </a:solidFill>
                    </a:lnL>
                    <a:lnR w="12700" algn="ctr">
                      <a:solidFill>
                        <a:srgbClr val="D8DCE5"/>
                      </a:solidFill>
                    </a:lnR>
                    <a:lnT w="12700" algn="ctr">
                      <a:solidFill>
                        <a:srgbClr val="D8DCE5"/>
                      </a:solidFill>
                    </a:lnT>
                    <a:lnB w="12700" algn="ctr">
                      <a:solidFill>
                        <a:srgbClr val="D8DCE5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  <a:defRPr/>
                      </a:pPr>
                      <a:r>
                        <a:rPr lang="en-US" sz="18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sz="1800" b="0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imes New Roman"/>
                        <a:buNone/>
                        <a:defRPr/>
                      </a:pPr>
                      <a:r>
                        <a:rPr lang="ru-RU" sz="1800" b="0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Полищук </a:t>
                      </a:r>
                      <a:r>
                        <a:rPr lang="ru-RU" sz="2400" b="1" i="0" u="none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ольга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Александровна, методист</a:t>
                      </a:r>
                      <a:r>
                        <a:rPr lang="en-US" sz="2400" b="1" i="0" u="non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sz="2400" b="1" i="0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5400" marR="25400" marT="0" marB="0">
                    <a:lnL w="12700" algn="ctr">
                      <a:solidFill>
                        <a:srgbClr val="D8DCE5"/>
                      </a:solidFill>
                    </a:lnL>
                    <a:lnR w="12700" algn="ctr">
                      <a:solidFill>
                        <a:srgbClr val="D8DCE5"/>
                      </a:solidFill>
                    </a:lnR>
                    <a:lnT w="12700" algn="ctr">
                      <a:solidFill>
                        <a:srgbClr val="D8DCE5"/>
                      </a:solidFill>
                    </a:lnT>
                    <a:lnB w="12700" algn="ctr">
                      <a:solidFill>
                        <a:srgbClr val="D8DCE5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5" name="Google Shape;105;p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802285"/>
              </p:ext>
            </p:extLst>
          </p:nvPr>
        </p:nvGraphicFramePr>
        <p:xfrm>
          <a:off x="12699" y="2154069"/>
          <a:ext cx="9143999" cy="4553423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333336"/>
                <a:gridCol w="6810663"/>
              </a:tblGrid>
              <a:tr h="4553423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Участники</a:t>
                      </a: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800" b="0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 anchor="ctr">
                    <a:lnL w="19050" algn="ctr">
                      <a:solidFill>
                        <a:srgbClr val="0062A7"/>
                      </a:solidFill>
                    </a:lnL>
                    <a:lnR w="12700" algn="ctr">
                      <a:solidFill>
                        <a:srgbClr val="0062A7"/>
                      </a:solidFill>
                    </a:lnR>
                    <a:lnT w="19050" algn="ctr">
                      <a:solidFill>
                        <a:srgbClr val="FFFFFF"/>
                      </a:solidFill>
                    </a:lnT>
                    <a:lnB w="19050" algn="ctr">
                      <a:solidFill>
                        <a:srgbClr val="0062A7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  <a:defRPr/>
                      </a:pPr>
                      <a:endParaRPr lang="ru-RU" sz="2400" b="1" i="0" u="none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Шубина В.В., воспитатель</a:t>
                      </a:r>
                      <a:endParaRPr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Воспитанники ранней смешанной групп</a:t>
                      </a:r>
                      <a:endParaRPr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Родители (законные представители) </a:t>
                      </a:r>
                      <a:endParaRPr sz="24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>
                    <a:lnL w="12700" algn="ctr">
                      <a:solidFill>
                        <a:srgbClr val="0062A7"/>
                      </a:solidFill>
                    </a:lnL>
                    <a:lnR w="12700" algn="ctr">
                      <a:solidFill>
                        <a:srgbClr val="B0B9CB"/>
                      </a:solidFill>
                    </a:lnR>
                    <a:lnT w="12700" algn="ctr">
                      <a:solidFill>
                        <a:srgbClr val="B0B9CB"/>
                      </a:solidFill>
                    </a:lnT>
                    <a:lnB w="12700" algn="ctr">
                      <a:solidFill>
                        <a:srgbClr val="B0B9CB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3</a:t>
            </a:fld>
            <a:endParaRPr/>
          </a:p>
        </p:txBody>
      </p:sp>
      <p:graphicFrame>
        <p:nvGraphicFramePr>
          <p:cNvPr id="112" name="Google Shape;112;p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3129717"/>
              </p:ext>
            </p:extLst>
          </p:nvPr>
        </p:nvGraphicFramePr>
        <p:xfrm>
          <a:off x="0" y="0"/>
          <a:ext cx="9144000" cy="8377565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339975"/>
                <a:gridCol w="6804025"/>
              </a:tblGrid>
              <a:tr h="4147127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Основания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0" i="0" u="none" dirty="0" err="1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разработки</a:t>
                      </a:r>
                      <a:r>
                        <a:rPr lang="en-US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800" b="0" i="0" u="none" dirty="0" err="1" smtClean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1600" dirty="0"/>
                        <a:t> 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Сказка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самая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древняя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распространённых</a:t>
                      </a: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форм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устного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народного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творчества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Она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учит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любить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сопереживать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помогать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ближнему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прививает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нравственные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ценности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знакомит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культурой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бытом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наших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предков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Большенство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приходящих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раннюю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группу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ещё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умеют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говорить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Сказки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являются</a:t>
                      </a: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основным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материалом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обучения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младшего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дошкольного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развитию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речи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Какие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методы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приёмы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использовать</a:t>
                      </a: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знакомства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сказкой</a:t>
                      </a:r>
                      <a:r>
                        <a:rPr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</a:t>
                      </a: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  <a:tr h="3165475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Новизна проекта</a:t>
                      </a: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sz="135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sz="20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</a:rPr>
                        <a:t>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Реализация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проектра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через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совметную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деятельность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детей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родителей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sz="2400" b="1" dirty="0" err="1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педагогов</a:t>
                      </a:r>
                      <a:r>
                        <a:rPr sz="2400" b="1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824288999" name="Google Shape;20;p19"/>
          <p:cNvSpPr txBox="1">
            <a:spLocks noGrp="1"/>
          </p:cNvSpPr>
          <p:nvPr>
            <p:ph type="sldNum" idx="12"/>
          </p:nvPr>
        </p:nvSpPr>
        <p:spPr bwMode="auto">
          <a:xfrm>
            <a:off x="6462711" y="6356349"/>
            <a:ext cx="2057400" cy="365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4" tIns="45699" rIns="91424" bIns="45699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800"/>
              <a:buFont typeface="Arial"/>
              <a:buNone/>
              <a:defRPr sz="800" b="0" i="0" u="none" strike="noStrike" cap="none">
                <a:solidFill>
                  <a:srgbClr val="898989"/>
                </a:solidFill>
                <a:latin typeface="Arial"/>
                <a:ea typeface="Arial"/>
                <a:cs typeface="Arial"/>
              </a:defRPr>
            </a:lvl9pPr>
          </a:lstStyle>
          <a:p>
            <a:pPr marL="0" lvl="0" indent="0" algn="r">
              <a:spcBef>
                <a:spcPts val="0"/>
              </a:spcBef>
              <a:spcAft>
                <a:spcPts val="0"/>
              </a:spcAft>
              <a:buNone/>
              <a:defRPr/>
            </a:pPr>
            <a:fld id="{DB7770B6-03E6-2D8F-CB07-9DBC972C2BB3}" type="slidenum">
              <a:rPr lang="en-US"/>
              <a:t>3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" name="Google Shape;111;p4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4</a:t>
            </a:fld>
            <a:endParaRPr/>
          </a:p>
        </p:txBody>
      </p:sp>
      <p:graphicFrame>
        <p:nvGraphicFramePr>
          <p:cNvPr id="112" name="Google Shape;112;p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8170289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339975"/>
                <a:gridCol w="6804025"/>
              </a:tblGrid>
              <a:tr h="21353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0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Цель Проекта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dirty="0"/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Воспитать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 у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детей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любовь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 к 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русским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народным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 </a:t>
                      </a: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defRPr/>
                      </a:pP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сказкам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Arial"/>
                          <a:cs typeface="Times New Roman" panose="02020603050405020304" pitchFamily="18" charset="0"/>
                        </a:rPr>
                        <a:t>.</a:t>
                      </a: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  <a:tr h="472265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0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Задачи Проекта</a:t>
                      </a:r>
                      <a:endParaRPr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261850" indent="-261850">
                        <a:buAutoNum type="arabicPeriod"/>
                        <a:defRPr/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Познакомить детей с русскими народными </a:t>
                      </a:r>
                    </a:p>
                    <a:p>
                      <a:pPr>
                        <a:defRPr/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сказками.</a:t>
                      </a:r>
                    </a:p>
                    <a:p>
                      <a:pPr>
                        <a:defRPr/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  Научить инсценировать эпизоды из сказок .</a:t>
                      </a:r>
                    </a:p>
                    <a:p>
                      <a:pPr>
                        <a:defRPr/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 Показать инсценировку сказки «Колобок».</a:t>
                      </a:r>
                    </a:p>
                    <a:p>
                      <a:pPr>
                        <a:defRPr/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defRPr/>
                      </a:pPr>
                      <a:endParaRPr lang="ru-RU" sz="1600" dirty="0">
                        <a:solidFill>
                          <a:srgbClr val="FF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5</a:t>
            </a:fld>
            <a:endParaRPr/>
          </a:p>
        </p:txBody>
      </p:sp>
      <p:graphicFrame>
        <p:nvGraphicFramePr>
          <p:cNvPr id="198" name="Google Shape;198;p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6015050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1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914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10160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r>
                        <a:rPr lang="en-US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sz="2400" b="1" i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Рассмотреть 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иллюстраций разных </a:t>
                      </a:r>
                      <a:r>
                        <a:rPr lang="ru-RU" sz="2400" b="1" i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художников 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 русским народным сказкам. </a:t>
                      </a: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160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r>
                        <a:rPr lang="en-US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2.</a:t>
                      </a:r>
                      <a:r>
                        <a:rPr lang="en-US" sz="2400" b="1" i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Познакомить 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детей с русскими народными сказками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Курочка Ряба» , «Колобок», «Теремок», </a:t>
                      </a:r>
                      <a:r>
                        <a:rPr lang="en-US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Маша и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медведь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», «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Три</a:t>
                      </a:r>
                      <a:r>
                        <a:rPr lang="en-US" sz="2400" b="1" i="0" u="none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медведя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».</a:t>
                      </a: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160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3.  Провести консультации для родителей .</a:t>
                      </a: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1599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4.  Организовать выставку книг.</a:t>
                      </a: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101599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5.  Создать совместно родителям и детям </a:t>
                      </a:r>
                      <a:r>
                        <a:rPr lang="ru-RU" sz="2400" b="1" i="0" u="none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книжки-малышки </a:t>
                      </a:r>
                      <a:r>
                        <a:rPr lang="ru-RU" sz="2400" b="1" i="0" u="none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по сказкам.</a:t>
                      </a:r>
                      <a:endParaRPr sz="2400" b="1" i="0" u="none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sz="2000" b="0" i="1" u="none" strike="noStrike" cap="none" spc="0" dirty="0">
                        <a:solidFill>
                          <a:schemeClr val="tx1"/>
                        </a:solidFill>
                        <a:latin typeface="Asana Math"/>
                        <a:cs typeface="Asana Math"/>
                      </a:endParaRPr>
                    </a:p>
                    <a:p>
                      <a:pPr marL="101599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  <a:defRPr/>
                      </a:pPr>
                      <a:endParaRPr lang="ru-RU" sz="2000" b="0" i="1" u="none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6</a:t>
            </a:fld>
            <a:endParaRPr/>
          </a:p>
        </p:txBody>
      </p:sp>
      <p:graphicFrame>
        <p:nvGraphicFramePr>
          <p:cNvPr id="198" name="Google Shape;198;p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667887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2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914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defRPr/>
                      </a:pP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1.   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Проговаривать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новые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слова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совместно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с</a:t>
                      </a:r>
                      <a:endParaRPr sz="2400" b="1" i="0" u="none" strike="noStrike" cap="none" spc="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  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детьми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для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запоминания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и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правильного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  </a:t>
                      </a:r>
                      <a:endParaRPr lang="en-US" sz="2400" b="1" i="0" u="none" strike="noStrike" cap="none" spc="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l">
                        <a:defRPr/>
                      </a:pP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     </a:t>
                      </a:r>
                      <a:r>
                        <a:rPr lang="en-US" sz="2400" b="1" i="0" u="none" strike="noStrike" cap="none" spc="0" dirty="0" err="1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произношения</a:t>
                      </a:r>
                      <a:r>
                        <a:rPr lang="en-US" sz="2400" b="1" i="0" u="none" strike="noStrike" cap="none" spc="0" dirty="0">
                          <a:solidFill>
                            <a:srgbClr val="000000"/>
                          </a:solidFill>
                          <a:latin typeface="Times New Roman"/>
                          <a:ea typeface="Arial"/>
                          <a:cs typeface="Times New Roman"/>
                        </a:rPr>
                        <a:t>.</a:t>
                      </a:r>
                      <a:endParaRPr sz="2400" b="1" i="0" u="none" strike="noStrike" cap="none" spc="0" dirty="0">
                        <a:solidFill>
                          <a:srgbClr val="0000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 </a:t>
                      </a:r>
                      <a:r>
                        <a:rPr lang="ru-RU" sz="2400" b="1" i="1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Передавать своё отношение к </a:t>
                      </a:r>
                      <a:endParaRPr sz="2400" b="1" i="0" u="none" strike="noStrike" cap="none" spc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героям сказок в других видах деятельности</a:t>
                      </a:r>
                      <a:r>
                        <a:rPr lang="ru-RU" sz="2400" b="1" i="1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  </a:t>
                      </a:r>
                      <a:endParaRPr lang="ru-RU" sz="2400" b="1" i="1" u="none" strike="noStrike" cap="none" spc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  Познакомить с различными видами театров</a:t>
                      </a:r>
                      <a:endParaRPr lang="ru-RU" sz="2400" b="1" i="1" u="none" strike="noStrike" cap="none" spc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(пальчиковый, конусный, театр «Бибабо» и </a:t>
                      </a:r>
                      <a:endParaRPr lang="en-US" sz="2400" b="1" i="0" u="none" strike="noStrike" cap="none" spc="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lv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400" b="1" i="0" u="none" strike="noStrike" cap="none" spc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   </a:t>
                      </a:r>
                      <a:r>
                        <a:rPr lang="ru-RU" sz="2400" b="1" i="0" u="none" strike="noStrike" cap="none" spc="0" baseline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т.д.</a:t>
                      </a:r>
                      <a:endParaRPr lang="ru-RU" sz="2400" b="1" i="0" u="none" strike="noStrike" cap="none" spc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457200" lvl="0" indent="-4572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eriod" startAt="4"/>
                        <a:defRPr/>
                      </a:pPr>
                      <a:r>
                        <a:rPr lang="ru-RU" sz="2400" b="1" i="0" u="none" strike="noStrike" cap="none" spc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Научить </a:t>
                      </a: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выполнять игровые действия как </a:t>
                      </a:r>
                      <a:r>
                        <a:rPr lang="ru-RU" sz="2400" b="1" i="0" u="none" strike="noStrike" cap="none" spc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индивидуально</a:t>
                      </a:r>
                      <a:r>
                        <a:rPr lang="ru-RU" sz="2400" b="1" i="0" u="none" strike="noStrike" cap="none" spc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так и </a:t>
                      </a:r>
                      <a:r>
                        <a:rPr lang="ru-RU" sz="2400" b="1" i="0" u="none" strike="noStrike" cap="none" spc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2400" b="1" i="0" u="none" strike="noStrike" cap="none" spc="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диалоге.</a:t>
                      </a:r>
                      <a:endParaRPr lang="ru-RU" sz="2400" b="1" i="0" u="none" strike="noStrike" cap="none" spc="0" dirty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2857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97" name="Google Shape;197;p9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7</a:t>
            </a:fld>
            <a:endParaRPr/>
          </a:p>
        </p:txBody>
      </p:sp>
      <p:graphicFrame>
        <p:nvGraphicFramePr>
          <p:cNvPr id="198" name="Google Shape;198;p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787328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051050"/>
                <a:gridCol w="709295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FFFF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Задача</a:t>
                      </a:r>
                      <a:r>
                        <a:rPr lang="en-US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u="none" dirty="0">
                          <a:solidFill>
                            <a:srgbClr val="FFFFFF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3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800" b="1" i="0" u="none" dirty="0">
                        <a:solidFill>
                          <a:schemeClr val="lt1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914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239821" indent="-239821">
                        <a:buAutoNum type="arabicPeriod"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Распределить роли между детьми.</a:t>
                      </a:r>
                    </a:p>
                    <a:p>
                      <a:pPr marL="239821" indent="-239821">
                        <a:buAutoNum type="arabicPeriod"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Помочь в разучивании текста.</a:t>
                      </a:r>
                    </a:p>
                    <a:p>
                      <a:pPr marL="239821" indent="-239821">
                        <a:buAutoNum type="arabicPeriod"/>
                        <a:defRPr/>
                      </a:pPr>
                      <a:r>
                        <a:rPr lang="ru-RU" sz="2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Показать сказку для детей группы.</a:t>
                      </a:r>
                      <a:endParaRPr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857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6" name="Google Shape;216;p12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8</a:t>
            </a:fld>
            <a:endParaRPr/>
          </a:p>
        </p:txBody>
      </p:sp>
      <p:graphicFrame>
        <p:nvGraphicFramePr>
          <p:cNvPr id="217" name="Google Shape;217;p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4766630"/>
              </p:ext>
            </p:extLst>
          </p:nvPr>
        </p:nvGraphicFramePr>
        <p:xfrm>
          <a:off x="0" y="0"/>
          <a:ext cx="9143975" cy="748665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2195500"/>
                <a:gridCol w="6948475"/>
              </a:tblGrid>
              <a:tr h="7486650">
                <a:tc>
                  <a:txBody>
                    <a:bodyPr/>
                    <a:lstStyle/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Calibri"/>
                        <a:buNone/>
                        <a:defRPr/>
                      </a:pPr>
                      <a:r>
                        <a:rPr lang="en-US" sz="20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Результаты</a:t>
                      </a:r>
                      <a:r>
                        <a:rPr lang="en-US" sz="20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20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endParaRPr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50" marR="91450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lang="ru-RU"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marR="0" lvl="0" indent="-35560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AutoNum type="arabicPeriod"/>
                        <a:defRPr/>
                      </a:pPr>
                      <a:endParaRPr lang="ru-RU" sz="2000" b="0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Calibri"/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>
                        <a:spcBef>
                          <a:spcPts val="60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600" b="1" i="0" u="none" dirty="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5750" marR="91450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4" name="Google Shape;247;p16"/>
          <p:cNvSpPr txBox="1"/>
          <p:nvPr/>
        </p:nvSpPr>
        <p:spPr bwMode="auto">
          <a:xfrm>
            <a:off x="2411760" y="116632"/>
            <a:ext cx="6315075" cy="4647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endParaRPr lang="ru-RU" sz="2200" b="1" i="0" u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r>
              <a:rPr lang="ru-RU" sz="2400" b="1" i="0" u="none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Результат-эффект:</a:t>
            </a:r>
            <a:endParaRPr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Знакомство детей с устным русским народным творчеством.</a:t>
            </a:r>
            <a:endParaRPr lang="ru-RU" sz="2400" b="1" i="0" u="none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endParaRPr lang="ru-RU" sz="2200" b="1" i="0" u="none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Результат-продукт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rPr>
              <a:t>:</a:t>
            </a:r>
          </a:p>
          <a:p>
            <a: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defRPr/>
            </a:pPr>
            <a:r>
              <a:rPr lang="ru-RU" sz="22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  <a:latin typeface="Times New Roman"/>
                <a:cs typeface="Times New Roman"/>
              </a:rPr>
              <a:t>Разработаны конспекты для реализации проекта во всех видах деятельности детей.</a:t>
            </a:r>
          </a:p>
          <a:p>
            <a: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-Дети приняли участие в инсценировке и показе сказки «Колобок».</a:t>
            </a:r>
          </a:p>
          <a:p>
            <a: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-Пополнен уголок театрализованной деятельности.</a:t>
            </a: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Tx/>
              <a:buChar char="-"/>
              <a:defRPr/>
            </a:pP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45" name="Google Shape;245;p16"/>
          <p:cNvSpPr txBox="1"/>
          <p:nvPr/>
        </p:nvSpPr>
        <p:spPr bwMode="auto">
          <a:xfrm>
            <a:off x="6462712" y="6356350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Times New Roman"/>
              <a:buNone/>
              <a:defRPr/>
            </a:pPr>
            <a:fld id="{00000000-1234-1234-1234-123412341234}" type="slidenum">
              <a:rPr lang="en-US" sz="1200" b="1" i="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</a:rPr>
              <a:t>9</a:t>
            </a:fld>
            <a:endParaRPr/>
          </a:p>
        </p:txBody>
      </p:sp>
      <p:graphicFrame>
        <p:nvGraphicFramePr>
          <p:cNvPr id="246" name="Google Shape;246;p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0716222"/>
              </p:ext>
            </p:extLst>
          </p:nvPr>
        </p:nvGraphicFramePr>
        <p:xfrm>
          <a:off x="-107949" y="0"/>
          <a:ext cx="9251950" cy="6858000"/>
        </p:xfrm>
        <a:graphic>
          <a:graphicData uri="http://schemas.openxmlformats.org/drawingml/2006/table">
            <a:tbl>
              <a:tblPr>
                <a:tableStyleId>{20A6A4D4-D31F-A836-BA09-13BBC8043CEB}</a:tableStyleId>
              </a:tblPr>
              <a:tblGrid>
                <a:gridCol w="1619250"/>
                <a:gridCol w="7632700"/>
              </a:tblGrid>
              <a:tr h="6858000"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Calibri"/>
                        <a:buNone/>
                        <a:defRPr/>
                      </a:pP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Как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после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завершения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П</a:t>
                      </a:r>
                      <a:r>
                        <a:rPr lang="ru-RU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роекта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будет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дальше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работать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проектная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модель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система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en-US" sz="1800" b="1" i="0" u="none" dirty="0" err="1">
                          <a:solidFill>
                            <a:schemeClr val="lt1"/>
                          </a:solidFill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т.д</a:t>
                      </a:r>
                      <a:r>
                        <a:rPr lang="en-US" sz="1800" b="1" i="0" u="none" dirty="0">
                          <a:solidFill>
                            <a:schemeClr val="lt1"/>
                          </a:solidFill>
                          <a:latin typeface="Calibri"/>
                          <a:ea typeface="Calibri"/>
                          <a:cs typeface="Calibri"/>
                        </a:rPr>
                        <a:t>. </a:t>
                      </a:r>
                      <a:endParaRPr dirty="0"/>
                    </a:p>
                  </a:txBody>
                  <a:tcPr marL="91425" marR="91425" marT="45725" marB="45725" anchor="ctr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rgbClr val="0062A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defRPr/>
                      </a:pPr>
                      <a:endParaRPr sz="1800" b="0" i="0" u="none" dirty="0">
                        <a:solidFill>
                          <a:schemeClr val="accent2"/>
                        </a:solidFill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91425" marR="91425" marT="45725" marB="45725">
                    <a:lnL w="12700" algn="ctr">
                      <a:solidFill>
                        <a:srgbClr val="921A1D"/>
                      </a:solidFill>
                    </a:lnL>
                    <a:lnR w="12700" algn="ctr">
                      <a:solidFill>
                        <a:srgbClr val="921A1D"/>
                      </a:solidFill>
                    </a:lnR>
                    <a:lnT w="12700" algn="ctr">
                      <a:solidFill>
                        <a:srgbClr val="921A1D"/>
                      </a:solidFill>
                    </a:lnT>
                    <a:lnB w="12700" algn="ctr">
                      <a:solidFill>
                        <a:srgbClr val="921A1D"/>
                      </a:solidFill>
                    </a:lnB>
                    <a:solidFill>
                      <a:schemeClr val="lt1"/>
                    </a:solidFill>
                  </a:tcPr>
                </a:tc>
              </a:tr>
            </a:tbl>
          </a:graphicData>
        </a:graphic>
      </p:graphicFrame>
      <p:sp>
        <p:nvSpPr>
          <p:cNvPr id="247" name="Google Shape;247;p16"/>
          <p:cNvSpPr txBox="1"/>
          <p:nvPr/>
        </p:nvSpPr>
        <p:spPr bwMode="auto">
          <a:xfrm>
            <a:off x="1691680" y="332656"/>
            <a:ext cx="7127875" cy="28930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летний период дети выступят с инсценировкой перед детьми из другой группы.</a:t>
            </a: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разучат другую сказку для инсценировки и показа сверстникам.</a:t>
            </a: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используют полученные знания в других видах деятельности (музыке,</a:t>
            </a:r>
          </a:p>
          <a:p>
            <a: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лепке, рисовании.)</a:t>
            </a:r>
          </a:p>
          <a:p>
            <a:pPr marL="285750" marR="0" lvl="0" indent="-28575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✔"/>
              <a:defRPr/>
            </a:pPr>
            <a:endParaRPr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441</TotalTime>
  <Words>458</Words>
  <Application>Microsoft Office PowerPoint</Application>
  <DocSecurity>0</DocSecurity>
  <PresentationFormat>Экран (4:3)</PresentationFormat>
  <Paragraphs>103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Asana Math</vt:lpstr>
      <vt:lpstr>Noto Sans Symbols</vt:lpstr>
      <vt:lpstr>Calibri</vt:lpstr>
      <vt:lpstr>Times New Roman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Наталья</dc:creator>
  <cp:keywords/>
  <dc:description/>
  <cp:lastModifiedBy>Shubin</cp:lastModifiedBy>
  <cp:revision>36</cp:revision>
  <dcterms:created xsi:type="dcterms:W3CDTF">2012-01-11T08:01:34Z</dcterms:created>
  <dcterms:modified xsi:type="dcterms:W3CDTF">2023-05-23T16:11:28Z</dcterms:modified>
  <cp:category/>
  <dc:identifier/>
  <cp:contentStatus/>
  <dc:language/>
  <cp:version/>
</cp:coreProperties>
</file>