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57" r:id="rId5"/>
    <p:sldId id="258" r:id="rId6"/>
    <p:sldId id="265" r:id="rId7"/>
    <p:sldId id="262" r:id="rId8"/>
    <p:sldId id="266" r:id="rId9"/>
    <p:sldId id="267" r:id="rId10"/>
    <p:sldId id="269" r:id="rId11"/>
    <p:sldId id="270" r:id="rId12"/>
    <p:sldId id="268" r:id="rId13"/>
    <p:sldId id="271" r:id="rId14"/>
    <p:sldId id="273" r:id="rId15"/>
    <p:sldId id="274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 varScale="1">
        <p:scale>
          <a:sx n="81" d="100"/>
          <a:sy n="81" d="100"/>
        </p:scale>
        <p:origin x="1517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90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ДОКУМЕНТЫ С РАБОЧЕГО СТОЛА\РАБОЧИЙ СТОЛ\ДЕТСКИЕ ПРАЗДНИКИ И РАЗВЛЕЧЕНИЯ\ФОЛЬКЛОР\КАРТИНКИ\folk-detu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64" y="3357562"/>
            <a:ext cx="3375256" cy="185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32656"/>
            <a:ext cx="7686482" cy="1857512"/>
          </a:xfrm>
        </p:spPr>
        <p:txBody>
          <a:bodyPr/>
          <a:lstStyle/>
          <a:p>
            <a:pPr algn="ctr"/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Муниципальное  дошкольное образовательное учреждение</a:t>
            </a:r>
            <a:b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Детский сад №5</a:t>
            </a:r>
            <a:b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г. Вольска Саратовской области</a:t>
            </a:r>
            <a:b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Улица  Революционная, 29. Телефон 7-10-39</a:t>
            </a:r>
            <a:b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16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(МДОУ «Детский сад № 5 г.Вольска»)</a:t>
            </a:r>
            <a:br>
              <a:rPr lang="ru-RU" sz="16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endParaRPr lang="ru-RU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054" y="2132856"/>
            <a:ext cx="8994450" cy="4082226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Семинар-практикум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«Фольклор как средство развития музыкальных творческих способностей детей дошкольного возраста»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r>
              <a:rPr lang="ru-RU" sz="1400" b="1" dirty="0">
                <a:solidFill>
                  <a:schemeClr val="tx1"/>
                </a:solidFill>
              </a:rPr>
              <a:t>Подготовили: </a:t>
            </a:r>
            <a:r>
              <a:rPr lang="ru-RU" sz="1400" b="1" dirty="0" err="1">
                <a:solidFill>
                  <a:schemeClr val="tx1"/>
                </a:solidFill>
              </a:rPr>
              <a:t>муз.руководители</a:t>
            </a:r>
            <a:endParaRPr lang="ru-RU" sz="1400" b="1" dirty="0">
              <a:solidFill>
                <a:schemeClr val="tx1"/>
              </a:solidFill>
            </a:endParaRPr>
          </a:p>
          <a:p>
            <a:r>
              <a:rPr lang="ru-RU" sz="1400" b="1" dirty="0">
                <a:solidFill>
                  <a:schemeClr val="tx1"/>
                </a:solidFill>
              </a:rPr>
              <a:t>                                                </a:t>
            </a:r>
            <a:r>
              <a:rPr lang="ru-RU" sz="1400" b="1" dirty="0" err="1">
                <a:solidFill>
                  <a:schemeClr val="tx1"/>
                </a:solidFill>
              </a:rPr>
              <a:t>Олейниченко</a:t>
            </a:r>
            <a:r>
              <a:rPr lang="ru-RU" sz="1400" b="1" dirty="0">
                <a:solidFill>
                  <a:schemeClr val="tx1"/>
                </a:solidFill>
              </a:rPr>
              <a:t> </a:t>
            </a:r>
            <a:r>
              <a:rPr lang="ru-RU" sz="1400" b="1" dirty="0" err="1">
                <a:solidFill>
                  <a:schemeClr val="tx1"/>
                </a:solidFill>
              </a:rPr>
              <a:t>А.Е.,Шаталова</a:t>
            </a:r>
            <a:r>
              <a:rPr lang="ru-RU" sz="1400" b="1" dirty="0">
                <a:solidFill>
                  <a:schemeClr val="tx1"/>
                </a:solidFill>
              </a:rPr>
              <a:t> Г.А.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Игровой фольклор. </a:t>
            </a:r>
            <a:b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329642" cy="4500594"/>
          </a:xfrm>
        </p:spPr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ru-RU" sz="3400" b="1" dirty="0">
                <a:latin typeface="Monotype Corsiva" pitchFamily="66" charset="0"/>
              </a:rPr>
              <a:t>“Ребенок, лишенный элементарных знаний, которые дает ему игра, не смог бы ничему научиться в школе и был бы безнадежно оторван от своего естественного и социального окружения”.</a:t>
            </a:r>
          </a:p>
          <a:p>
            <a:pPr algn="ctr"/>
            <a:endParaRPr lang="ru-RU" sz="2800" dirty="0">
              <a:latin typeface="Georgia" pitchFamily="18" charset="0"/>
            </a:endParaRPr>
          </a:p>
          <a:p>
            <a:pPr algn="just"/>
            <a:r>
              <a:rPr lang="ru-RU" sz="2800" b="1" dirty="0">
                <a:latin typeface="Arial" pitchFamily="34" charset="0"/>
                <a:cs typeface="Arial" pitchFamily="34" charset="0"/>
              </a:rPr>
              <a:t>Игровой фольклор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 занимает ведущее место в детском творчестве. Трудно представить себе детей, жизнь которых не была бы связана с определенным кругом игр. </a:t>
            </a:r>
          </a:p>
          <a:p>
            <a:pPr algn="just">
              <a:buNone/>
            </a:pPr>
            <a:r>
              <a:rPr lang="ru-RU" sz="2800" dirty="0" err="1">
                <a:latin typeface="Arial" pitchFamily="34" charset="0"/>
                <a:cs typeface="Arial" pitchFamily="34" charset="0"/>
              </a:rPr>
              <a:t>Науменко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Г. разделил игры на III основные типологические группы: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драматические, спортивные, хороводные. </a:t>
            </a:r>
          </a:p>
          <a:p>
            <a:pPr algn="just"/>
            <a:r>
              <a:rPr lang="ru-RU" sz="2800" dirty="0">
                <a:latin typeface="Arial" pitchFamily="34" charset="0"/>
                <a:cs typeface="Arial" pitchFamily="34" charset="0"/>
              </a:rPr>
              <a:t>Основой </a:t>
            </a:r>
            <a:r>
              <a:rPr lang="ru-RU" sz="2800" b="1" u="sng" dirty="0">
                <a:latin typeface="Arial" pitchFamily="34" charset="0"/>
                <a:cs typeface="Arial" pitchFamily="34" charset="0"/>
              </a:rPr>
              <a:t>драматических</a:t>
            </a:r>
            <a:r>
              <a:rPr lang="ru-RU" sz="2800" u="sng" dirty="0">
                <a:latin typeface="Arial" pitchFamily="34" charset="0"/>
                <a:cs typeface="Arial" pitchFamily="34" charset="0"/>
              </a:rPr>
              <a:t> игр 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является воплощение художественного образа в драматическом действии, то есть в синтезе диалога, музыкального припева, </a:t>
            </a:r>
            <a:r>
              <a:rPr lang="ru-RU" sz="2800" dirty="0" err="1">
                <a:latin typeface="Arial" pitchFamily="34" charset="0"/>
                <a:cs typeface="Arial" pitchFamily="34" charset="0"/>
              </a:rPr>
              <a:t>движении.Они</a:t>
            </a:r>
            <a:r>
              <a:rPr lang="ru-RU" sz="2800" dirty="0">
                <a:latin typeface="Arial" pitchFamily="34" charset="0"/>
                <a:cs typeface="Arial" pitchFamily="34" charset="0"/>
              </a:rPr>
              <a:t> обычно воспроизводят какие-либо бытовые эпизоды, в них формируются зачатки театрализованного драматического действа.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57158" y="714357"/>
            <a:ext cx="8143932" cy="5000660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sz="2800" dirty="0">
                <a:latin typeface="Georgia" pitchFamily="18" charset="0"/>
              </a:rPr>
              <a:t>Спецификой </a:t>
            </a:r>
            <a:r>
              <a:rPr lang="ru-RU" sz="2800" b="1" dirty="0">
                <a:latin typeface="Georgia" pitchFamily="18" charset="0"/>
              </a:rPr>
              <a:t>спортивных</a:t>
            </a:r>
            <a:r>
              <a:rPr lang="ru-RU" sz="2800" dirty="0">
                <a:latin typeface="Georgia" pitchFamily="18" charset="0"/>
              </a:rPr>
              <a:t> игр является спортивное соревнование, их цель - победа в соревновании, усовершенствование тех или иных спортивных навыков. В них нередко исполняются игровые припевы.</a:t>
            </a:r>
          </a:p>
          <a:p>
            <a:pPr algn="just"/>
            <a:r>
              <a:rPr lang="ru-RU" sz="2800" b="1" dirty="0">
                <a:latin typeface="Georgia" pitchFamily="18" charset="0"/>
              </a:rPr>
              <a:t>Народная подвижная игра – </a:t>
            </a:r>
            <a:r>
              <a:rPr lang="ru-RU" sz="2800" dirty="0">
                <a:latin typeface="Georgia" pitchFamily="18" charset="0"/>
              </a:rPr>
              <a:t>это школа воспитания, где удивительно совершенные и ценные произведения народного творчества, создавались и оттачивались десятками поколений, вбирая в себя опыт целого народа. В ней свои «учебные предметы». Н</a:t>
            </a:r>
            <a:r>
              <a:rPr lang="ru-RU" sz="2800" b="1" dirty="0">
                <a:latin typeface="Georgia" pitchFamily="18" charset="0"/>
              </a:rPr>
              <a:t>ародные подвижные игры </a:t>
            </a:r>
            <a:r>
              <a:rPr lang="ru-RU" sz="2800" dirty="0">
                <a:latin typeface="Georgia" pitchFamily="18" charset="0"/>
              </a:rPr>
              <a:t>вызывают активную работу мысли, способствуют расширению кругозора, уточнению представлений об окружающем мире, совершенствованию всех психических и физических процессов, стимулирует переход детского организма к более высокой ступени развития.</a:t>
            </a:r>
          </a:p>
          <a:p>
            <a:pPr algn="just"/>
            <a:r>
              <a:rPr lang="ru-RU" sz="2800" b="1" dirty="0">
                <a:latin typeface="Georgia" pitchFamily="18" charset="0"/>
              </a:rPr>
              <a:t>Игра</a:t>
            </a:r>
            <a:r>
              <a:rPr lang="ru-RU" sz="2800" dirty="0">
                <a:latin typeface="Georgia" pitchFamily="18" charset="0"/>
              </a:rPr>
              <a:t> формирует  высокую нравственность. </a:t>
            </a:r>
          </a:p>
          <a:p>
            <a:pPr algn="just"/>
            <a:r>
              <a:rPr lang="ru-RU" sz="2800" b="1" dirty="0">
                <a:latin typeface="Georgia" pitchFamily="18" charset="0"/>
              </a:rPr>
              <a:t>Народные подвижные игры </a:t>
            </a:r>
            <a:r>
              <a:rPr lang="ru-RU" sz="2800" dirty="0">
                <a:latin typeface="Georgia" pitchFamily="18" charset="0"/>
              </a:rPr>
              <a:t>издавна служили средством самопознания, здесь проявляли свои лучшие качества: доброту, благородство, взаимовыручку, самопожертвование ради других. Они учат премудростям жизни, добру и справедливости, чести и порядочности, любви и долгу. </a:t>
            </a:r>
            <a:r>
              <a:rPr lang="ru-RU" sz="2800" b="1" dirty="0">
                <a:latin typeface="Georgia" pitchFamily="18" charset="0"/>
              </a:rPr>
              <a:t>Народные игры </a:t>
            </a:r>
            <a:r>
              <a:rPr lang="ru-RU" sz="2800" dirty="0">
                <a:latin typeface="Georgia" pitchFamily="18" charset="0"/>
              </a:rPr>
              <a:t>разнообразны, развлекательны и эмоциональны.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239000" cy="820122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27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ru-RU" sz="27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br>
              <a:rPr lang="ru-RU" sz="27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Песенный фольклор.  Хороводные и игровые песни.</a:t>
            </a:r>
            <a:br>
              <a:rPr lang="ru-RU" sz="4000" dirty="0">
                <a:latin typeface="Georgia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401080" cy="4214842"/>
          </a:xfrm>
        </p:spPr>
        <p:txBody>
          <a:bodyPr>
            <a:normAutofit fontScale="47500" lnSpcReduction="20000"/>
          </a:bodyPr>
          <a:lstStyle/>
          <a:p>
            <a:r>
              <a:rPr lang="ru-RU" sz="3300" b="1" dirty="0">
                <a:latin typeface="Arial" pitchFamily="34" charset="0"/>
                <a:cs typeface="Arial" pitchFamily="34" charset="0"/>
              </a:rPr>
              <a:t>Хоровод -  народная игра, движение людей по кругу, с пением и пляской.  </a:t>
            </a:r>
          </a:p>
          <a:p>
            <a:pPr algn="r">
              <a:buNone/>
            </a:pPr>
            <a:r>
              <a:rPr lang="ru-RU" sz="3300" i="1" dirty="0">
                <a:latin typeface="Arial" pitchFamily="34" charset="0"/>
                <a:cs typeface="Arial" pitchFamily="34" charset="0"/>
              </a:rPr>
              <a:t>«Словарь русского языка» С.И Ожегова.</a:t>
            </a:r>
          </a:p>
          <a:p>
            <a:r>
              <a:rPr lang="ru-RU" sz="3300" b="1" dirty="0">
                <a:latin typeface="Arial" pitchFamily="34" charset="0"/>
                <a:cs typeface="Arial" pitchFamily="34" charset="0"/>
              </a:rPr>
              <a:t>Хороводы, хороводно-игровые песни</a:t>
            </a:r>
            <a:r>
              <a:rPr lang="ru-RU" sz="3300" dirty="0">
                <a:latin typeface="Arial" pitchFamily="34" charset="0"/>
                <a:cs typeface="Arial" pitchFamily="34" charset="0"/>
              </a:rPr>
              <a:t> были  важнейшим средством обучения подрастающего поколения поэтическому и танцевальному искусству:   </a:t>
            </a:r>
          </a:p>
          <a:p>
            <a:r>
              <a:rPr lang="ru-RU" sz="3300" dirty="0">
                <a:latin typeface="Arial" pitchFamily="34" charset="0"/>
                <a:cs typeface="Arial" pitchFamily="34" charset="0"/>
              </a:rPr>
              <a:t>В 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хороводных играх</a:t>
            </a:r>
            <a:r>
              <a:rPr lang="ru-RU" sz="3300" dirty="0">
                <a:latin typeface="Arial" pitchFamily="34" charset="0"/>
                <a:cs typeface="Arial" pitchFamily="34" charset="0"/>
              </a:rPr>
              <a:t> разрабатываются хореографические, плясовые элементы. По характеру движения их можно разделить на три основные группы:</a:t>
            </a:r>
          </a:p>
          <a:p>
            <a:r>
              <a:rPr lang="ru-RU" sz="3300" dirty="0">
                <a:latin typeface="Arial" pitchFamily="34" charset="0"/>
                <a:cs typeface="Arial" pitchFamily="34" charset="0"/>
              </a:rPr>
              <a:t>- </a:t>
            </a:r>
            <a:r>
              <a:rPr lang="ru-RU" sz="3300" b="1" dirty="0">
                <a:latin typeface="Arial" pitchFamily="34" charset="0"/>
                <a:cs typeface="Arial" pitchFamily="34" charset="0"/>
              </a:rPr>
              <a:t>круговые хороводы</a:t>
            </a:r>
            <a:r>
              <a:rPr lang="ru-RU" sz="3300" dirty="0">
                <a:latin typeface="Arial" pitchFamily="34" charset="0"/>
                <a:cs typeface="Arial" pitchFamily="34" charset="0"/>
              </a:rPr>
              <a:t> сопровождаются драматизированным разыгрыванием сюжета в кругу одним или несколькими детьми. В одних случаях основу драматической инсценировки составляет прозаический речевой диалог, чередующийся с игровым припевом, в других — песенный диалог (как, например, в играх «Заинька», «Каравай», «Чижик»);</a:t>
            </a:r>
          </a:p>
          <a:p>
            <a:r>
              <a:rPr lang="ru-RU" sz="3300" b="1" dirty="0">
                <a:latin typeface="Arial" pitchFamily="34" charset="0"/>
                <a:cs typeface="Arial" pitchFamily="34" charset="0"/>
              </a:rPr>
              <a:t>- в некруговых хороводах </a:t>
            </a:r>
            <a:r>
              <a:rPr lang="ru-RU" sz="3300" dirty="0">
                <a:latin typeface="Arial" pitchFamily="34" charset="0"/>
                <a:cs typeface="Arial" pitchFamily="34" charset="0"/>
              </a:rPr>
              <a:t>происходит деление участников на две группы, которые хо­тят друг против друга или движутся поочередно «стенка на стенку», то приближаясь, то удаляясь друг от друга. Это игры «Просо», «Бояре», «В царя»;</a:t>
            </a:r>
            <a:br>
              <a:rPr lang="ru-RU" sz="3300" dirty="0">
                <a:latin typeface="Arial" pitchFamily="34" charset="0"/>
                <a:cs typeface="Arial" pitchFamily="34" charset="0"/>
              </a:rPr>
            </a:br>
            <a:r>
              <a:rPr lang="ru-RU" sz="3300" b="1" dirty="0">
                <a:latin typeface="Arial" pitchFamily="34" charset="0"/>
                <a:cs typeface="Arial" pitchFamily="34" charset="0"/>
              </a:rPr>
              <a:t>- хороводные шествия</a:t>
            </a:r>
            <a:r>
              <a:rPr lang="ru-RU" sz="3300" dirty="0">
                <a:latin typeface="Arial" pitchFamily="34" charset="0"/>
                <a:cs typeface="Arial" pitchFamily="34" charset="0"/>
              </a:rPr>
              <a:t> - это может быть ходьба рядами, «гуськом», «цепью», «змей­кой», прохождение «через воротца», как, например, в играх «Хмель», «Плетень», «Челнок».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57158" y="857233"/>
            <a:ext cx="8286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ВЫВОД: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Дети должны развиваться через познания культурного наследия, воспитываться так, чтобы быть способными его приумножать.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Фольклор -</a:t>
            </a:r>
            <a:r>
              <a:rPr lang="ru-RU" dirty="0">
                <a:latin typeface="Arial" pitchFamily="34" charset="0"/>
                <a:cs typeface="Arial" pitchFamily="34" charset="0"/>
              </a:rPr>
              <a:t> именно та, доступная всем, вариативная, импровизационная форма выражения своего мировоззрения, сочетающая в себе коллективное и индивидуальное начало.  Исполнительство и детское творчество в музыкально – фольклорной деятельности превращается в единый творческий процесс с его неотъемлемой частью – фольклорной импровизации, включающей помимо поиска в области игровых и танцевальных движений, в первую очередь, создание вариантов исполнения мелодии и игры на доступных детям народных инструментах. Это практический этап освоения народной культуры.</a:t>
            </a:r>
          </a:p>
          <a:p>
            <a:pPr algn="just"/>
            <a:r>
              <a:rPr lang="ru-RU" b="1" dirty="0">
                <a:latin typeface="Arial" pitchFamily="34" charset="0"/>
                <a:cs typeface="Arial" pitchFamily="34" charset="0"/>
              </a:rPr>
              <a:t>Музыкальный фольклор </a:t>
            </a:r>
            <a:r>
              <a:rPr lang="ru-RU" dirty="0">
                <a:latin typeface="Arial" pitchFamily="34" charset="0"/>
                <a:cs typeface="Arial" pitchFamily="34" charset="0"/>
              </a:rPr>
              <a:t>– явление синкретическое. В нем неразрывно связаны музыка, слово и движение. В соединении этих элементов большая сила педагогического воздействия, позволяющая комплексно подойти к проблеме комплексного освоения различных видов искусств ребенком</a:t>
            </a:r>
            <a:r>
              <a:rPr lang="ru-RU" dirty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6455736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1800" b="1" u="sng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endParaRPr lang="ru-RU" sz="1800" b="1" u="sng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Фольклорное развлечение «Гуси- лебеди»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подготовительной группе «Подсолнушек»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элементами театрализации (с использованием ИКТ)</a:t>
            </a:r>
          </a:p>
          <a:p>
            <a:pPr marL="0" indent="0" algn="ctr">
              <a:buNone/>
            </a:pP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Основной 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Целью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данного мероприятия стало:</a:t>
            </a:r>
            <a:r>
              <a:rPr lang="ru-RU" sz="24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формирование художественно-эстетической культуры у дошкольников, создание радостной атмосферы праздника средствами музыки, песен стихов, игр, танцев.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33060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640960" cy="5907056"/>
          </a:xfrm>
        </p:spPr>
        <p:txBody>
          <a:bodyPr/>
          <a:lstStyle/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indent="0" algn="ctr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образовательная: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Продолжать знакомить детей с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историей и традициями русского народа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декоративно-прикладным творчеством, песнями, с устным народным творчеством;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развивающая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: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Развивать 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музыкально-творческие способности детей - певческие, ритмические, двигательные; поддерживать эмоционально-положительный настрой;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воспитательная: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Воспитывать нравственно-патриотические чувства детей на традициях </a:t>
            </a:r>
            <a:r>
              <a:rPr lang="ru-RU" sz="18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русской народной культуры,</a:t>
            </a:r>
            <a:r>
              <a:rPr lang="ru-RU" sz="18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любовь к родному краю, уважительные отношения к национальному художественному наследию, стремление сохранять и обогащать его; формировать дружеские взаимоотношения между детьми.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7844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6a4a95ae-eb6c-4a81-a8b7-983ca07e3b6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31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sz="2800" b="1" dirty="0">
                <a:latin typeface="Monotype Corsiva" pitchFamily="66" charset="0"/>
              </a:rPr>
              <a:t>«Мы должны не просто уверенно развиваться, но и сохранить свою национальную и духовную идентичность, не растерять себя как нация. Быть и оставаться Россией».</a:t>
            </a:r>
          </a:p>
          <a:p>
            <a:pPr>
              <a:buNone/>
            </a:pPr>
            <a:r>
              <a:rPr lang="ru-RU" sz="2800" b="1" dirty="0">
                <a:latin typeface="Monotype Corsiva" pitchFamily="66" charset="0"/>
              </a:rPr>
              <a:t>                                          В. В. Путин.                                         Послание Федеральному собранию. 12.12.2012 года.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7239000" cy="1143008"/>
          </a:xfrm>
        </p:spPr>
        <p:txBody>
          <a:bodyPr>
            <a:normAutofit/>
          </a:bodyPr>
          <a:lstStyle/>
          <a:p>
            <a:pPr algn="ctr"/>
            <a:br>
              <a:rPr lang="ru-RU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115328" cy="4319914"/>
          </a:xfrm>
        </p:spPr>
        <p:txBody>
          <a:bodyPr>
            <a:normAutofit/>
          </a:bodyPr>
          <a:lstStyle/>
          <a:p>
            <a:pPr algn="just"/>
            <a:endParaRPr lang="ru-RU" sz="24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>
                <a:latin typeface="Arial" pitchFamily="34" charset="0"/>
                <a:cs typeface="Arial" pitchFamily="34" charset="0"/>
              </a:rPr>
              <a:t>Русский фольклор - одно из действенных и ярких средств, таящий огромные возможности. Знакомство с народными произведениями обогащает чувства и речь ребенка, формирует отношение к окружающему миру, играет неоценимую роль во всестороннем развитии. </a:t>
            </a:r>
          </a:p>
          <a:p>
            <a:pPr algn="ctr"/>
            <a:r>
              <a:rPr lang="ru-RU" sz="28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Детский фольклор - это синтез поэтического      народного слова и движения.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Федеральный государственный стандарт  ДОУ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609416"/>
            <a:ext cx="7929618" cy="38198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выделяет </a:t>
            </a:r>
            <a:r>
              <a:rPr lang="ru-RU" u="sng" dirty="0">
                <a:latin typeface="Arial" pitchFamily="34" charset="0"/>
                <a:cs typeface="Arial" pitchFamily="34" charset="0"/>
              </a:rPr>
              <a:t>образовательную область «Художественно-эстетическое развитие», </a:t>
            </a:r>
            <a:r>
              <a:rPr lang="ru-RU" dirty="0">
                <a:latin typeface="Arial" pitchFamily="34" charset="0"/>
                <a:cs typeface="Arial" pitchFamily="34" charset="0"/>
              </a:rPr>
              <a:t>освоение которой предполагает: становление эстетического отношения к окружающему миру; формирование элементарных представлений о видах искусства; развитие способности к восприятию музыки, художественной литературы</a:t>
            </a:r>
            <a:r>
              <a:rPr lang="ru-RU" u="sng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фольклора</a:t>
            </a:r>
            <a:r>
              <a:rPr lang="ru-RU" dirty="0">
                <a:latin typeface="Arial" pitchFamily="34" charset="0"/>
                <a:cs typeface="Arial" pitchFamily="34" charset="0"/>
              </a:rPr>
              <a:t>; стимулирование способности к сопереживанию персонажам художественных произведений; реализацию самостоятельной творческой деятельности детей.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239000" cy="1143000"/>
          </a:xfrm>
        </p:spPr>
        <p:txBody>
          <a:bodyPr/>
          <a:lstStyle/>
          <a:p>
            <a:r>
              <a:rPr lang="ru-RU" dirty="0">
                <a:solidFill>
                  <a:srgbClr val="C00000"/>
                </a:solidFill>
              </a:rPr>
              <a:t>ФОЛЬКЛОР(</a:t>
            </a:r>
            <a:r>
              <a:rPr lang="ru-RU" dirty="0" err="1">
                <a:solidFill>
                  <a:srgbClr val="C00000"/>
                </a:solidFill>
              </a:rPr>
              <a:t>folk-lore</a:t>
            </a:r>
            <a:r>
              <a:rPr lang="ru-RU" dirty="0">
                <a:solidFill>
                  <a:srgbClr val="C00000"/>
                </a:solidFill>
              </a:rPr>
              <a:t>)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 -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/>
              <a:t>(в переводе с английского– «народная мудрость, знание») – это </a:t>
            </a:r>
          </a:p>
          <a:p>
            <a:pPr algn="just">
              <a:buNone/>
            </a:pPr>
            <a:r>
              <a:rPr lang="ru-RU" dirty="0"/>
              <a:t> коллективная художественная деятельность, включающая в себя музыкально-поэтические жанры, обычаи, обряды и традиции народа, отражающие его жизнь, воззрения и идеалы, проявления различных сторон народной духовной культуры.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28662" y="1000108"/>
            <a:ext cx="74295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Фольклор не имеет автора. Это особое искусство — народные песни, танцы, легенды и сказки, обряды, поверья и т.д. Люди, создавшие их когда-то, передавали другим из уст в уста, так фольклор дошел до наших дней, не оставив имен своих создателей. Фольклор сопровождает человека с рождения, опекая в детстве, вплоть до перехода в юность.</a:t>
            </a:r>
          </a:p>
          <a:p>
            <a:pPr algn="just"/>
            <a:r>
              <a:rPr lang="ru-RU" sz="2000" dirty="0">
                <a:latin typeface="Arial" pitchFamily="34" charset="0"/>
                <a:cs typeface="Arial" pitchFamily="34" charset="0"/>
              </a:rPr>
              <a:t> 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Детский фольклор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дает нам возможность уже на ранних этапах жизни ребенка приобщать его к народной поэзии. Благодаря этому, еще задолго до ознакомления со сказками, былинами и другим крупными жанрами русского фольклора на материале детского фольклора у малышей формируется внутренняя готовность к восприятию наших истоков — русской народной культуры</a:t>
            </a:r>
            <a:r>
              <a:rPr lang="ru-RU" sz="2000" dirty="0">
                <a:latin typeface="Georgia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785794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latin typeface="Arial" pitchFamily="34" charset="0"/>
                <a:cs typeface="Arial" pitchFamily="34" charset="0"/>
              </a:rPr>
              <a:t>Фольклор</a:t>
            </a:r>
            <a:r>
              <a:rPr lang="ru-RU" dirty="0">
                <a:latin typeface="Arial" pitchFamily="34" charset="0"/>
                <a:cs typeface="Arial" pitchFamily="34" charset="0"/>
              </a:rPr>
              <a:t> увлекает детей яркими поэтическими образами, вызывает у них положительные эмоции, укрепляет светлое, жизнерадостное восприятие жизни, помогает понять, что хорошо и доступно, что красиво и что некрасиво.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 Народная поэзия раскрывает самые существенные связи и закономерности жизни, оставляя в стороне индивидуальное, особенное.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Фольклор</a:t>
            </a:r>
            <a:r>
              <a:rPr lang="ru-RU" dirty="0">
                <a:latin typeface="Arial" pitchFamily="34" charset="0"/>
                <a:cs typeface="Arial" pitchFamily="34" charset="0"/>
              </a:rPr>
              <a:t> дает детям самые главные и простые понятия о жизни и о людях. Он отражает </a:t>
            </a:r>
            <a:r>
              <a:rPr lang="ru-RU" dirty="0" err="1">
                <a:latin typeface="Arial" pitchFamily="34" charset="0"/>
                <a:cs typeface="Arial" pitchFamily="34" charset="0"/>
              </a:rPr>
              <a:t>общеинтересное</a:t>
            </a:r>
            <a:r>
              <a:rPr lang="ru-RU" dirty="0">
                <a:latin typeface="Arial" pitchFamily="34" charset="0"/>
                <a:cs typeface="Arial" pitchFamily="34" charset="0"/>
              </a:rPr>
              <a:t> и насущное, то, что затрагивает всех и каждого: труд человека, его взаимоотношения с природой, жизнь в коллективе.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Фольклор</a:t>
            </a:r>
            <a:r>
              <a:rPr lang="ru-RU" dirty="0">
                <a:latin typeface="Arial" pitchFamily="34" charset="0"/>
                <a:cs typeface="Arial" pitchFamily="34" charset="0"/>
              </a:rPr>
              <a:t> воспитывает у детей эстетическое отношение к природе, к труду, ко всей окружающей действительности, учит видеть прекрасное в человеческих отношениях.</a:t>
            </a:r>
          </a:p>
          <a:p>
            <a:pPr algn="just"/>
            <a:r>
              <a:rPr lang="ru-RU" dirty="0">
                <a:latin typeface="Arial" pitchFamily="34" charset="0"/>
                <a:cs typeface="Arial" pitchFamily="34" charset="0"/>
              </a:rPr>
              <a:t> 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Произведения фольклора </a:t>
            </a:r>
            <a:r>
              <a:rPr lang="ru-RU" dirty="0">
                <a:latin typeface="Arial" pitchFamily="34" charset="0"/>
                <a:cs typeface="Arial" pitchFamily="34" charset="0"/>
              </a:rPr>
              <a:t>дают богатейшие возможности для умственного развития, и в особенности для эстетического и нравственного воспитания детей. Из родника музыки начинает пить каждый ещё в младенчестве, слушая колыбельную песню.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8115328" cy="3748410"/>
          </a:xfrm>
        </p:spPr>
        <p:txBody>
          <a:bodyPr>
            <a:normAutofit fontScale="85000" lnSpcReduction="20000"/>
          </a:bodyPr>
          <a:lstStyle/>
          <a:p>
            <a:pPr lvl="0" algn="just"/>
            <a:r>
              <a:rPr lang="ru-RU" sz="2800" dirty="0">
                <a:latin typeface="Arial" pitchFamily="34" charset="0"/>
                <a:cs typeface="Arial" pitchFamily="34" charset="0"/>
              </a:rPr>
              <a:t>- Воспитание устойчивого интереса и любви к народному искусству;</a:t>
            </a:r>
          </a:p>
          <a:p>
            <a:pPr lvl="0" algn="just"/>
            <a:r>
              <a:rPr lang="ru-RU" sz="2800" dirty="0">
                <a:latin typeface="Arial" pitchFamily="34" charset="0"/>
                <a:cs typeface="Arial" pitchFamily="34" charset="0"/>
              </a:rPr>
              <a:t>- Развитие творческих способностей дошкольников;</a:t>
            </a:r>
          </a:p>
          <a:p>
            <a:pPr lvl="0" algn="just"/>
            <a:r>
              <a:rPr lang="ru-RU" sz="2800" dirty="0">
                <a:latin typeface="Arial" pitchFamily="34" charset="0"/>
                <a:cs typeface="Arial" pitchFamily="34" charset="0"/>
              </a:rPr>
              <a:t>- Знакомство детей с разнообразными формами детского музыкального фольклора.</a:t>
            </a:r>
          </a:p>
          <a:p>
            <a:pPr lvl="0" algn="just"/>
            <a:r>
              <a:rPr lang="ru-RU" sz="2800" dirty="0">
                <a:latin typeface="Arial" pitchFamily="34" charset="0"/>
                <a:cs typeface="Arial" pitchFamily="34" charset="0"/>
              </a:rPr>
              <a:t>- Знакомство детей с традициями и образами русского народа.</a:t>
            </a:r>
          </a:p>
          <a:p>
            <a:pPr lvl="0" algn="just"/>
            <a:r>
              <a:rPr lang="ru-RU" sz="2800" dirty="0">
                <a:latin typeface="Arial" pitchFamily="34" charset="0"/>
                <a:cs typeface="Arial" pitchFamily="34" charset="0"/>
              </a:rPr>
              <a:t>- Освоение народного творчества через овладение навыками хорового народного пения, исполнительства народной хореографии.</a:t>
            </a:r>
          </a:p>
          <a:p>
            <a:pPr lvl="0" algn="just"/>
            <a:r>
              <a:rPr lang="ru-RU" sz="2800" dirty="0">
                <a:latin typeface="Arial" pitchFamily="34" charset="0"/>
                <a:cs typeface="Arial" pitchFamily="34" charset="0"/>
              </a:rPr>
              <a:t>- Воспитание эстетических чувств.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93ea78f0-6126-4029-b579-56ed85d84247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Виды   детского фольклора:</a:t>
            </a:r>
            <a:br>
              <a:rPr lang="ru-RU" sz="24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357298"/>
            <a:ext cx="8043890" cy="5098438"/>
          </a:xfrm>
        </p:spPr>
        <p:txBody>
          <a:bodyPr>
            <a:normAutofit/>
          </a:bodyPr>
          <a:lstStyle/>
          <a:p>
            <a:pPr marL="342900" indent="-342900">
              <a:buFontTx/>
              <a:buChar char="-"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«Поэзия пестования»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(«материнская поэзия») – колыбельные песни,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пестушки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потешки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прибаутки.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Календарный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заклички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и приговорки.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Игровой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– игровые припевы и приговоры,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жеребьевые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latin typeface="Arial" pitchFamily="34" charset="0"/>
                <a:cs typeface="Arial" pitchFamily="34" charset="0"/>
              </a:rPr>
              <a:t>сговорки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считалки, дразнилки, поддевки, скороговорки, перевертыши.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Дидактический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– скороговорки, загадки, пословицы и поговорки.</a:t>
            </a:r>
          </a:p>
          <a:p>
            <a:pPr marL="342900" indent="-342900">
              <a:buFontTx/>
              <a:buChar char="-"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Песенный.</a:t>
            </a:r>
            <a:br>
              <a:rPr lang="ru-RU" sz="2800" dirty="0">
                <a:latin typeface="Arial" pitchFamily="34" charset="0"/>
                <a:cs typeface="Arial" pitchFamily="34" charset="0"/>
              </a:rPr>
            </a:br>
            <a:endParaRPr lang="ru-RU" sz="28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182</TotalTime>
  <Words>1435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Georgia</vt:lpstr>
      <vt:lpstr>Monotype Corsiva</vt:lpstr>
      <vt:lpstr>Times New Roman</vt:lpstr>
      <vt:lpstr>Trebuchet MS</vt:lpstr>
      <vt:lpstr>Wingdings</vt:lpstr>
      <vt:lpstr>Wingdings 2</vt:lpstr>
      <vt:lpstr>Изящная</vt:lpstr>
      <vt:lpstr>Муниципальное  дошкольное образовательное учреждение Детский сад №5 г. Вольска Саратовской области Улица  Революционная, 29. Телефон 7-10-39 (МДОУ «Детский сад № 5 г.Вольска») </vt:lpstr>
      <vt:lpstr>Презентация PowerPoint</vt:lpstr>
      <vt:lpstr> </vt:lpstr>
      <vt:lpstr>Федеральный государственный стандарт  ДОУ</vt:lpstr>
      <vt:lpstr>ФОЛЬКЛОР(folk-lore)  - </vt:lpstr>
      <vt:lpstr>Презентация PowerPoint</vt:lpstr>
      <vt:lpstr>Презентация PowerPoint</vt:lpstr>
      <vt:lpstr>Задачи:</vt:lpstr>
      <vt:lpstr>Виды   детского фольклора: </vt:lpstr>
      <vt:lpstr>Игровой фольклор.  </vt:lpstr>
      <vt:lpstr>Презентация PowerPoint</vt:lpstr>
      <vt:lpstr>   Песенный фольклор.  Хороводные и игровые песни.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 дошкольное образовательное учреждение Детский сад №5 г. Вольска Саратовской области Улица  Революционная, 29. Телефон 7-10-39 (МДОУ «Детский сад № 5 г.Вольска») </dc:title>
  <dc:creator>User</dc:creator>
  <cp:lastModifiedBy>Анна</cp:lastModifiedBy>
  <cp:revision>17</cp:revision>
  <dcterms:created xsi:type="dcterms:W3CDTF">2022-11-18T07:51:07Z</dcterms:created>
  <dcterms:modified xsi:type="dcterms:W3CDTF">2022-11-20T15:54:41Z</dcterms:modified>
</cp:coreProperties>
</file>