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5"/>
  </p:notesMasterIdLst>
  <p:sldIdLst>
    <p:sldId id="256" r:id="rId2"/>
    <p:sldId id="272" r:id="rId3"/>
    <p:sldId id="257" r:id="rId4"/>
    <p:sldId id="274" r:id="rId5"/>
    <p:sldId id="275" r:id="rId6"/>
    <p:sldId id="260" r:id="rId7"/>
    <p:sldId id="258" r:id="rId8"/>
    <p:sldId id="259" r:id="rId9"/>
    <p:sldId id="276" r:id="rId10"/>
    <p:sldId id="279" r:id="rId11"/>
    <p:sldId id="280" r:id="rId12"/>
    <p:sldId id="261" r:id="rId13"/>
    <p:sldId id="262" r:id="rId14"/>
    <p:sldId id="263" r:id="rId15"/>
    <p:sldId id="264" r:id="rId16"/>
    <p:sldId id="265" r:id="rId17"/>
    <p:sldId id="282" r:id="rId18"/>
    <p:sldId id="277" r:id="rId19"/>
    <p:sldId id="281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0674"/>
    <a:srgbClr val="B41500"/>
    <a:srgbClr val="EE1C00"/>
    <a:srgbClr val="080100"/>
    <a:srgbClr val="0808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FC71E-8AA0-4B7A-A946-87E3A6BEAD6E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FF391-3A24-44A8-9A04-B93C89B0D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00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7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6588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8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2911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2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86902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1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2911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12619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5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0811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6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9467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6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6419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875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BE0252-D3E9-466D-B253-527408F359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48D66-4AD2-4977-8C86-FD5729274D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72243-5E20-4FC9-8DC4-CF403A4889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1AE17-6DC0-4D85-B7AE-CD8782A36C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3BC6D-3B75-4DA8-9B70-FA8BBFD24A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C4BDF-966E-4054-85BE-7DFD11ED2A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014B2-E740-4658-A281-0303A73170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EC797-3530-4CAA-820A-E7D1BD4CA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A33E7-9435-4A26-B542-F1CBAB149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BAF59-C735-4EB0-BBBE-1C8DC5A0DD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F4A6A-6529-43AF-88D3-E04A7FC8A3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584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4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4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5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2A17E9A-C36E-4138-A8CF-9664E274A52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585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5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ipoteka66.ru/news/mainnews/488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dialogue.ru/ru/main/infopage/155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hyperlink" Target="http://www.prazdnik.by/img/holidays/wedding/regist/zags/pervomay/1.html" TargetMode="Externa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folHlink"/>
                </a:solidFill>
                <a:latin typeface="Arial" charset="0"/>
              </a:rPr>
              <a:t>Основы семейного права в Российской Федерации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4581525"/>
            <a:ext cx="6854825" cy="15367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28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0"/>
          <p:cNvSpPr txBox="1">
            <a:spLocks noGrp="1"/>
          </p:cNvSpPr>
          <p:nvPr>
            <p:ph type="title"/>
          </p:nvPr>
        </p:nvSpPr>
        <p:spPr>
          <a:xfrm>
            <a:off x="395287" y="-1000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eorgia"/>
              <a:buNone/>
            </a:pPr>
            <a:r>
              <a:rPr lang="ru-RU" sz="3600" b="1" i="1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Заключение брака</a:t>
            </a:r>
            <a:endParaRPr/>
          </a:p>
        </p:txBody>
      </p:sp>
      <p:sp>
        <p:nvSpPr>
          <p:cNvPr id="259" name="Google Shape;259;p30"/>
          <p:cNvSpPr txBox="1">
            <a:spLocks noGrp="1"/>
          </p:cNvSpPr>
          <p:nvPr>
            <p:ph type="body" idx="1"/>
          </p:nvPr>
        </p:nvSpPr>
        <p:spPr>
          <a:xfrm>
            <a:off x="142875" y="908050"/>
            <a:ext cx="8821737" cy="5761037"/>
          </a:xfrm>
          <a:prstGeom prst="rect">
            <a:avLst/>
          </a:prstGeom>
          <a:noFill/>
          <a:ln w="9525" cap="flat" cmpd="sng">
            <a:solidFill>
              <a:srgbClr val="FFFF1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ru-RU" sz="2800" b="0" i="0" u="none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-RU" sz="2800" b="1" i="0" u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территории России согласно ст. 10 СК РФ признается только брак, зарегистрированный в государственных органах записи актов гражданского состояния, которыми являются органы местного самоуправления, муниципалитеты.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</a:pPr>
            <a:endParaRPr sz="2000" b="0" i="1" u="none">
              <a:solidFill>
                <a:srgbClr val="FFFF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1" u="none">
                <a:solidFill>
                  <a:srgbClr val="FFFF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Заключению брака предшествует период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1" u="none">
                <a:solidFill>
                  <a:srgbClr val="FFFF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ожидания сроком в один месяц. Лица,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1" u="none">
                <a:solidFill>
                  <a:srgbClr val="FFFF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вступающие в брак, подают заявление 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1" u="none">
                <a:solidFill>
                  <a:srgbClr val="FFFF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органы Загса и им назначается дата и время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1" u="none">
                <a:solidFill>
                  <a:srgbClr val="FFFF1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регистрации брака.</a:t>
            </a:r>
            <a:endParaRPr/>
          </a:p>
          <a:p>
            <a:pPr marL="342900" lvl="0" indent="-227330" algn="l" rtl="0">
              <a:spcBef>
                <a:spcPts val="560"/>
              </a:spcBef>
              <a:spcAft>
                <a:spcPts val="0"/>
              </a:spcAft>
              <a:buSzPts val="1820"/>
              <a:buNone/>
            </a:pPr>
            <a:endParaRPr sz="2800" b="1" i="1" u="none">
              <a:solidFill>
                <a:srgbClr val="FFFF1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0" name="Google Shape;260;p30" descr="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58000" y="2708275"/>
            <a:ext cx="2257425" cy="3025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66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31" descr="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43212" y="115887"/>
            <a:ext cx="6086475" cy="4354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1" descr="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620000">
            <a:off x="4716462" y="2565400"/>
            <a:ext cx="1400175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1" descr="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1380000">
            <a:off x="179387" y="1916112"/>
            <a:ext cx="3600450" cy="271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1" descr="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1440000">
            <a:off x="1619250" y="4005262"/>
            <a:ext cx="3959225" cy="2638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057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chemeClr val="folHlink"/>
                </a:solidFill>
                <a:effectLst/>
                <a:latin typeface="Arial" charset="0"/>
              </a:rPr>
              <a:t>Условия </a:t>
            </a:r>
            <a:br>
              <a:rPr lang="ru-RU" sz="4000" dirty="0">
                <a:solidFill>
                  <a:schemeClr val="folHlink"/>
                </a:solidFill>
                <a:effectLst/>
                <a:latin typeface="Arial" charset="0"/>
              </a:rPr>
            </a:br>
            <a:r>
              <a:rPr lang="ru-RU" sz="4000" dirty="0">
                <a:solidFill>
                  <a:schemeClr val="folHlink"/>
                </a:solidFill>
                <a:effectLst/>
                <a:latin typeface="Arial" charset="0"/>
              </a:rPr>
              <a:t>недействительности брака: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Если одно из лиц, вступающих в брак, скрыло от другого наличие венерической болезни или ВИЧ-инфекции</a:t>
            </a:r>
          </a:p>
          <a:p>
            <a:r>
              <a:rPr lang="ru-RU" dirty="0"/>
              <a:t>Если брак зарегистрирован без намерения создать </a:t>
            </a:r>
            <a:r>
              <a:rPr lang="ru-RU" dirty="0" smtClean="0"/>
              <a:t>семью - фиктивный брак (прописка, гражданство, государственные льготы)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Признаки брака:</a:t>
            </a: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Союз мужчины и женщины</a:t>
            </a:r>
          </a:p>
          <a:p>
            <a:r>
              <a:rPr lang="ru-RU" sz="2800"/>
              <a:t>Свободный союз</a:t>
            </a:r>
          </a:p>
          <a:p>
            <a:r>
              <a:rPr lang="ru-RU" sz="2800"/>
              <a:t>Единобрачный союз</a:t>
            </a:r>
          </a:p>
          <a:p>
            <a:r>
              <a:rPr lang="ru-RU" sz="2800"/>
              <a:t>Равноправный союз</a:t>
            </a:r>
          </a:p>
          <a:p>
            <a:r>
              <a:rPr lang="ru-RU" sz="2800"/>
              <a:t>Союз, зарегистрированный в органах ЗАГСа</a:t>
            </a:r>
          </a:p>
          <a:p>
            <a:r>
              <a:rPr lang="ru-RU" sz="2800"/>
              <a:t>Союз, который порождает между супругами юридические права и обязанности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Супруги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 flipH="1">
            <a:off x="2916238" y="1341438"/>
            <a:ext cx="1223962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5580063" y="1341438"/>
            <a:ext cx="1152525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539750" y="1844675"/>
            <a:ext cx="35274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Личные </a:t>
            </a:r>
          </a:p>
          <a:p>
            <a:pPr algn="ctr"/>
            <a:r>
              <a:rPr lang="ru-RU" sz="2400" b="1"/>
              <a:t>правоотношения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4787900" y="1844675"/>
            <a:ext cx="3960813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Имущественные </a:t>
            </a:r>
          </a:p>
          <a:p>
            <a:pPr algn="ctr"/>
            <a:r>
              <a:rPr lang="ru-RU" sz="2400" b="1"/>
              <a:t>правоотношения</a:t>
            </a:r>
          </a:p>
        </p:txBody>
      </p:sp>
      <p:sp>
        <p:nvSpPr>
          <p:cNvPr id="45068" name="Line 12"/>
          <p:cNvSpPr>
            <a:spLocks noChangeShapeType="1"/>
          </p:cNvSpPr>
          <p:nvPr/>
        </p:nvSpPr>
        <p:spPr bwMode="auto">
          <a:xfrm>
            <a:off x="2484438" y="263683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9" name="Line 13"/>
          <p:cNvSpPr>
            <a:spLocks noChangeShapeType="1"/>
          </p:cNvSpPr>
          <p:nvPr/>
        </p:nvSpPr>
        <p:spPr bwMode="auto">
          <a:xfrm>
            <a:off x="2771775" y="2636837"/>
            <a:ext cx="15113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 flipH="1">
            <a:off x="1187450" y="2636838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395288" y="3357563"/>
            <a:ext cx="1439862" cy="2160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Выбор </a:t>
            </a:r>
          </a:p>
          <a:p>
            <a:pPr algn="ctr"/>
            <a:r>
              <a:rPr lang="ru-RU" sz="2000" b="1"/>
              <a:t>фамилии</a:t>
            </a: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2195513" y="3357563"/>
            <a:ext cx="1439862" cy="2159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Выбор</a:t>
            </a:r>
          </a:p>
          <a:p>
            <a:pPr algn="ctr"/>
            <a:r>
              <a:rPr lang="ru-RU" sz="2000" b="1"/>
              <a:t>места</a:t>
            </a:r>
          </a:p>
          <a:p>
            <a:pPr algn="ctr"/>
            <a:r>
              <a:rPr lang="ru-RU" sz="2000" b="1"/>
              <a:t>житель</a:t>
            </a:r>
          </a:p>
          <a:p>
            <a:pPr algn="ctr"/>
            <a:r>
              <a:rPr lang="ru-RU" sz="2000" b="1"/>
              <a:t>ства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3995738" y="3357563"/>
            <a:ext cx="1439862" cy="2160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Выбор </a:t>
            </a:r>
          </a:p>
          <a:p>
            <a:pPr algn="ctr"/>
            <a:r>
              <a:rPr lang="ru-RU" sz="2000" b="1"/>
              <a:t>профессии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5867400" y="3357563"/>
            <a:ext cx="1368425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Закон</a:t>
            </a:r>
          </a:p>
          <a:p>
            <a:pPr algn="ctr"/>
            <a:r>
              <a:rPr lang="ru-RU" sz="2000" b="1"/>
              <a:t>ный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7524750" y="3357563"/>
            <a:ext cx="1368425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Договор</a:t>
            </a:r>
          </a:p>
          <a:p>
            <a:pPr algn="ctr"/>
            <a:r>
              <a:rPr lang="ru-RU" sz="2000" b="1"/>
              <a:t>ной</a:t>
            </a:r>
          </a:p>
        </p:txBody>
      </p:sp>
      <p:sp>
        <p:nvSpPr>
          <p:cNvPr id="45084" name="Line 28"/>
          <p:cNvSpPr>
            <a:spLocks noChangeShapeType="1"/>
          </p:cNvSpPr>
          <p:nvPr/>
        </p:nvSpPr>
        <p:spPr bwMode="auto">
          <a:xfrm>
            <a:off x="6300788" y="26368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85" name="Line 29"/>
          <p:cNvSpPr>
            <a:spLocks noChangeShapeType="1"/>
          </p:cNvSpPr>
          <p:nvPr/>
        </p:nvSpPr>
        <p:spPr bwMode="auto">
          <a:xfrm>
            <a:off x="7956550" y="26368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Законный режим </a:t>
            </a:r>
            <a:br>
              <a:rPr lang="ru-RU" sz="4000">
                <a:solidFill>
                  <a:schemeClr val="folHlink"/>
                </a:solidFill>
                <a:effectLst/>
                <a:latin typeface="Arial" charset="0"/>
              </a:rPr>
            </a:br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имущества супругов</a:t>
            </a: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844675"/>
            <a:ext cx="8007350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r>
              <a:rPr lang="ru-RU" sz="2800"/>
              <a:t>Имущество, нажитое до брака</a:t>
            </a:r>
          </a:p>
          <a:p>
            <a:pPr>
              <a:lnSpc>
                <a:spcPct val="80000"/>
              </a:lnSpc>
            </a:pPr>
            <a:r>
              <a:rPr lang="ru-RU" sz="2800"/>
              <a:t>Имущество, полученное во время брака в дар, в порядке наследования</a:t>
            </a:r>
          </a:p>
          <a:p>
            <a:pPr>
              <a:lnSpc>
                <a:spcPct val="80000"/>
              </a:lnSpc>
            </a:pPr>
            <a:r>
              <a:rPr lang="ru-RU" sz="2800"/>
              <a:t>Предметы индивидуального пользования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800" i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i="1"/>
              <a:t>Личным имуществом каждый супруг владеет, пользуется и распоряжается самостоятельно.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Договорной режим </a:t>
            </a:r>
            <a:br>
              <a:rPr lang="ru-RU" sz="4000">
                <a:solidFill>
                  <a:schemeClr val="folHlink"/>
                </a:solidFill>
                <a:effectLst/>
                <a:latin typeface="Arial" charset="0"/>
              </a:rPr>
            </a:br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имущества супругов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/>
              <a:t>Брачный договор</a:t>
            </a:r>
            <a:r>
              <a:rPr lang="ru-RU" sz="2800" dirty="0"/>
              <a:t> – соглашение лиц, вступающих в брак, или соглашение супругов, определяющее имущественные права и обязанности супругов в браке в случае его расторжения: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а) права и обязанности по взаимному содержанию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б) способы участия в доходах друг друга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в) порядок несения каждым из них семейных расходов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г) имущество, которое будет передано каждому из супругов в случае расторжения брака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5"/>
          <p:cNvSpPr txBox="1">
            <a:spLocks noGrp="1"/>
          </p:cNvSpPr>
          <p:nvPr>
            <p:ph type="title"/>
          </p:nvPr>
        </p:nvSpPr>
        <p:spPr>
          <a:xfrm>
            <a:off x="468312" y="188912"/>
            <a:ext cx="77755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eorgia"/>
              <a:buNone/>
            </a:pPr>
            <a:r>
              <a:rPr lang="ru-RU" sz="3600" b="1" i="1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Расторжение брака</a:t>
            </a:r>
            <a:br>
              <a:rPr lang="ru-RU" sz="3600" b="1" i="1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</a:br>
            <a:endParaRPr/>
          </a:p>
        </p:txBody>
      </p:sp>
      <p:sp>
        <p:nvSpPr>
          <p:cNvPr id="292" name="Google Shape;292;p35"/>
          <p:cNvSpPr txBox="1">
            <a:spLocks noGrp="1"/>
          </p:cNvSpPr>
          <p:nvPr>
            <p:ph type="body" idx="1"/>
          </p:nvPr>
        </p:nvSpPr>
        <p:spPr>
          <a:xfrm>
            <a:off x="0" y="642937"/>
            <a:ext cx="5929312" cy="5805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 sz="3200" b="1" i="0" u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Основанием для расторжения брака является взаимное согласие супругов на развод.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sz="2400" b="1" i="1" u="none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0" u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Закон предусматривает две процедуры расторжения брака         (ст. 20 СК РФ):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0" u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судебная;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0" u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административная                           (в органах ЗАГСа).</a:t>
            </a:r>
            <a:endParaRPr/>
          </a:p>
        </p:txBody>
      </p:sp>
      <p:pic>
        <p:nvPicPr>
          <p:cNvPr id="293" name="Google Shape;293;p35" descr="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0694" y="1571612"/>
            <a:ext cx="3402014" cy="4392612"/>
          </a:xfrm>
          <a:prstGeom prst="rect">
            <a:avLst/>
          </a:prstGeom>
          <a:noFill/>
          <a:ln w="88900" cap="sq" cmpd="thickThin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57866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384325"/>
          </a:xfrm>
        </p:spPr>
        <p:txBody>
          <a:bodyPr/>
          <a:lstStyle/>
          <a:p>
            <a:r>
              <a:rPr lang="ru-RU" sz="2800" dirty="0" smtClean="0"/>
              <a:t>Возможные случаи расторжения брака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412776"/>
          <a:ext cx="8017966" cy="5236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061"/>
                <a:gridCol w="4062905"/>
              </a:tblGrid>
              <a:tr h="62451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Через органы ЗАГС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 суде</a:t>
                      </a:r>
                      <a:endParaRPr lang="ru-RU" sz="2800" dirty="0"/>
                    </a:p>
                  </a:txBody>
                  <a:tcPr/>
                </a:tc>
              </a:tr>
              <a:tr h="461173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Нет общих несовершеннолетних</a:t>
                      </a:r>
                      <a:r>
                        <a:rPr lang="ru-RU" sz="2400" baseline="0" dirty="0" smtClean="0"/>
                        <a:t> детей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baseline="0" dirty="0" smtClean="0"/>
                        <a:t>Обоюдное согласие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baseline="0" dirty="0" smtClean="0"/>
                        <a:t>Один из супругов признан без вести отсутствующим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baseline="0" dirty="0" smtClean="0"/>
                        <a:t>Лишение свободы на срок свыше 3-хлет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baseline="0" dirty="0" smtClean="0"/>
                        <a:t>В случае смерти одного из супругов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Один из супругов не хочет развод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2400" dirty="0" smtClean="0"/>
                        <a:t>Наличие общих несовершеннолетних</a:t>
                      </a:r>
                      <a:r>
                        <a:rPr lang="ru-RU" sz="2400" baseline="0" dirty="0" smtClean="0"/>
                        <a:t> детей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2400" baseline="0" dirty="0" smtClean="0"/>
                        <a:t>Один из супругов не является в ЗАГС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Google Shape;301;p36" descr="is?0-CR2qM-cJ-dt0t60yUtjIBZKVqSOFhbbi6l8v6YYtw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6096" y="4797152"/>
            <a:ext cx="2232025" cy="1743075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4"/>
          <p:cNvSpPr txBox="1">
            <a:spLocks noGrp="1"/>
          </p:cNvSpPr>
          <p:nvPr>
            <p:ph type="title"/>
          </p:nvPr>
        </p:nvSpPr>
        <p:spPr>
          <a:xfrm>
            <a:off x="0" y="188912"/>
            <a:ext cx="9144000" cy="525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eorgia"/>
              <a:buNone/>
            </a:pPr>
            <a:r>
              <a:rPr lang="ru-RU" sz="3600" b="1" i="1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Прекращение брака</a:t>
            </a:r>
            <a:endParaRPr/>
          </a:p>
        </p:txBody>
      </p:sp>
      <p:sp>
        <p:nvSpPr>
          <p:cNvPr id="286" name="Google Shape;286;p34"/>
          <p:cNvSpPr txBox="1">
            <a:spLocks noGrp="1"/>
          </p:cNvSpPr>
          <p:nvPr>
            <p:ph type="body" idx="1"/>
          </p:nvPr>
        </p:nvSpPr>
        <p:spPr>
          <a:xfrm>
            <a:off x="0" y="714375"/>
            <a:ext cx="9144000" cy="580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ru-RU" sz="2800" b="0" i="0" u="none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    </a:t>
            </a:r>
            <a:r>
              <a:rPr lang="ru-RU" sz="3200" b="1" i="0" u="none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Брак рассматривается как пожизненный союз, поэтому он прекращается со смертью супруга или объявления его умершим (ст. 16 СК РФ).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ru-RU" sz="3200" b="1" i="1" u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Суд  вправе объявить гражданина умершим, если установит, что в месте его  жительства нет сведений о месте его пребывания в течении пяти лет . В случае явки супруга, объявленного судом умершим, брак по заявлению лиц может быть восстановлен, но при условии, что другой супруг не вступил в новый брак.</a:t>
            </a:r>
            <a:endParaRPr/>
          </a:p>
          <a:p>
            <a:pPr marL="342900" lvl="0" indent="-210820" algn="l" rtl="0">
              <a:spcBef>
                <a:spcPts val="640"/>
              </a:spcBef>
              <a:spcAft>
                <a:spcPts val="0"/>
              </a:spcAft>
              <a:buSzPts val="2080"/>
              <a:buNone/>
            </a:pPr>
            <a:endParaRPr sz="3200" b="1" i="1" u="none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548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План урока: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700213"/>
            <a:ext cx="8007350" cy="46116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>
                <a:effectLst/>
              </a:rPr>
              <a:t>История развития семейного права в России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>
                <a:effectLst/>
              </a:rPr>
              <a:t>Источники семейного права.</a:t>
            </a:r>
            <a:endParaRPr lang="ru-RU" dirty="0">
              <a:effectLst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effectLst/>
              </a:rPr>
              <a:t>3</a:t>
            </a:r>
            <a:r>
              <a:rPr lang="ru-RU" dirty="0" smtClean="0">
                <a:effectLst/>
              </a:rPr>
              <a:t>.  Заключение и прекращение брака.</a:t>
            </a:r>
            <a:endParaRPr lang="ru-RU" dirty="0">
              <a:effectLst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effectLst/>
              </a:rPr>
              <a:t>3. Права и обязанности супругов.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effectLst/>
              </a:rPr>
              <a:t>4. Права и обязанности родителей и детей.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7"/>
          <p:cNvSpPr txBox="1">
            <a:spLocks noGrp="1"/>
          </p:cNvSpPr>
          <p:nvPr>
            <p:ph type="title"/>
          </p:nvPr>
        </p:nvSpPr>
        <p:spPr>
          <a:xfrm>
            <a:off x="468312" y="1158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eorgia"/>
              <a:buNone/>
            </a:pPr>
            <a:r>
              <a:rPr lang="ru-RU" sz="3600" b="1" i="1" u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Вопросы</a:t>
            </a:r>
            <a:r>
              <a:rPr lang="ru-RU" sz="3200" b="1" i="1" u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r>
              <a:rPr lang="ru-RU" sz="3600" b="1" i="1" u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рассматриваемые в суде при разводе</a:t>
            </a:r>
            <a:endParaRPr dirty="0"/>
          </a:p>
        </p:txBody>
      </p:sp>
      <p:sp>
        <p:nvSpPr>
          <p:cNvPr id="307" name="Google Shape;307;p37"/>
          <p:cNvSpPr txBox="1">
            <a:spLocks noGrp="1"/>
          </p:cNvSpPr>
          <p:nvPr>
            <p:ph type="body" idx="1"/>
          </p:nvPr>
        </p:nvSpPr>
        <p:spPr>
          <a:xfrm>
            <a:off x="0" y="1412775"/>
            <a:ext cx="9144000" cy="5256311"/>
          </a:xfrm>
          <a:prstGeom prst="rect">
            <a:avLst/>
          </a:prstGeom>
          <a:noFill/>
          <a:ln w="9525" cap="flat" cmpd="sng">
            <a:solidFill>
              <a:srgbClr val="FFFF1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54927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endParaRPr sz="2800" b="0" i="0" u="none" dirty="0">
              <a:solidFill>
                <a:srgbClr val="FFFF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77800" lvl="0" indent="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endParaRPr sz="2800" b="0" i="0" u="none" dirty="0">
              <a:solidFill>
                <a:srgbClr val="FFFF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27075" lvl="0" indent="-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Char char="⮚"/>
            </a:pPr>
            <a:r>
              <a:rPr lang="ru-RU" sz="2800" b="1" i="0" u="none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кем будут проживать дети после развода;</a:t>
            </a:r>
            <a:endParaRPr dirty="0"/>
          </a:p>
          <a:p>
            <a:pPr marL="727075" lvl="0" indent="-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Char char="⮚"/>
            </a:pPr>
            <a:r>
              <a:rPr lang="ru-RU" sz="2800" b="1" i="0" u="none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Взыскание на них алиментов;</a:t>
            </a:r>
            <a:endParaRPr dirty="0"/>
          </a:p>
          <a:p>
            <a:pPr marL="727075" lvl="0" indent="-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Char char="⮚"/>
            </a:pPr>
            <a:r>
              <a:rPr lang="ru-RU" sz="2800" b="1" i="0" u="none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Взыскание средств на содержание бывшего супруга;</a:t>
            </a:r>
            <a:endParaRPr dirty="0"/>
          </a:p>
          <a:p>
            <a:pPr marL="727075" lvl="0" indent="-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Char char="⮚"/>
            </a:pPr>
            <a:r>
              <a:rPr lang="ru-RU" sz="2800" b="1" i="0" u="none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Раздел имущества, являющегося совместной собственностью супругов.</a:t>
            </a:r>
            <a:endParaRPr dirty="0"/>
          </a:p>
          <a:p>
            <a:pPr marL="177800" lvl="0" indent="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endParaRPr sz="2800" b="1" i="1" u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77800" lvl="0" indent="54927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lang="ru-RU" sz="2800" b="1" i="1" u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Моментом прекращения брака, расторгнутого в органах загса, считается день регистрации расторжения брака. При расторжении брака в суде таким моментом является день вступления решения суда в законную силу.</a:t>
            </a:r>
            <a:endParaRPr dirty="0"/>
          </a:p>
          <a:p>
            <a:pPr marL="727075" lvl="0" indent="-433705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20"/>
              <a:buFont typeface="Noto Sans Symbols"/>
              <a:buNone/>
            </a:pPr>
            <a:endParaRPr sz="2800" b="0" i="1" u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7330" algn="l" rtl="0">
              <a:spcBef>
                <a:spcPts val="560"/>
              </a:spcBef>
              <a:spcAft>
                <a:spcPts val="0"/>
              </a:spcAft>
              <a:buSzPts val="1820"/>
              <a:buNone/>
            </a:pPr>
            <a:endParaRPr sz="2800" b="0" i="1" u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8" name="Google Shape;308;p37" descr="is?Buk8HWFPmg46HXdmDDnL4HpE-5JEUVZ61ntIR-KWjOs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7188" y="714375"/>
            <a:ext cx="1722437" cy="13462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707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8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229600" cy="172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</a:pPr>
            <a:r>
              <a:rPr lang="ru-RU" sz="3200" i="1" dirty="0" smtClean="0">
                <a:solidFill>
                  <a:srgbClr val="FFFFFF"/>
                </a:solidFill>
                <a:effectLst/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 Ст. 17 СК РФ «Ограничение </a:t>
            </a:r>
            <a:r>
              <a:rPr lang="ru-RU" sz="3200" i="1" dirty="0">
                <a:solidFill>
                  <a:srgbClr val="FFFFFF"/>
                </a:solidFill>
                <a:effectLst/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права на предъявление мужем требования о расторжении </a:t>
            </a:r>
            <a:r>
              <a:rPr lang="ru-RU" sz="3200" i="1" dirty="0" smtClean="0">
                <a:solidFill>
                  <a:srgbClr val="FFFFFF"/>
                </a:solidFill>
                <a:effectLst/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брака» </a:t>
            </a:r>
            <a:endParaRPr sz="3200" i="1" dirty="0">
              <a:effectLst/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14" name="Google Shape;314;p38"/>
          <p:cNvSpPr txBox="1">
            <a:spLocks noGrp="1"/>
          </p:cNvSpPr>
          <p:nvPr>
            <p:ph type="body" idx="1"/>
          </p:nvPr>
        </p:nvSpPr>
        <p:spPr>
          <a:xfrm>
            <a:off x="142875" y="2060848"/>
            <a:ext cx="9001125" cy="4797152"/>
          </a:xfrm>
          <a:prstGeom prst="rect">
            <a:avLst/>
          </a:prstGeom>
          <a:noFill/>
          <a:ln w="9525" cap="flat" cmpd="sng">
            <a:solidFill>
              <a:srgbClr val="FFFF1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 sz="3200" b="1" i="0" u="none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Мужу запрещается без согласия жены возбуждать дело в суде и обращаться за расторжением брака в органы загса во время беременности жены и в течение года после рождения ребенка</a:t>
            </a:r>
            <a:r>
              <a:rPr lang="ru-RU" sz="3200" b="1" i="0" u="none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365125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endParaRPr dirty="0"/>
          </a:p>
          <a:p>
            <a:pPr marL="365125" lvl="0" indent="-1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 sz="2000" b="1" i="1" u="none" dirty="0" smtClean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ru-RU" sz="3200" b="1" i="1" u="none" dirty="0" smtClean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ru-RU" sz="3200" b="1" i="1" u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Правило применяется и в случае, </a:t>
            </a:r>
            <a:endParaRPr dirty="0"/>
          </a:p>
          <a:p>
            <a:pPr marL="365125" lvl="0" indent="-1586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ru-RU" sz="3200" b="1" i="1" u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если ребенок родился мертвым или </a:t>
            </a:r>
            <a:endParaRPr dirty="0"/>
          </a:p>
          <a:p>
            <a:pPr marL="365125" lvl="0" indent="-1586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ru-RU" sz="3200" b="1" i="1" u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умер, не дожив до года.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53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9"/>
          <p:cNvSpPr/>
          <p:nvPr/>
        </p:nvSpPr>
        <p:spPr>
          <a:xfrm>
            <a:off x="251520" y="404664"/>
            <a:ext cx="856895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Georgia"/>
              <a:buNone/>
            </a:pPr>
            <a:r>
              <a:rPr lang="ru-RU" sz="5400" b="1" i="1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Счастливой семейной жизни</a:t>
            </a:r>
            <a:endParaRPr/>
          </a:p>
        </p:txBody>
      </p:sp>
      <p:pic>
        <p:nvPicPr>
          <p:cNvPr id="4" name="Google Shape;260;p30" descr="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560" y="2708920"/>
            <a:ext cx="2664296" cy="3745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23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77624" y="3181445"/>
            <a:ext cx="2448272" cy="286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00;p36" descr="is?h5vbP1ZTFVGMonuJbvROfrwF-1kTi2IFAumTLhdyNWE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89794" y="2852936"/>
            <a:ext cx="2398630" cy="3209708"/>
          </a:xfrm>
          <a:prstGeom prst="rect">
            <a:avLst/>
          </a:prstGeom>
          <a:noFill/>
          <a:ln w="88900" cap="sq" cmpd="thickThin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251662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39" descr="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9876" y="2276872"/>
            <a:ext cx="6732240" cy="3850000"/>
          </a:xfrm>
          <a:prstGeom prst="rect">
            <a:avLst/>
          </a:prstGeom>
          <a:solidFill>
            <a:srgbClr val="ECECEC"/>
          </a:solidFill>
          <a:ln w="101600" cap="sq" cmpd="sng">
            <a:solidFill>
              <a:srgbClr val="FDFDFD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</p:spPr>
      </p:pic>
      <p:sp>
        <p:nvSpPr>
          <p:cNvPr id="320" name="Google Shape;320;p39"/>
          <p:cNvSpPr/>
          <p:nvPr/>
        </p:nvSpPr>
        <p:spPr>
          <a:xfrm>
            <a:off x="251520" y="404664"/>
            <a:ext cx="8568952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Georgia"/>
              <a:buNone/>
            </a:pPr>
            <a:r>
              <a:rPr lang="ru-RU" sz="5400" b="1" i="1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Спасибо за внимание!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2358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8288"/>
            <a:ext cx="8385175" cy="1431925"/>
          </a:xfrm>
        </p:spPr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Семейное право - </a:t>
            </a:r>
          </a:p>
        </p:txBody>
      </p:sp>
      <p:sp>
        <p:nvSpPr>
          <p:cNvPr id="29701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611188" y="1412875"/>
            <a:ext cx="8305800" cy="4191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это отрасль права, нормы которой регулируют личные и имущественные отношения, вытекающие из брака и принадлежащие к семье.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Задачи семейного права –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защита семьи, материнства, отцовства, детства.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1431925"/>
          </a:xfrm>
        </p:spPr>
        <p:txBody>
          <a:bodyPr/>
          <a:lstStyle/>
          <a:p>
            <a:r>
              <a:rPr lang="ru-RU" sz="3600" dirty="0">
                <a:solidFill>
                  <a:srgbClr val="FFFF00"/>
                </a:solidFill>
              </a:rPr>
              <a:t>Источники семейного права.</a:t>
            </a: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1628775"/>
            <a:ext cx="7934325" cy="3903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Конституция Российской Федерации.</a:t>
            </a:r>
          </a:p>
          <a:p>
            <a:pPr>
              <a:lnSpc>
                <a:spcPct val="90000"/>
              </a:lnSpc>
            </a:pPr>
            <a:r>
              <a:rPr lang="ru-RU"/>
              <a:t>Семейный кодекс РФ.</a:t>
            </a:r>
          </a:p>
          <a:p>
            <a:pPr>
              <a:lnSpc>
                <a:spcPct val="90000"/>
              </a:lnSpc>
            </a:pPr>
            <a:r>
              <a:rPr lang="ru-RU"/>
              <a:t>Гражданский кодекс РФ.</a:t>
            </a:r>
          </a:p>
          <a:p>
            <a:pPr>
              <a:lnSpc>
                <a:spcPct val="90000"/>
              </a:lnSpc>
            </a:pPr>
            <a:r>
              <a:rPr lang="ru-RU"/>
              <a:t>Федеральные законы.</a:t>
            </a:r>
          </a:p>
          <a:p>
            <a:pPr>
              <a:lnSpc>
                <a:spcPct val="90000"/>
              </a:lnSpc>
            </a:pPr>
            <a:r>
              <a:rPr lang="ru-RU"/>
              <a:t>Законы субъектов РФ.</a:t>
            </a:r>
          </a:p>
          <a:p>
            <a:pPr>
              <a:lnSpc>
                <a:spcPct val="90000"/>
              </a:lnSpc>
            </a:pPr>
            <a:r>
              <a:rPr lang="ru-RU"/>
              <a:t>Правовые акты правительства РФ.</a:t>
            </a:r>
          </a:p>
          <a:p>
            <a:pPr>
              <a:lnSpc>
                <a:spcPct val="90000"/>
              </a:lnSpc>
            </a:pPr>
            <a:r>
              <a:rPr lang="ru-RU"/>
              <a:t>Международные договора.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Содержание СК РФ.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484313"/>
            <a:ext cx="8234362" cy="4611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/>
              <a:t>Общие положения.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</a:t>
            </a:r>
            <a:r>
              <a:rPr lang="ru-RU" sz="2400" b="1" dirty="0" smtClean="0"/>
              <a:t>Заключение и прекращение </a:t>
            </a:r>
            <a:r>
              <a:rPr lang="ru-RU" sz="2400" b="1" dirty="0"/>
              <a:t>брака.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Права и обязанности супругов.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Права и обязанности родителей и детей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Алиментные обязательства членов семьи.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Формы воспитания детей, оставшихся без попечения родителей.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 </a:t>
            </a:r>
            <a:r>
              <a:rPr lang="ru-RU" sz="2400" b="1" dirty="0"/>
              <a:t>Применение семейного законодательства к семейным отношениям с участием иностранных граждан и лиц без гражданства.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Заключительные положения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chemeClr val="folHlink"/>
                </a:solidFill>
                <a:effectLst/>
                <a:latin typeface="Arial" charset="0"/>
              </a:rPr>
              <a:t>Брак - это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ю</a:t>
            </a:r>
            <a:r>
              <a:rPr lang="ru-RU" dirty="0" smtClean="0"/>
              <a:t>ридически </a:t>
            </a:r>
            <a:r>
              <a:rPr lang="ru-RU" dirty="0"/>
              <a:t>оформленный , свободный, добровольный союз мужчины и женщины, направленный на создание семьи и порождающий для них взаимные права и обязанности.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385175" cy="1431925"/>
          </a:xfrm>
        </p:spPr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Принципы семейного права</a:t>
            </a: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484313"/>
            <a:ext cx="8007350" cy="5040312"/>
          </a:xfrm>
        </p:spPr>
        <p:txBody>
          <a:bodyPr/>
          <a:lstStyle/>
          <a:p>
            <a:r>
              <a:rPr lang="ru-RU" sz="2400">
                <a:effectLst/>
              </a:rPr>
              <a:t>Равноправие граждан</a:t>
            </a:r>
          </a:p>
          <a:p>
            <a:r>
              <a:rPr lang="ru-RU" sz="2400">
                <a:effectLst/>
              </a:rPr>
              <a:t>Равноправие мужчины и женщины</a:t>
            </a:r>
          </a:p>
          <a:p>
            <a:r>
              <a:rPr lang="ru-RU" sz="2400">
                <a:effectLst/>
              </a:rPr>
              <a:t>Единобрачие </a:t>
            </a:r>
          </a:p>
          <a:p>
            <a:r>
              <a:rPr lang="ru-RU" sz="2400">
                <a:effectLst/>
              </a:rPr>
              <a:t>Свобода и добровольность заключения брака</a:t>
            </a:r>
          </a:p>
          <a:p>
            <a:r>
              <a:rPr lang="ru-RU" sz="2400">
                <a:effectLst/>
              </a:rPr>
              <a:t>Свобода и добровольность расторжения брака</a:t>
            </a:r>
          </a:p>
          <a:p>
            <a:r>
              <a:rPr lang="ru-RU" sz="2400">
                <a:effectLst/>
              </a:rPr>
              <a:t>Взаимная забота членов семьи</a:t>
            </a:r>
          </a:p>
          <a:p>
            <a:r>
              <a:rPr lang="ru-RU" sz="2400">
                <a:effectLst/>
              </a:rPr>
              <a:t>Защита семьи со стороны государства</a:t>
            </a:r>
          </a:p>
          <a:p>
            <a:r>
              <a:rPr lang="ru-RU" sz="2400">
                <a:effectLst/>
              </a:rPr>
              <a:t>Судебная защита прав членов семьи</a:t>
            </a:r>
          </a:p>
          <a:p>
            <a:r>
              <a:rPr lang="ru-RU" sz="2400">
                <a:effectLst/>
              </a:rPr>
              <a:t>Ограничение прав членов семьи только на основании федерального закона (лишение родительских прав)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chemeClr val="folHlink"/>
                </a:solidFill>
                <a:effectLst/>
                <a:latin typeface="Arial" charset="0"/>
              </a:rPr>
              <a:t>Условия вступления в брак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Взаимное добровольное согласие мужчины и женщины, вступающих в брак</a:t>
            </a:r>
          </a:p>
          <a:p>
            <a:pPr>
              <a:lnSpc>
                <a:spcPct val="90000"/>
              </a:lnSpc>
            </a:pPr>
            <a:r>
              <a:rPr lang="ru-RU" sz="2800"/>
              <a:t>Достижение брачного возраста</a:t>
            </a:r>
          </a:p>
          <a:p>
            <a:pPr>
              <a:lnSpc>
                <a:spcPct val="90000"/>
              </a:lnSpc>
            </a:pPr>
            <a:r>
              <a:rPr lang="ru-RU" sz="2800"/>
              <a:t>Отсутствие обстоятельств, препятствующих заключению брака: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а) не должны состоять в зарегистрированном браке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б) не должны быть близкими родственниками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в) недееспособность, признанное по суду</a:t>
            </a:r>
          </a:p>
          <a:p>
            <a:pPr>
              <a:lnSpc>
                <a:spcPct val="90000"/>
              </a:lnSpc>
            </a:pPr>
            <a:endParaRPr lang="ru-RU" sz="2800"/>
          </a:p>
          <a:p>
            <a:pPr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"/>
            <a:ext cx="8385175" cy="1412776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</a:rPr>
              <a:t>Достижение брачного возраста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522022" cy="4971256"/>
          </a:xfrm>
        </p:spPr>
        <p:txBody>
          <a:bodyPr/>
          <a:lstStyle/>
          <a:p>
            <a:r>
              <a:rPr lang="ru-RU" dirty="0" smtClean="0"/>
              <a:t>Единый минимальный брачный возраст</a:t>
            </a:r>
          </a:p>
          <a:p>
            <a:pPr>
              <a:buNone/>
            </a:pPr>
            <a:r>
              <a:rPr lang="ru-RU" dirty="0" smtClean="0"/>
              <a:t>         - 18 лет для мужчин и для женщин.</a:t>
            </a:r>
          </a:p>
          <a:p>
            <a:pPr>
              <a:buNone/>
            </a:pPr>
            <a:r>
              <a:rPr lang="ru-RU" dirty="0" smtClean="0"/>
              <a:t>Снижение брачного возраста допускается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- 16 лет с согласия родителей, постановлением главы администрации.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C000"/>
                </a:solidFill>
              </a:rPr>
              <a:t>Предельный возраст для вступления в брак не установлен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758</TotalTime>
  <Words>873</Words>
  <Application>Microsoft Office PowerPoint</Application>
  <PresentationFormat>Экран (4:3)</PresentationFormat>
  <Paragraphs>142</Paragraphs>
  <Slides>23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Arial Black</vt:lpstr>
      <vt:lpstr>Calibri</vt:lpstr>
      <vt:lpstr>Georgia</vt:lpstr>
      <vt:lpstr>Noto Sans Symbols</vt:lpstr>
      <vt:lpstr>Times New Roman</vt:lpstr>
      <vt:lpstr>Wingdings</vt:lpstr>
      <vt:lpstr>Трава</vt:lpstr>
      <vt:lpstr>Основы семейного права в Российской Федерации</vt:lpstr>
      <vt:lpstr>План урока:</vt:lpstr>
      <vt:lpstr>Семейное право - </vt:lpstr>
      <vt:lpstr>Источники семейного права.</vt:lpstr>
      <vt:lpstr>Содержание СК РФ.</vt:lpstr>
      <vt:lpstr>Брак - это</vt:lpstr>
      <vt:lpstr>Принципы семейного права</vt:lpstr>
      <vt:lpstr>Условия вступления в брак</vt:lpstr>
      <vt:lpstr>Достижение брачного возраста</vt:lpstr>
      <vt:lpstr>Заключение брака</vt:lpstr>
      <vt:lpstr>Презентация PowerPoint</vt:lpstr>
      <vt:lpstr>Условия  недействительности брака:</vt:lpstr>
      <vt:lpstr>Признаки брака:</vt:lpstr>
      <vt:lpstr>Супруги</vt:lpstr>
      <vt:lpstr>Законный режим  имущества супругов</vt:lpstr>
      <vt:lpstr>Договорной режим  имущества супругов</vt:lpstr>
      <vt:lpstr>Расторжение брака </vt:lpstr>
      <vt:lpstr>Возможные случаи расторжения брака</vt:lpstr>
      <vt:lpstr>Прекращение брака</vt:lpstr>
      <vt:lpstr>Вопросы  рассматриваемые в суде при разводе</vt:lpstr>
      <vt:lpstr> Ст. 17 СК РФ «Ограничение права на предъявление мужем требования о расторжении брака» </vt:lpstr>
      <vt:lpstr>Презентация PowerPoint</vt:lpstr>
      <vt:lpstr>Презентация PowerPoint</vt:lpstr>
    </vt:vector>
  </TitlesOfParts>
  <Company>MGA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Gazinyr</dc:creator>
  <cp:lastModifiedBy>User</cp:lastModifiedBy>
  <cp:revision>63</cp:revision>
  <dcterms:created xsi:type="dcterms:W3CDTF">2007-10-29T17:40:29Z</dcterms:created>
  <dcterms:modified xsi:type="dcterms:W3CDTF">2023-05-10T15:49:04Z</dcterms:modified>
</cp:coreProperties>
</file>