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80" r:id="rId6"/>
    <p:sldId id="273" r:id="rId7"/>
    <p:sldId id="264" r:id="rId8"/>
    <p:sldId id="281" r:id="rId9"/>
    <p:sldId id="282" r:id="rId10"/>
    <p:sldId id="274" r:id="rId11"/>
    <p:sldId id="275" r:id="rId12"/>
    <p:sldId id="279" r:id="rId13"/>
    <p:sldId id="283" r:id="rId14"/>
    <p:sldId id="284" r:id="rId15"/>
    <p:sldId id="285" r:id="rId16"/>
    <p:sldId id="272" r:id="rId17"/>
  </p:sldIdLst>
  <p:sldSz cx="9144000" cy="6858000" type="screen4x3"/>
  <p:notesSz cx="6797675" cy="992505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custDataLst>
    <p:tags r:id="rId18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0" autoAdjust="0"/>
    <p:restoredTop sz="86264" autoAdjust="0"/>
  </p:normalViewPr>
  <p:slideViewPr>
    <p:cSldViewPr snapToGrid="0">
      <p:cViewPr>
        <p:scale>
          <a:sx n="71" d="100"/>
          <a:sy n="71" d="100"/>
        </p:scale>
        <p:origin x="-1338" y="78"/>
      </p:cViewPr>
      <p:guideLst>
        <p:guide orient="horz" pos="2160"/>
        <p:guide pos="28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font" Target="fonts/font1.fntdata" /><Relationship Id="rId2" Type="http://schemas.openxmlformats.org/officeDocument/2006/relationships/notesMaster" Target="notesMasters/notesMaster1.xml" /><Relationship Id="rId20" Type="http://schemas.openxmlformats.org/officeDocument/2006/relationships/font" Target="fonts/font2.fntdata" /><Relationship Id="rId21" Type="http://schemas.openxmlformats.org/officeDocument/2006/relationships/font" Target="fonts/font3.fntdata" /><Relationship Id="rId22" Type="http://schemas.openxmlformats.org/officeDocument/2006/relationships/font" Target="fonts/font4.fntdata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10745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1</a:t>
            </a:fld>
            <a:endParaRPr lang="en-US" sz="1200" b="0" i="0" u="none" strike="noStrike" cap="none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6" name="Google Shape;212;p12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miter lim="524287"/>
            <a:headEnd type="none" w="sm" len="sm"/>
            <a:tailEnd type="none" w="sm" len="sm"/>
          </a:ln>
        </p:spPr>
      </p:sp>
      <p:sp>
        <p:nvSpPr>
          <p:cNvPr id="21507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1508" name="Google Shape;214;p12:notes"/>
          <p:cNvSpPr txBox="1">
            <a:spLocks noChangeArrowheads="1"/>
          </p:cNvSpPr>
          <p:nvPr/>
        </p:nvSpPr>
        <p:spPr bwMode="auto">
          <a:xfrm>
            <a:off x="3849688" y="9426575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b"/>
          <a:lstStyle/>
          <a:p>
            <a:pPr algn="r">
              <a:buClr>
                <a:srgbClr val="000000"/>
              </a:buClr>
              <a:buSzPts val="1200"/>
              <a:buFont typeface="Calibri" panose="020f0502020204030204" pitchFamily="34" charset="0"/>
              <a:buNone/>
            </a:pPr>
            <a:fld id="{D54CFB44-7227-42B5-BE15-64A9939C7043}" type="slidenum">
              <a:rPr lang="en-US" sz="120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pPr algn="r">
                <a:buClr>
                  <a:srgbClr val="000000"/>
                </a:buClr>
                <a:buSzPts val="1200"/>
                <a:buFont typeface="Calibri" panose="020f0502020204030204" pitchFamily="34" charset="0"/>
                <a:buNone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6" name="Google Shape;212;p12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miter lim="524287"/>
            <a:headEnd type="none" w="sm" len="sm"/>
            <a:tailEnd type="none" w="sm" len="sm"/>
          </a:ln>
        </p:spPr>
      </p:sp>
      <p:sp>
        <p:nvSpPr>
          <p:cNvPr id="21507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1508" name="Google Shape;214;p12:notes"/>
          <p:cNvSpPr txBox="1">
            <a:spLocks noChangeArrowheads="1"/>
          </p:cNvSpPr>
          <p:nvPr/>
        </p:nvSpPr>
        <p:spPr bwMode="auto">
          <a:xfrm>
            <a:off x="3849688" y="9426575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b"/>
          <a:lstStyle/>
          <a:p>
            <a:pPr algn="r">
              <a:buClr>
                <a:srgbClr val="000000"/>
              </a:buClr>
              <a:buSzPts val="1200"/>
              <a:buFont typeface="Calibri" panose="020f0502020204030204" pitchFamily="34" charset="0"/>
              <a:buNone/>
            </a:pPr>
            <a:fld id="{D54CFB44-7227-42B5-BE15-64A9939C7043}" type="slidenum">
              <a:rPr lang="en-US" sz="120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pPr algn="r">
                <a:buClr>
                  <a:srgbClr val="000000"/>
                </a:buClr>
                <a:buSzPts val="1200"/>
                <a:buFont typeface="Calibri" panose="020f0502020204030204" pitchFamily="34" charset="0"/>
                <a:buNone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15</a:t>
            </a:fld>
            <a:endParaRPr lang="en-US" sz="1200" b="0" i="0" u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2</a:t>
            </a:fld>
            <a:endParaRPr lang="en-US" sz="1200" b="0" i="0" u="none" strike="noStrike" cap="none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3</a:t>
            </a:fld>
            <a:endParaRPr lang="en-US" sz="1200" b="0" i="0" u="none" strike="noStrike" cap="none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ts val="1200"/>
                <a:buFont typeface="Calibri" panose="020f0502020204030204"/>
                <a:buNone/>
              </a:pPr>
              <a:t>5</a:t>
            </a:fld>
            <a:endParaRPr lang="en-US" sz="1200" b="0" i="0" u="none" strike="noStrike" cap="none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6" name="Google Shape;212;p12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miter lim="524287"/>
            <a:headEnd type="none" w="sm" len="sm"/>
            <a:tailEnd type="none" w="sm" len="sm"/>
          </a:ln>
        </p:spPr>
      </p:sp>
      <p:sp>
        <p:nvSpPr>
          <p:cNvPr id="21507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1508" name="Google Shape;214;p12:notes"/>
          <p:cNvSpPr txBox="1">
            <a:spLocks noChangeArrowheads="1"/>
          </p:cNvSpPr>
          <p:nvPr/>
        </p:nvSpPr>
        <p:spPr bwMode="auto">
          <a:xfrm>
            <a:off x="3849688" y="9426575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b"/>
          <a:lstStyle/>
          <a:p>
            <a:pPr algn="r">
              <a:buClr>
                <a:srgbClr val="000000"/>
              </a:buClr>
              <a:buSzPts val="1200"/>
              <a:buFont typeface="Calibri" panose="020f0502020204030204" pitchFamily="34" charset="0"/>
              <a:buNone/>
            </a:pPr>
            <a:fld id="{D54CFB44-7227-42B5-BE15-64A9939C7043}" type="slidenum">
              <a:rPr lang="en-US" sz="120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pPr algn="r">
                <a:buClr>
                  <a:srgbClr val="000000"/>
                </a:buClr>
                <a:buSzPts val="1200"/>
                <a:buFont typeface="Calibri" panose="020f0502020204030204" pitchFamily="34" charset="0"/>
                <a:buNone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6" name="Google Shape;212;p12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miter lim="524287"/>
            <a:headEnd type="none" w="sm" len="sm"/>
            <a:tailEnd type="none" w="sm" len="sm"/>
          </a:ln>
        </p:spPr>
      </p:sp>
      <p:sp>
        <p:nvSpPr>
          <p:cNvPr id="21507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1508" name="Google Shape;214;p12:notes"/>
          <p:cNvSpPr txBox="1">
            <a:spLocks noChangeArrowheads="1"/>
          </p:cNvSpPr>
          <p:nvPr/>
        </p:nvSpPr>
        <p:spPr bwMode="auto">
          <a:xfrm>
            <a:off x="3849688" y="9426575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b"/>
          <a:lstStyle/>
          <a:p>
            <a:pPr algn="r">
              <a:buClr>
                <a:srgbClr val="000000"/>
              </a:buClr>
              <a:buSzPts val="1200"/>
              <a:buFont typeface="Calibri" panose="020f0502020204030204" pitchFamily="34" charset="0"/>
              <a:buNone/>
            </a:pPr>
            <a:fld id="{D54CFB44-7227-42B5-BE15-64A9939C7043}" type="slidenum">
              <a:rPr lang="en-US" sz="120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pPr algn="r">
                <a:buClr>
                  <a:srgbClr val="000000"/>
                </a:buClr>
                <a:buSzPts val="1200"/>
                <a:buFont typeface="Calibri" panose="020f0502020204030204" pitchFamily="34" charset="0"/>
                <a:buNone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ct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ct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ct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ct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ct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hf hdr="0" ftr="0" dt="0"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Relationship Id="rId6" Type="http://schemas.openxmlformats.org/officeDocument/2006/relationships/image" Target="../media/image18.jpeg" /><Relationship Id="rId7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8.jpeg" /><Relationship Id="rId4" Type="http://schemas.openxmlformats.org/officeDocument/2006/relationships/image" Target="../media/image9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1</a:t>
            </a:fld>
            <a:endParaRPr lang="en-US" sz="12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97" name="Google Shape;97;p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693759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11725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Наименование П</a:t>
                      </a:r>
                      <a:r>
                        <a:rPr lang="ru-RU" sz="18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r>
                        <a:rPr lang="en-US" sz="1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1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/</a:t>
                      </a:r>
                      <a:r>
                        <a:rPr lang="en-US" sz="18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полное</a:t>
                      </a:r>
                      <a:r>
                        <a:rPr lang="ru-RU" sz="1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(вид, тема)</a:t>
                      </a:r>
                      <a:r>
                        <a:rPr lang="en-US" sz="1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:</a:t>
                      </a:r>
                      <a:endParaRPr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lang="ru-RU" sz="2800" b="1" i="0" u="none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lang="ru-RU" sz="2800" b="1" i="0" u="none">
                        <a:solidFill>
                          <a:srgbClr val="008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ru-RU" sz="2800" b="1" i="0" u="sng" smtClean="0">
                          <a:solidFill>
                            <a:srgbClr val="FF0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Исследовательский проект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lang="ru-RU" sz="2800" b="1" i="0" u="sng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ru-RU" sz="2800" b="1" i="0" u="none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Путешествие</a:t>
                      </a:r>
                      <a:r>
                        <a:rPr lang="ru-RU" sz="2800" b="1" i="0" u="none" baseline="0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в мир разновидностей часов</a:t>
                      </a:r>
                      <a:r>
                        <a:rPr lang="ru-RU" sz="2800" b="1" i="0" u="none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</a:t>
                      </a:r>
                      <a:endParaRPr lang="ru-RU" sz="2800" b="1" i="0" u="none">
                        <a:solidFill>
                          <a:srgbClr val="008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sz="1300" b="1" i="0" u="non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300" b="1" i="0" u="none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4625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Наименование П</a:t>
                      </a:r>
                      <a:r>
                        <a:rPr lang="ru-RU" sz="1800" b="0" i="0" u="none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r>
                        <a:rPr lang="en-US" sz="18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(сокращенное при наличии):</a:t>
                      </a:r>
                      <a:endParaRPr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ru-RU" sz="2800" b="1" i="0" u="none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«Часы бывают</a:t>
                      </a:r>
                      <a:r>
                        <a:rPr lang="ru-RU" sz="2800" b="1" i="0" u="none" baseline="0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разные</a:t>
                      </a:r>
                      <a:r>
                        <a:rPr lang="ru-RU" sz="2800" b="1" i="0" u="none" smtClean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»</a:t>
                      </a:r>
                      <a:endParaRPr>
                        <a:solidFill>
                          <a:srgbClr val="008000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2800" b="1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10</a:t>
            </a:fld>
            <a:endParaRPr lang="en-US" sz="1200" b="1" i="0" u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00764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2138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01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Задача</a:t>
                      </a:r>
                      <a:r>
                        <a:rPr lang="en-US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3200" b="1" i="0" u="none" smtClean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  <a:defRPr/>
                      </a:pPr>
                      <a:r>
                        <a:rPr lang="ru-RU" sz="3200" u="none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Провести опыты и эксперименты по изучению свойств времени.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3200" b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800" b="0" i="0" u="none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Tx/>
                        <a:buFont typeface="+mj-lt"/>
                        <a:buNone/>
                        <a:tabLst>
                          <a:tab pos="0"/>
                        </a:tabLst>
                        <a:defRPr/>
                      </a:pPr>
                      <a:endParaRPr lang="ru-RU" sz="2800" u="none" baseline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3538" y="2469305"/>
            <a:ext cx="2944907" cy="3207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577" y="4259818"/>
            <a:ext cx="3269388" cy="2461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5963628" y="1435481"/>
            <a:ext cx="2427007" cy="3221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1391" y="163372"/>
            <a:ext cx="61665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результате опытов и экспериментов дети узнали можно ли определить время с помощью солнца.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Google Shape;216;p12"/>
          <p:cNvSpPr txBox="1">
            <a:spLocks noChangeArrowheads="1"/>
          </p:cNvSpPr>
          <p:nvPr/>
        </p:nvSpPr>
        <p:spPr bwMode="auto"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SzPts val="1200"/>
              <a:buFont typeface="Times New Roman" pitchFamily="18" charset="0"/>
              <a:buNone/>
            </a:pPr>
            <a:fld id="{E100AF90-5DF0-49B5-AA86-E2578AE89599}" type="slidenum">
              <a:rPr lang="en-US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pPr algn="r">
                <a:buClr>
                  <a:srgbClr val="000000"/>
                </a:buClr>
                <a:buSzPts val="1200"/>
                <a:buFont typeface="Times New Roman" pitchFamily="18" charset="0"/>
                <a:buNone/>
              </a:pPr>
              <a:t>11</a:t>
            </a:fld>
            <a:endParaRPr lang="ru-RU"/>
          </a:p>
        </p:txBody>
      </p:sp>
      <p:graphicFrame>
        <p:nvGraphicFramePr>
          <p:cNvPr id="217" name="Google Shape;217;p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2565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05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86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04395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2000"/>
                        <a:buFont typeface="Calibri" panose="020f0502020204030204" pitchFamily="34" charset="0"/>
                        <a:buNone/>
                      </a:pPr>
                      <a:r>
                        <a:rPr kumimoji="0" lang="en-US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Результат П</a:t>
                      </a:r>
                      <a:r>
                        <a:rPr kumimoji="0" lang="ru-RU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роекта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0" marR="91450" marT="45725" marB="45725"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1.Презентация «Такие разные часы»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2.Выставка макетов разных моделей часов.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3.Мини-музей «Такие разные часы»</a:t>
                      </a: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5750" marR="91450" marT="45725" marB="45725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53605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2000"/>
                        <a:buFont typeface="Calibri" panose="020f0502020204030204" pitchFamily="34" charset="0"/>
                        <a:buNone/>
                      </a:pPr>
                      <a:r>
                        <a:rPr kumimoji="0" lang="ru-RU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Что</a:t>
                      </a: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 после завершения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проекта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будет дальше </a:t>
                      </a:r>
                      <a:r>
                        <a:rPr kumimoji="0" lang="ru-RU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?</a:t>
                      </a:r>
                    </a:p>
                  </a:txBody>
                  <a:tcPr marL="91450" marR="91450" marT="45725" marB="45725"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lvl="0" indent="0">
                        <a:buClr>
                          <a:schemeClr val="dk1"/>
                        </a:buClr>
                        <a:buSzPts val="2000"/>
                        <a:buFont typeface="+mj-lt"/>
                        <a:buNone/>
                        <a:tabLst>
                          <a:tab pos="0"/>
                        </a:tabLst>
                        <a:defRPr/>
                      </a:pPr>
                      <a:endParaRPr lang="ru-RU" sz="32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Clr>
                          <a:schemeClr val="dk1"/>
                        </a:buClr>
                        <a:buSzPts val="2000"/>
                        <a:buFont typeface="+mj-lt"/>
                        <a:buNone/>
                        <a:tabLst>
                          <a:tab pos="0"/>
                        </a:tabLst>
                        <a:defRPr/>
                      </a:pPr>
                      <a:r>
                        <a:rPr lang="ru-RU" sz="3200" smtClean="0">
                          <a:latin typeface="Times New Roman" pitchFamily="18" charset="0"/>
                          <a:cs typeface="Times New Roman" pitchFamily="18" charset="0"/>
                        </a:rPr>
                        <a:t> 1.</a:t>
                      </a:r>
                      <a:r>
                        <a:rPr lang="ru-RU" sz="3200" baseline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smtClean="0">
                          <a:latin typeface="Times New Roman" pitchFamily="18" charset="0"/>
                          <a:cs typeface="Times New Roman" pitchFamily="18" charset="0"/>
                        </a:rPr>
                        <a:t>Поделимся</a:t>
                      </a:r>
                      <a:r>
                        <a:rPr lang="ru-RU" sz="3200" baseline="0" smtClean="0">
                          <a:latin typeface="Times New Roman" pitchFamily="18" charset="0"/>
                          <a:cs typeface="Times New Roman" pitchFamily="18" charset="0"/>
                        </a:rPr>
                        <a:t> опытом.                         «Как проводить исследования?»</a:t>
                      </a:r>
                    </a:p>
                    <a:p>
                      <a:r>
                        <a:rPr lang="ru-RU" sz="3200" b="0" i="0" u="none" smtClean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2. </a:t>
                      </a:r>
                      <a:r>
                        <a:rPr lang="ru-RU" sz="3200" b="0" i="0" u="none" strike="noStrike" cap="none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Разработка</a:t>
                      </a:r>
                      <a:r>
                        <a:rPr lang="ru-RU" sz="3200" b="0" i="0" u="none" strike="noStrike" cap="none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картотеки дидактических игр «Часы». </a:t>
                      </a:r>
                      <a:endParaRPr lang="ru-RU" sz="3200" b="0" i="0" u="none" strike="noStrike" cap="none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000"/>
                        <a:buFont typeface="+mj-lt"/>
                        <a:buNone/>
                        <a:tabLst>
                          <a:tab pos="0"/>
                        </a:tabLst>
                        <a:defRPr/>
                      </a:pPr>
                      <a:r>
                        <a:rPr lang="ru-RU" sz="3200" b="0" i="0" u="none" smtClean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3. Изготовление дидактических пособий своими руками по теме часы.</a:t>
                      </a:r>
                    </a:p>
                    <a:p>
                      <a:pPr marL="0" lvl="0" indent="0">
                        <a:buClr>
                          <a:schemeClr val="dk1"/>
                        </a:buClr>
                        <a:buSzPts val="2000"/>
                        <a:buFont typeface="+mj-lt"/>
                        <a:buNone/>
                        <a:tabLst>
                          <a:tab pos="0"/>
                        </a:tabLst>
                        <a:defRPr/>
                      </a:pPr>
                      <a:endParaRPr lang="ru-RU" sz="32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5750" marR="91450" marT="45725" marB="45725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Google Shape;216;p12"/>
          <p:cNvSpPr txBox="1">
            <a:spLocks noChangeArrowheads="1"/>
          </p:cNvSpPr>
          <p:nvPr/>
        </p:nvSpPr>
        <p:spPr bwMode="auto"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SzPts val="1200"/>
              <a:buFont typeface="Times New Roman" pitchFamily="18" charset="0"/>
              <a:buNone/>
            </a:pPr>
            <a:fld id="{E100AF90-5DF0-49B5-AA86-E2578AE89599}" type="slidenum">
              <a:rPr lang="en-US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pPr algn="r">
                <a:buClr>
                  <a:srgbClr val="000000"/>
                </a:buClr>
                <a:buSzPts val="1200"/>
                <a:buFont typeface="Times New Roman" pitchFamily="18" charset="0"/>
                <a:buNone/>
              </a:pPr>
              <a:t>12</a:t>
            </a:fld>
            <a:endParaRPr lang="ru-RU"/>
          </a:p>
        </p:txBody>
      </p:sp>
      <p:graphicFrame>
        <p:nvGraphicFramePr>
          <p:cNvPr id="217" name="Google Shape;217;p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4796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05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86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2000"/>
                        <a:buFont typeface="Calibri" panose="020f0502020204030204" pitchFamily="34" charset="0"/>
                        <a:buNone/>
                      </a:pPr>
                      <a:r>
                        <a:rPr kumimoji="0" lang="en-US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Результат П</a:t>
                      </a:r>
                      <a:r>
                        <a:rPr kumimoji="0" lang="ru-RU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роекта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0" marR="91450" marT="45725" marB="45725"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«Такие разные часы»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5750" marR="91450" marT="45725" marB="45725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0640" y="781773"/>
            <a:ext cx="2840974" cy="2130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4764" y="2243046"/>
            <a:ext cx="2639107" cy="197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2893" y="4038228"/>
            <a:ext cx="2531907" cy="189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2713" y="580067"/>
            <a:ext cx="2493590" cy="1870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8685" y="4038228"/>
            <a:ext cx="2756647" cy="206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24874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Google Shape;216;p12"/>
          <p:cNvSpPr txBox="1">
            <a:spLocks noChangeArrowheads="1"/>
          </p:cNvSpPr>
          <p:nvPr/>
        </p:nvSpPr>
        <p:spPr bwMode="auto"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SzPts val="1200"/>
              <a:buFont typeface="Times New Roman" pitchFamily="18" charset="0"/>
              <a:buNone/>
            </a:pPr>
            <a:fld id="{E100AF90-5DF0-49B5-AA86-E2578AE89599}" type="slidenum">
              <a:rPr lang="en-US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pPr algn="r">
                <a:buClr>
                  <a:srgbClr val="000000"/>
                </a:buClr>
                <a:buSzPts val="1200"/>
                <a:buFont typeface="Times New Roman" pitchFamily="18" charset="0"/>
                <a:buNone/>
              </a:pPr>
              <a:t>13</a:t>
            </a:fld>
            <a:endParaRPr lang="ru-RU"/>
          </a:p>
        </p:txBody>
      </p:sp>
      <p:graphicFrame>
        <p:nvGraphicFramePr>
          <p:cNvPr id="217" name="Google Shape;217;p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24446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05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86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2000"/>
                        <a:buFont typeface="Calibri" panose="020f0502020204030204" pitchFamily="34" charset="0"/>
                        <a:buNone/>
                      </a:pPr>
                      <a:r>
                        <a:rPr kumimoji="0" lang="en-US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Результат П</a:t>
                      </a:r>
                      <a:r>
                        <a:rPr kumimoji="0" lang="ru-RU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роекта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0" marR="91450" marT="45725" marB="45725"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Выставка макетов разных моделей часов.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5750" marR="91450" marT="45725" marB="45725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277" y="564776"/>
            <a:ext cx="4438651" cy="2626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515" y="3060049"/>
            <a:ext cx="2793873" cy="2103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782" y="3177151"/>
            <a:ext cx="2691261" cy="2026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137" y="4624952"/>
            <a:ext cx="2367575" cy="1782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2464438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Google Shape;216;p12"/>
          <p:cNvSpPr txBox="1">
            <a:spLocks noChangeArrowheads="1"/>
          </p:cNvSpPr>
          <p:nvPr/>
        </p:nvSpPr>
        <p:spPr bwMode="auto"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SzPts val="1200"/>
              <a:buFont typeface="Times New Roman" pitchFamily="18" charset="0"/>
              <a:buNone/>
            </a:pPr>
            <a:fld id="{E100AF90-5DF0-49B5-AA86-E2578AE89599}" type="slidenum">
              <a:rPr lang="en-US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pPr algn="r">
                <a:buClr>
                  <a:srgbClr val="000000"/>
                </a:buClr>
                <a:buSzPts val="1200"/>
                <a:buFont typeface="Times New Roman" pitchFamily="18" charset="0"/>
                <a:buNone/>
              </a:pPr>
              <a:t>14</a:t>
            </a:fld>
            <a:endParaRPr lang="ru-RU"/>
          </a:p>
        </p:txBody>
      </p:sp>
      <p:graphicFrame>
        <p:nvGraphicFramePr>
          <p:cNvPr id="217" name="Google Shape;217;p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62606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05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86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2000"/>
                        <a:buFont typeface="Calibri" panose="020f0502020204030204" pitchFamily="34" charset="0"/>
                        <a:buNone/>
                      </a:pPr>
                      <a:r>
                        <a:rPr kumimoji="0" lang="en-US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Результат П</a:t>
                      </a:r>
                      <a:r>
                        <a:rPr kumimoji="0" lang="ru-RU" sz="3200" b="1" i="0" u="none" strike="noStrike" cap="none" normalizeH="0" baseline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роекта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0" marR="91450" marT="45725" marB="45725" anchor="ctr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Мини-музей «Такие разные часы»</a:t>
                      </a: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5750" marR="91450" marT="45725" marB="45725" horzOverflow="overflow">
                    <a:lnL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385" y="3493609"/>
            <a:ext cx="3085864" cy="270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387" y="3493609"/>
            <a:ext cx="3512620" cy="270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362" y="795877"/>
            <a:ext cx="4054051" cy="269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0740151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</a:xfrm>
      </p:grpSpPr>
      <p:graphicFrame>
        <p:nvGraphicFramePr>
          <p:cNvPr id="253" name="Google Shape;253;p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673993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712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807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1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. </a:t>
                      </a: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2635624" y="1600200"/>
            <a:ext cx="5540188" cy="161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1F4E79"/>
              </a:buClr>
              <a:buSzPts val="4000"/>
              <a:buFont typeface="Times New Roman" panose="02020603050405020304"/>
              <a:buNone/>
            </a:pPr>
            <a:r>
              <a:rPr lang="en-US" sz="4000" b="1" i="0" u="none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Спасибо </a:t>
            </a:r>
            <a:br>
              <a:rPr lang="ru-RU" sz="4000" b="1" i="0" u="none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br>
            <a:r>
              <a:rPr lang="en-US" sz="4000" b="1" i="0" u="none" err="1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за </a:t>
            </a:r>
            <a:br>
              <a:rPr lang="ru-RU" sz="4000" b="1" i="0" u="none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br>
            <a:r>
              <a:rPr lang="en-US" sz="4000" b="1" i="0" u="none" err="1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внимание</a:t>
            </a:r>
            <a:r>
              <a:rPr lang="ru-RU" sz="4000" b="1" i="0" u="none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r>
              <a:rPr lang="en-US" sz="4000" b="1" i="0" u="none" smtClean="0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!</a:t>
            </a:r>
            <a:endParaRPr lang="en-US" sz="4000" b="1" i="0" u="none">
              <a:solidFill>
                <a:srgbClr val="1F4E7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17"/>
          <p:cNvSpPr txBox="1"/>
          <p:nvPr/>
        </p:nvSpPr>
        <p:spPr>
          <a:xfrm>
            <a:off x="2998033" y="476250"/>
            <a:ext cx="5750679" cy="55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chemeClr val="dk1"/>
              </a:buClr>
              <a:buSzPts val="1800"/>
            </a:pPr>
            <a:endParaRPr lang="ru-RU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>
              <a:buNone/>
            </a:pPr>
            <a:r>
              <a:rPr lang="ru-RU" sz="1600" b="1" i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r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t>2</a:t>
            </a:fld>
            <a:endParaRPr lang="en-US" sz="1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4" name="Google Shape;104;p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561139"/>
              </p:ext>
            </p:extLst>
          </p:nvPr>
        </p:nvGraphicFramePr>
        <p:xfrm>
          <a:off x="0" y="0"/>
          <a:ext cx="9144000" cy="2566769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5150">
                <a:tc>
                  <a:txBody>
                    <a:bodyPr vert="horz" wrap="square"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2800" b="0" i="0" u="none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Срок начала и окончания П</a:t>
                      </a:r>
                      <a:r>
                        <a:rPr lang="ru-RU" sz="2800" b="0" i="0" u="none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sz="280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800" b="1" i="0" u="none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ctr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r>
                        <a:rPr lang="ru-RU" sz="2800" b="1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Сентябрь 2022 г. </a:t>
                      </a:r>
                      <a:r>
                        <a:rPr lang="en-US" sz="2800" b="1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– </a:t>
                      </a:r>
                      <a:r>
                        <a:rPr lang="ru-RU" sz="2800" b="1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Май 2023г.</a:t>
                      </a:r>
                      <a:endParaRPr lang="ru-RU" sz="2800" b="1" i="0" u="none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sz="2800" b="1" i="0" u="none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6998">
                <a:tc>
                  <a:txBody>
                    <a:bodyPr vert="horz" wrap="square"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2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Куратор</a:t>
                      </a: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28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</a:t>
                      </a:r>
                      <a:r>
                        <a:rPr lang="ru-RU" sz="28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sz="2800" b="0" i="0" u="non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Times New Roman" panose="02020603050405020304"/>
                        <a:buNone/>
                      </a:pPr>
                      <a:r>
                        <a:rPr lang="en-US" sz="2800" b="1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</a:t>
                      </a:r>
                      <a:r>
                        <a:rPr lang="en-US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endParaRPr lang="ru-RU" sz="2800" b="0" i="0" u="none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Times New Roman" panose="02020603050405020304"/>
                        <a:buNone/>
                      </a:pP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Дубикова Н.В. , методист</a:t>
                      </a:r>
                      <a:r>
                        <a:rPr lang="en-US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endParaRPr sz="2800">
                        <a:solidFill>
                          <a:schemeClr val="tx1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075061"/>
              </p:ext>
            </p:extLst>
          </p:nvPr>
        </p:nvGraphicFramePr>
        <p:xfrm>
          <a:off x="12700" y="2585143"/>
          <a:ext cx="9144000" cy="427291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72915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Участники</a:t>
                      </a:r>
                      <a:r>
                        <a:rPr lang="en-US" sz="32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endParaRPr sz="32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32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</a:t>
                      </a:r>
                      <a:r>
                        <a:rPr lang="ru-RU" sz="3200" b="0" i="0" u="none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sz="320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Герасимова</a:t>
                      </a:r>
                      <a:r>
                        <a:rPr lang="ru-RU" sz="2800" b="0" i="0" u="none" baseline="0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А</a:t>
                      </a:r>
                      <a:r>
                        <a:rPr lang="ru-RU" sz="2800" b="0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.Н., </a:t>
                      </a: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воспитатель</a:t>
                      </a: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u="none" err="1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Ямбулатова</a:t>
                      </a:r>
                      <a:r>
                        <a:rPr lang="ru-RU" sz="2800" b="0" i="0" u="none" baseline="0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З</a:t>
                      </a:r>
                      <a:r>
                        <a:rPr lang="ru-RU" sz="2800" b="0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.Г., </a:t>
                      </a: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воспитатель</a:t>
                      </a: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Воспитанники </a:t>
                      </a:r>
                      <a:r>
                        <a:rPr lang="ru-RU" sz="2800" b="0" i="0" u="none" baseline="0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старшей </a:t>
                      </a:r>
                      <a:r>
                        <a:rPr lang="ru-RU" sz="2800" b="0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группы </a:t>
                      </a: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№ </a:t>
                      </a:r>
                      <a:r>
                        <a:rPr lang="ru-RU" sz="2800" b="0" i="0" u="none" smtClean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173</a:t>
                      </a:r>
                      <a:endParaRPr lang="ru-RU" sz="2800" b="0" i="0" u="none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 pitchFamily="34" charset="0"/>
                        <a:buChar char="•"/>
                      </a:pPr>
                      <a:r>
                        <a:rPr lang="ru-RU" sz="2800" b="0" i="0" u="none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Родители 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3</a:t>
            </a:fld>
            <a:endParaRPr lang="en-US" sz="1200" b="1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12" name="Google Shape;112;p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731123"/>
              </p:ext>
            </p:extLst>
          </p:nvPr>
        </p:nvGraphicFramePr>
        <p:xfrm>
          <a:off x="0" y="0"/>
          <a:ext cx="9144000" cy="6885709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85709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24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Основания для разработки П</a:t>
                      </a:r>
                      <a:r>
                        <a:rPr lang="ru-RU" sz="2400" b="0" i="0" u="none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24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</a:t>
                      </a:r>
                      <a:r>
                        <a:rPr lang="ru-RU" sz="24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проблемы, причины, анализ </a:t>
                      </a:r>
                      <a:r>
                        <a:rPr lang="en-US" sz="24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в графиках, схемах, таблицах</a:t>
                      </a:r>
                      <a:r>
                        <a:rPr lang="ru-RU" sz="24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и т.п.</a:t>
                      </a:r>
                      <a:r>
                        <a:rPr lang="en-US" sz="24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) </a:t>
                      </a:r>
                      <a:endParaRPr sz="240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AutoNum type="arabicPeriod"/>
                      </a:pPr>
                      <a:endParaRPr lang="ru-RU"/>
                    </a:p>
                    <a:p>
                      <a:pPr marL="228600" marR="0" lvl="0" indent="-2286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  <a:defRPr/>
                      </a:pPr>
                      <a:r>
                        <a:rPr lang="ru-RU" sz="2000" b="0" i="0" u="none" strike="noStrike" cap="none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Основанием для разработки</a:t>
                      </a:r>
                    </a:p>
                    <a:p>
                      <a:pPr marL="228600" marR="0" lvl="0" indent="-2286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  <a:defRPr/>
                      </a:pPr>
                      <a:r>
                        <a:rPr lang="ru-RU" sz="2000" b="0" i="0" u="none" strike="noStrike" cap="none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проекта явилось следующее… </a:t>
                      </a: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68605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 sz="2800" baseline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68605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 sz="2800" baseline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268605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r>
                        <a:rPr lang="ru-RU" sz="280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процессе разговора  с детьми было выявлено, что у детей недостаточно знаний о разновидностях  часов. Дети захотели узнать, как люди много лет назад могли обходиться без часов.</a:t>
                      </a:r>
                      <a:endParaRPr lang="ru-RU"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4</a:t>
            </a:fld>
            <a:endParaRPr lang="en-US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901184"/>
              </p:ext>
            </p:extLst>
          </p:nvPr>
        </p:nvGraphicFramePr>
        <p:xfrm>
          <a:off x="0" y="3823854"/>
          <a:ext cx="9144000" cy="303414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/>
                <a:gridCol w="6804025"/>
              </a:tblGrid>
              <a:tr h="3034144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  <a:defRPr/>
                      </a:pPr>
                      <a:r>
                        <a:rPr lang="ru-RU" sz="3200" b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Гипотеза</a:t>
                      </a:r>
                      <a:endParaRPr lang="ru-RU" sz="3200" b="0" smtClean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240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AutoNum type="arabicPeriod"/>
                      </a:pPr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lvl="0" indent="-228600" algn="ctr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r>
                        <a:rPr lang="ru-RU" sz="2800" smtClean="0">
                          <a:latin typeface="Times New Roman" pitchFamily="18" charset="0"/>
                          <a:cs typeface="Times New Roman" pitchFamily="18" charset="0"/>
                        </a:rPr>
                        <a:t>Можно</a:t>
                      </a:r>
                      <a:r>
                        <a:rPr lang="ru-RU" sz="2800" baseline="0" smtClean="0">
                          <a:latin typeface="Times New Roman" pitchFamily="18" charset="0"/>
                          <a:cs typeface="Times New Roman" pitchFamily="18" charset="0"/>
                        </a:rPr>
                        <a:t> ли определить время с помощью природы?</a:t>
                      </a:r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814729"/>
              </p:ext>
            </p:extLst>
          </p:nvPr>
        </p:nvGraphicFramePr>
        <p:xfrm>
          <a:off x="0" y="0"/>
          <a:ext cx="9144000" cy="3837709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/>
                <a:gridCol w="6804025"/>
              </a:tblGrid>
              <a:tr h="3837709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 pitchFamily="34" charset="0"/>
                        <a:buNone/>
                      </a:pPr>
                      <a:r>
                        <a:rPr lang="ru-RU" sz="3200" b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Новизна </a:t>
                      </a:r>
                      <a:r>
                        <a:rPr lang="ru-RU" sz="3200" b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Calibri" panose="020f0502020204030204" pitchFamily="34" charset="0"/>
                        </a:rPr>
                        <a:t>проекта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 pitchFamily="34" charset="0"/>
                        <a:buNone/>
                      </a:pPr>
                      <a:endParaRPr lang="ru-RU" sz="2800" b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  <a:sym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 pitchFamily="34" charset="0"/>
                        <a:buNone/>
                      </a:pPr>
                      <a:endParaRPr lang="ru-RU" sz="2800" b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  <a:sym typeface="Calibri" panose="020f0502020204030204" pitchFamily="34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sz="280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algn="ctr"/>
                      <a:r>
                        <a:rPr lang="ru-RU" sz="2800" b="0" i="0" u="none" strike="noStrike" cap="non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 </a:t>
                      </a:r>
                    </a:p>
                    <a:p>
                      <a:pPr marL="0" marR="0" lvl="0" indent="0" algn="ctr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8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В детском саду как и в музее можно узнать много интересного о возникновениях</a:t>
                      </a:r>
                      <a:r>
                        <a:rPr lang="ru-RU" sz="2800" baseline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 часов, их разновидностей в прошлом и настоящем.</a:t>
                      </a:r>
                      <a:endParaRPr lang="ru-RU" sz="2800" smtClean="0">
                        <a:solidFill>
                          <a:schemeClr val="dk1"/>
                        </a:solidFill>
                        <a:latin typeface="Times New Roman" pitchFamily="18" charset="0"/>
                        <a:ea typeface="Calibri" panose="020f0502020204030204"/>
                        <a:cs typeface="Times New Roman" pitchFamily="18" charset="0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2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5551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5</a:t>
            </a:fld>
            <a:endParaRPr lang="en-US" sz="1200" b="1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12" name="Google Shape;112;p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6048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4473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96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3535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0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Цель Проекта</a:t>
                      </a:r>
                      <a:endParaRPr sz="320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AutoNum type="arabicPeriod"/>
                      </a:pPr>
                      <a:endParaRPr lang="ru-RU"/>
                    </a:p>
                    <a:p>
                      <a:pPr marL="228600" marR="0" lvl="0" indent="-2286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  <a:defRPr/>
                      </a:pPr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marR="0" lvl="0" indent="-2286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  <a:defRPr/>
                      </a:pPr>
                      <a:r>
                        <a:rPr lang="ru-RU" sz="2800" smtClean="0">
                          <a:latin typeface="Times New Roman" pitchFamily="18" charset="0"/>
                          <a:cs typeface="Times New Roman" pitchFamily="18" charset="0"/>
                        </a:rPr>
                        <a:t>Выяснить как и откуда появились часы ,</a:t>
                      </a:r>
                      <a:r>
                        <a:rPr lang="ru-RU" sz="2800" baseline="0" smtClean="0">
                          <a:latin typeface="Times New Roman" pitchFamily="18" charset="0"/>
                          <a:cs typeface="Times New Roman" pitchFamily="18" charset="0"/>
                        </a:rPr>
                        <a:t> какие бывают часы</a:t>
                      </a:r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65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0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Задачи Проекта</a:t>
                      </a:r>
                      <a:endParaRPr sz="320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sz="1200" u="sng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sz="1200" u="sng">
                        <a:solidFill>
                          <a:schemeClr val="tx1"/>
                        </a:solidFill>
                        <a:latin typeface="Times New Roman" pitchFamily="18" charset="0"/>
                        <a:ea typeface="Calibri" panose="020f0502020204030204"/>
                        <a:cs typeface="Times New Roman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AutoNum type="arabicPeriod"/>
                      </a:pPr>
                      <a:r>
                        <a:rPr lang="ru-RU" sz="2800" u="none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Познакомиться  с историей возникновения часов, их разновидностями в прошлом и настоящем.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AutoNum type="arabicPeriod"/>
                        <a:defRPr/>
                      </a:pPr>
                      <a:r>
                        <a:rPr lang="ru-RU" sz="28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Узнать, какие бывают разновидности часов.</a:t>
                      </a:r>
                      <a:endParaRPr lang="ru-RU" sz="2800" u="none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342900" marR="0" lvl="0" indent="-34290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AutoNum type="arabicPeriod"/>
                      </a:pPr>
                      <a:r>
                        <a:rPr lang="ru-RU" sz="2800" u="none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Провести опыты и эксперименты по изучению свойств времени.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  <a:defRPr/>
                      </a:pPr>
                      <a:endParaRPr lang="ru-RU" sz="900" b="0" i="0" u="none" strike="noStrike" cap="none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 sz="800" b="0" i="0" u="none" strike="noStrike" cap="none" smtClean="0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ru-RU" sz="1200" b="0" i="0" u="sng" strike="noStrike" cap="none" baseline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6</a:t>
            </a:fld>
            <a:endParaRPr lang="en-US" sz="12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4" name="Google Shape;198;p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004164"/>
              </p:ext>
            </p:extLst>
          </p:nvPr>
        </p:nvGraphicFramePr>
        <p:xfrm>
          <a:off x="0" y="0"/>
          <a:ext cx="9144000" cy="7894331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439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000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Задача </a:t>
                      </a:r>
                      <a:r>
                        <a:rPr lang="en-US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3200" b="1" i="0" u="none" smtClean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1</a:t>
                      </a:r>
                      <a:endParaRPr sz="32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  <a:defRPr/>
                      </a:pPr>
                      <a:endParaRPr lang="ru-RU" sz="3200" b="0" i="0" u="none" strike="noStrike" cap="none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3200" u="none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Познако -</a:t>
                      </a: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3200" u="none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миться  с историей возникновения часов, их разновидностями в прошлом и настоящем.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3200" b="1" i="1" u="none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3200" b="1" i="0" u="none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Tx/>
                        <a:buFont typeface="Times New Roman" panose="02020603050405020304"/>
                        <a:buNone/>
                        <a:defRPr/>
                      </a:pPr>
                      <a:endParaRPr lang="ru-RU" sz="2000" b="0" i="0" u="none" baseline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38082" y="147918"/>
            <a:ext cx="68714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Для решения первой задачи были проведены мероприятия, которые помогли дошкольникам узнать,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историю возникновения часов.  Узнать о их разновидностях в прошлом  и настоящем.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8083" y="1463538"/>
            <a:ext cx="70059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>
                <a:latin typeface="Times New Roman" pitchFamily="18" charset="0"/>
                <a:cs typeface="Times New Roman" pitchFamily="18" charset="0"/>
              </a:rPr>
              <a:t>Формы работы: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познавательные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Какие часы были давным- давно», «Что мы делаем в разное время?»,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Часы у меня дома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 и т.д.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дидактические игры: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«Дни недели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/и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«Ходят стрелочки по кругу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д/и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«Найди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пару», д/и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«Четвёртый лишний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 и т.д.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чтение художественной литературы: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Анофриев «Тик- Так», Берестов «Без четверти шесть». Стихи о человеке и его часах. (С. Баруздин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)» и т. д.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изучение энциклопедий: «Часы и время», «Часы мира», «Знаменитые часы» и т.д.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игры-путешествия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в историю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возникновения часов: «История часов»,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"Путешествие в прошлое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часов« и т.д.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Изобразительная деятельность:  рисование «такие разные часы»,  лепка «Весёлые будильники», аппликация «Веселые часы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 и т.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/>
            </a:b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6" name="Google Shape;198;p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016361"/>
              </p:ext>
            </p:extLst>
          </p:nvPr>
        </p:nvGraphicFramePr>
        <p:xfrm>
          <a:off x="0" y="0"/>
          <a:ext cx="9144000" cy="7894331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632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807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Задача </a:t>
                      </a:r>
                      <a:r>
                        <a:rPr lang="en-US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3200" b="1" i="0" u="none" smtClean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1</a:t>
                      </a:r>
                      <a:endParaRPr sz="32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  <a:defRPr/>
                      </a:pPr>
                      <a:endParaRPr lang="ru-RU" sz="3200" b="0" i="0" u="none" strike="noStrike" cap="none">
                        <a:solidFill>
                          <a:schemeClr val="bg1"/>
                        </a:solidFill>
                        <a:latin typeface="Times New Roman" pitchFamily="18" charset="0"/>
                        <a:ea typeface="Calibri" panose="020f0502020204030204"/>
                        <a:cs typeface="Times New Roman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3200" u="none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Познако</a:t>
                      </a:r>
                      <a:endParaRPr lang="ru-RU" sz="3200" u="none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3200" u="none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 panose="020f0502020204030204"/>
                          <a:cs typeface="Times New Roman" pitchFamily="18" charset="0"/>
                          <a:sym typeface="Calibri" panose="020f0502020204030204"/>
                        </a:rPr>
                        <a:t>миться  с историей возникновения часов, их разновидностями в прошлом и настоящем.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3200" b="1" i="1" u="none">
                        <a:solidFill>
                          <a:schemeClr val="bg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3200" b="1" i="0" u="none">
                        <a:solidFill>
                          <a:schemeClr val="bg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Tx/>
                        <a:buFont typeface="Times New Roman" panose="02020603050405020304"/>
                        <a:buNone/>
                        <a:defRPr/>
                      </a:pPr>
                      <a:endParaRPr lang="ru-RU" sz="2000" b="0" i="0" u="none" baseline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Calibri" panose="020f05020202040302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71400">
            <a:off x="2110161" y="5155780"/>
            <a:ext cx="2420937" cy="241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78379">
            <a:off x="6751829" y="5201675"/>
            <a:ext cx="2152043" cy="2152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4510" y="5155780"/>
            <a:ext cx="1534932" cy="2197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80377" y="27871"/>
            <a:ext cx="65255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познавательные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художественной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литературы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изучение энциклопедий</a:t>
            </a:r>
            <a:endParaRPr 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Users\alena\OneDrive\Рабочий стол\22-23 учебный год Звездочки\проект\проект такие разные часы\IMG202305240934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3545" y="2151529"/>
            <a:ext cx="2986702" cy="2218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2264" y="2017477"/>
            <a:ext cx="3298265" cy="27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28519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8</a:t>
            </a:fld>
            <a:endParaRPr lang="en-US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004530"/>
              </p:ext>
            </p:extLst>
          </p:nvPr>
        </p:nvGraphicFramePr>
        <p:xfrm>
          <a:off x="0" y="13448"/>
          <a:ext cx="9251950" cy="867335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71221"/>
                <a:gridCol w="7180729"/>
              </a:tblGrid>
              <a:tr h="8673354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endParaRPr lang="en-US" sz="1800" b="1" i="0" u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4471" y="484094"/>
            <a:ext cx="18556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FFFFFF"/>
              </a:buClr>
              <a:buSzPts val="1800"/>
            </a:pPr>
            <a:r>
              <a:rPr lang="ru-RU" sz="2400" b="1">
                <a:solidFill>
                  <a:srgbClr val="FFFFFF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Задача  1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FFFFF"/>
              </a:buClr>
              <a:buSzPts val="1800"/>
              <a:defRPr/>
            </a:pPr>
            <a:endParaRPr lang="ru-RU" sz="2400">
              <a:solidFill>
                <a:srgbClr val="FFFFFF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/>
            <a:r>
              <a:rPr lang="ru-RU" sz="2400"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Познакомиться  с историей возникновения часов, их разновидностями в прошлом и настоящем.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28346" y="242047"/>
            <a:ext cx="644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«Дни недели»,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«Ходят стрелочки по кругу»,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«Найди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пару»,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«Четвёртый лишний» и т.д.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8346" y="2561586"/>
            <a:ext cx="3910065" cy="233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5915280" y="3713367"/>
            <a:ext cx="3491697" cy="2116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6718" y="5473198"/>
            <a:ext cx="3741693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88459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pPr marL="0" marR="0" lvl="0" indent="0" algn="r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200"/>
                <a:buFont typeface="Times New Roman" panose="02020603050405020304"/>
                <a:buNone/>
              </a:pPr>
              <a:t>9</a:t>
            </a:fld>
            <a:endParaRPr lang="en-US" sz="1200" b="1" i="0" u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3549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576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671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 vert="horz" wrap="square"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Задача </a:t>
                      </a:r>
                      <a:r>
                        <a:rPr lang="en-US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3200" b="1" i="0" u="none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2</a:t>
                      </a:r>
                      <a:endParaRPr sz="32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  <a:defRPr/>
                      </a:pPr>
                      <a:endParaRPr lang="ru-RU" sz="3200" b="0" i="0" u="none" strike="noStrike" cap="none">
                        <a:solidFill>
                          <a:schemeClr val="bg1"/>
                        </a:solidFill>
                        <a:latin typeface="Times New Roman" pitchFamily="18" charset="0"/>
                        <a:ea typeface="Calibri" panose="020f0502020204030204"/>
                        <a:cs typeface="Times New Roman" pitchFamily="18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32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Узнать, какие бывают разновидности часов.</a:t>
                      </a:r>
                      <a:endParaRPr lang="ru-RU" sz="3200" u="none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 panose="020f0502020204030204"/>
                        <a:cs typeface="Times New Roman" pitchFamily="18" charset="0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sz="3200" b="1" i="0" u="none">
                        <a:solidFill>
                          <a:schemeClr val="bg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Tx/>
                        <a:buFont typeface="Times New Roman" panose="02020603050405020304"/>
                        <a:buNone/>
                        <a:defRPr/>
                      </a:pPr>
                      <a:endParaRPr lang="ru-RU" sz="2800" b="0" i="0" u="none" baseline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dk1"/>
                        </a:buClr>
                        <a:buSzTx/>
                        <a:buFont typeface="Times New Roman" panose="02020603050405020304"/>
                        <a:buNone/>
                        <a:defRPr/>
                      </a:pPr>
                      <a:endParaRPr lang="ru-RU" sz="2800" b="0" i="0" u="none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77671" y="298848"/>
            <a:ext cx="5876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lvl="0" algn="ctr">
              <a:buClr>
                <a:schemeClr val="dk1"/>
              </a:buClr>
              <a:buSzTx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Опытно-экспериментальная </a:t>
            </a:r>
          </a:p>
          <a:p>
            <a:pPr marL="101600" lvl="0" algn="ctr">
              <a:buClr>
                <a:schemeClr val="dk1"/>
              </a:buClr>
              <a:buSzTx/>
              <a:defRPr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948" y="1976719"/>
            <a:ext cx="2619654" cy="3805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53" y="1680881"/>
            <a:ext cx="2869431" cy="4101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HDOfficeLightV0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34</Paragraphs>
  <Slides>15</Slides>
  <Notes>12</Notes>
  <TotalTime>1140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0">
      <vt:lpstr>Arial</vt:lpstr>
      <vt:lpstr>Calibri</vt:lpstr>
      <vt:lpstr>Noto Sans Symbols</vt:lpstr>
      <vt:lpstr>Times New Roman</vt:lpstr>
      <vt:lpstr>HDOfficeLightV0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 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Наталья</dc:creator>
  <cp:lastModifiedBy>Алена Герасимова</cp:lastModifiedBy>
  <cp:revision>262</cp:revision>
  <dcterms:created xsi:type="dcterms:W3CDTF">2012-01-11T08:01:00Z</dcterms:created>
  <dcterms:modified xsi:type="dcterms:W3CDTF">2023-05-24T16:22:54Z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1049-11.2.0.9984</vt:lpwstr>
  </property>
</Properties>
</file>