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5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8001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8464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27400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8556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6659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48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3422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7063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6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5509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4696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155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BA790-8CF6-4138-881E-609F07DDB94B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1AE3364-CA13-4C94-B495-765C7637A01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75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CF9C63-92BE-435A-A006-7CD019A6FA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KONSTANTIN USHINSKY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CB92810-2542-4105-854B-61F1CAF9A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79" y="3760370"/>
            <a:ext cx="5619909" cy="97762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ahnschrift SemiBold Condensed" panose="020B0502040204020203" pitchFamily="34" charset="0"/>
              </a:rPr>
              <a:t>ПОДГОТОВИЛА АСОЯН </a:t>
            </a:r>
            <a:r>
              <a:rPr lang="ru-RU" dirty="0" err="1" smtClean="0">
                <a:latin typeface="Bahnschrift SemiBold Condensed" panose="020B0502040204020203" pitchFamily="34" charset="0"/>
              </a:rPr>
              <a:t>олеся</a:t>
            </a:r>
            <a:r>
              <a:rPr lang="ru-RU" dirty="0" smtClean="0">
                <a:latin typeface="Bahnschrift SemiBold Condensed" panose="020B0502040204020203" pitchFamily="34" charset="0"/>
              </a:rPr>
              <a:t> </a:t>
            </a:r>
            <a:r>
              <a:rPr lang="ru-RU" dirty="0" err="1" smtClean="0">
                <a:latin typeface="Bahnschrift SemiBold Condensed" panose="020B0502040204020203" pitchFamily="34" charset="0"/>
              </a:rPr>
              <a:t>игоревна</a:t>
            </a:r>
            <a:r>
              <a:rPr lang="ru-RU" dirty="0" smtClean="0">
                <a:latin typeface="Bahnschrift SemiBold Condensed" panose="020B0502040204020203" pitchFamily="34" charset="0"/>
              </a:rPr>
              <a:t> </a:t>
            </a:r>
            <a:endParaRPr lang="ru-RU" dirty="0">
              <a:latin typeface="Bahnschrift SemiBold Condensed" panose="020B0502040204020203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56F41DC4-44C9-4E78-A679-21292AF8A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156" y="802298"/>
            <a:ext cx="2661532" cy="3966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67165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5156079-11F1-48F7-BEA8-86A487966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MEMORIALS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696B78F-7B1D-4CAA-B3AA-FC83D0501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400" y="2039795"/>
            <a:ext cx="4732653" cy="3450613"/>
          </a:xfrm>
        </p:spPr>
        <p:txBody>
          <a:bodyPr/>
          <a:lstStyle/>
          <a:p>
            <a:pPr marL="0" indent="0" algn="l">
              <a:buNone/>
            </a:pPr>
            <a:r>
              <a:rPr lang="en-US" b="0" i="0" dirty="0">
                <a:effectLst/>
                <a:latin typeface="Arial" panose="020B0604020202020204" pitchFamily="34" charset="0"/>
              </a:rPr>
              <a:t>Educational institutions named after Konstantin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</a:t>
            </a:r>
            <a:r>
              <a:rPr lang="en-US" dirty="0" err="1">
                <a:latin typeface="Arial" panose="020B0604020202020204" pitchFamily="34" charset="0"/>
              </a:rPr>
              <a:t>i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South Ukrainian National Pedagogical University 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Odesa</a:t>
            </a:r>
            <a:r>
              <a:rPr lang="en-US" b="0" i="0" dirty="0"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Ukraine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Yaroslavl State Pedagogical University 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Yaroslavl</a:t>
            </a:r>
            <a:r>
              <a:rPr lang="en-US" b="0" i="0" dirty="0"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Russia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1st Simferopol Gymnasium</a:t>
            </a:r>
            <a:r>
              <a:rPr lang="en-US" b="0" i="0" dirty="0">
                <a:effectLst/>
                <a:latin typeface="Arial" panose="020B0604020202020204" pitchFamily="34" charset="0"/>
              </a:rPr>
              <a:t> 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Simferopol</a:t>
            </a:r>
            <a:r>
              <a:rPr lang="en-US" b="0" i="0" dirty="0"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Ukraine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="" xmlns:a16="http://schemas.microsoft.com/office/drawing/2014/main" id="{BBCA2DBC-681D-48AA-8046-C233080625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267074" y="4563979"/>
            <a:ext cx="2502568" cy="2502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8DDA628-0FC0-4FDA-A4FD-39AB0163A1A5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80748" y="2039795"/>
            <a:ext cx="2315342" cy="1389205"/>
          </a:xfrm>
          <a:prstGeom prst="rect">
            <a:avLst/>
          </a:prstGeom>
        </p:spPr>
      </p:pic>
      <p:sp>
        <p:nvSpPr>
          <p:cNvPr id="7" name="AutoShape 6">
            <a:extLst>
              <a:ext uri="{FF2B5EF4-FFF2-40B4-BE49-F238E27FC236}">
                <a16:creationId xmlns="" xmlns:a16="http://schemas.microsoft.com/office/drawing/2014/main" id="{4527604E-7F67-4D52-A2C0-70F792B83A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>
            <a:extLst>
              <a:ext uri="{FF2B5EF4-FFF2-40B4-BE49-F238E27FC236}">
                <a16:creationId xmlns="" xmlns:a16="http://schemas.microsoft.com/office/drawing/2014/main" id="{5C007081-3A87-4993-A3BD-18BB058E3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279" y="3208866"/>
            <a:ext cx="2788048" cy="1575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="" xmlns:a16="http://schemas.microsoft.com/office/drawing/2014/main" id="{44B17639-A88F-4B73-865C-2F40C1CC9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88" y="4065783"/>
            <a:ext cx="2502568" cy="1876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2126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27619F0-6FB2-48C4-AB58-D6D092B30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attention!</a:t>
            </a:r>
            <a:endParaRPr lang="ru-RU" dirty="0"/>
          </a:p>
        </p:txBody>
      </p:sp>
      <p:pic>
        <p:nvPicPr>
          <p:cNvPr id="10242" name="Picture 2" descr="Ушинский Константин Дмитриевич - биография">
            <a:extLst>
              <a:ext uri="{FF2B5EF4-FFF2-40B4-BE49-F238E27FC236}">
                <a16:creationId xmlns="" xmlns:a16="http://schemas.microsoft.com/office/drawing/2014/main" id="{F6027AAC-8468-4C40-8306-E5D1F42B55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314" y="2083859"/>
            <a:ext cx="3170941" cy="34496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38E6610-3B46-4BAC-B4E4-EDFC9E225A06}"/>
              </a:ext>
            </a:extLst>
          </p:cNvPr>
          <p:cNvSpPr txBox="1"/>
          <p:nvPr/>
        </p:nvSpPr>
        <p:spPr>
          <a:xfrm>
            <a:off x="5173133" y="3485512"/>
            <a:ext cx="61016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"Pedagogical experience without science is equivalent to witchcraft in medicine."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                                                                    </a:t>
            </a:r>
            <a:r>
              <a:rPr lang="en-US" dirty="0" err="1">
                <a:solidFill>
                  <a:srgbClr val="202122"/>
                </a:solidFill>
                <a:latin typeface="Arial" panose="020B0604020202020204" pitchFamily="34" charset="0"/>
              </a:rPr>
              <a:t>K.Ushinsky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1896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CA3679-6C91-4BBA-98AB-28AF7CC44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this?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6488D66-1A45-4B45-B8CA-04266CBFD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3030110" cy="3450613"/>
          </a:xfrm>
        </p:spPr>
        <p:txBody>
          <a:bodyPr/>
          <a:lstStyle/>
          <a:p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Konstantin </a:t>
            </a:r>
            <a:r>
              <a:rPr lang="en-US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Ush</a:t>
            </a:r>
            <a:r>
              <a:rPr lang="en-US" b="1" dirty="0" err="1">
                <a:solidFill>
                  <a:srgbClr val="202122"/>
                </a:solidFill>
                <a:latin typeface="Arial" panose="020B0604020202020204" pitchFamily="34" charset="0"/>
              </a:rPr>
              <a:t>i</a:t>
            </a:r>
            <a:r>
              <a:rPr lang="en-US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nsky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Russian teacher and writer, </a:t>
            </a:r>
            <a:r>
              <a:rPr lang="en-US" b="0" i="0" dirty="0">
                <a:effectLst/>
                <a:latin typeface="Arial" panose="020B0604020202020204" pitchFamily="34" charset="0"/>
              </a:rPr>
              <a:t>credited as the founder of scientific </a:t>
            </a:r>
            <a:r>
              <a:rPr lang="en-US" b="0" i="0" strike="noStrike" dirty="0">
                <a:effectLst/>
                <a:latin typeface="Arial" panose="020B0604020202020204" pitchFamily="34" charset="0"/>
              </a:rPr>
              <a:t>pedagogy</a:t>
            </a:r>
            <a:r>
              <a:rPr lang="en-US" b="0" i="0" dirty="0">
                <a:effectLst/>
                <a:latin typeface="Arial" panose="020B0604020202020204" pitchFamily="34" charset="0"/>
              </a:rPr>
              <a:t> in Russia.</a:t>
            </a:r>
            <a:endParaRPr lang="ru-RU" dirty="0"/>
          </a:p>
        </p:txBody>
      </p:sp>
      <p:pic>
        <p:nvPicPr>
          <p:cNvPr id="2052" name="Picture 4">
            <a:extLst>
              <a:ext uri="{FF2B5EF4-FFF2-40B4-BE49-F238E27FC236}">
                <a16:creationId xmlns="" xmlns:a16="http://schemas.microsoft.com/office/drawing/2014/main" id="{05EC32FC-2EF5-493E-B423-6B0A3893B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890" y="2015732"/>
            <a:ext cx="2428397" cy="30197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729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EE3A56-01C5-4C07-B0E4-289A36601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Biography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285F0B-FE0E-452F-B193-DF53E002C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3323621" cy="3450613"/>
          </a:xfrm>
        </p:spPr>
        <p:txBody>
          <a:bodyPr/>
          <a:lstStyle/>
          <a:p>
            <a:pPr marL="0" indent="0">
              <a:buNone/>
            </a:pPr>
            <a:r>
              <a:rPr lang="en-US" b="0" i="0" dirty="0">
                <a:effectLst/>
                <a:latin typeface="Arial" panose="020B0604020202020204" pitchFamily="34" charset="0"/>
              </a:rPr>
              <a:t>Konstantin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was born 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Tula</a:t>
            </a:r>
            <a:r>
              <a:rPr lang="en-US" b="0" i="0" dirty="0">
                <a:effectLst/>
                <a:latin typeface="Arial" panose="020B0604020202020204" pitchFamily="34" charset="0"/>
              </a:rPr>
              <a:t> to a family of a retired officer.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CB8C33DA-3AE5-4E1C-8698-F1E9B8CAB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388" y="3163525"/>
            <a:ext cx="3730860" cy="24647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E93B1D3-C322-45D5-A4FA-84BFC752569D}"/>
              </a:ext>
            </a:extLst>
          </p:cNvPr>
          <p:cNvSpPr txBox="1"/>
          <p:nvPr/>
        </p:nvSpPr>
        <p:spPr>
          <a:xfrm>
            <a:off x="4978402" y="4272926"/>
            <a:ext cx="37308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In 1844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graduated from the Department of Law of Moscow University.</a:t>
            </a:r>
            <a:endParaRPr lang="ru-RU" dirty="0"/>
          </a:p>
        </p:txBody>
      </p:sp>
      <p:pic>
        <p:nvPicPr>
          <p:cNvPr id="3076" name="Picture 4">
            <a:extLst>
              <a:ext uri="{FF2B5EF4-FFF2-40B4-BE49-F238E27FC236}">
                <a16:creationId xmlns="" xmlns:a16="http://schemas.microsoft.com/office/drawing/2014/main" id="{0FFAE7F3-15A0-4B9B-A745-1B221030B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620" y="2328621"/>
            <a:ext cx="3050115" cy="18885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E8C3594-C6E6-4247-A1F8-5A5EF5A229ED}"/>
              </a:ext>
            </a:extLst>
          </p:cNvPr>
          <p:cNvSpPr txBox="1"/>
          <p:nvPr/>
        </p:nvSpPr>
        <p:spPr>
          <a:xfrm>
            <a:off x="8709262" y="2240195"/>
            <a:ext cx="35407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From 1846 to 1849 he was a professor at the Demidov Lyceum in Yaroslavl</a:t>
            </a:r>
            <a:r>
              <a:rPr lang="ru-RU" b="0" i="0" dirty="0"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3078" name="Picture 6">
            <a:extLst>
              <a:ext uri="{FF2B5EF4-FFF2-40B4-BE49-F238E27FC236}">
                <a16:creationId xmlns="" xmlns:a16="http://schemas.microsoft.com/office/drawing/2014/main" id="{9E22C91D-A987-4075-991F-D625CC056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724" y="3565358"/>
            <a:ext cx="3088545" cy="21520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9726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1AD9569-1E5D-494C-A5C0-F3AC36BC0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18" y="588744"/>
            <a:ext cx="9603275" cy="1049235"/>
          </a:xfrm>
        </p:spPr>
        <p:txBody>
          <a:bodyPr/>
          <a:lstStyle/>
          <a:p>
            <a:r>
              <a:rPr lang="en-US" dirty="0"/>
              <a:t>Work as an editor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E2B3AAE-2F55-4051-BA49-11E4C6F1D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853" y="2085180"/>
            <a:ext cx="5771147" cy="3450613"/>
          </a:xfrm>
        </p:spPr>
        <p:txBody>
          <a:bodyPr/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The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earned money by literary work for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th</a:t>
            </a:r>
            <a:r>
              <a:rPr lang="ru-RU" b="0" i="0" dirty="0">
                <a:effectLst/>
                <a:latin typeface="Arial" panose="020B0604020202020204" pitchFamily="34" charset="0"/>
              </a:rPr>
              <a:t>е </a:t>
            </a:r>
            <a:r>
              <a:rPr lang="en-US" b="0" i="0" dirty="0">
                <a:effectLst/>
                <a:latin typeface="Arial" panose="020B0604020202020204" pitchFamily="34" charset="0"/>
              </a:rPr>
              <a:t>magazines </a:t>
            </a:r>
            <a:r>
              <a:rPr lang="en-US" b="0" i="0" strike="noStrike" dirty="0">
                <a:effectLst/>
                <a:latin typeface="Arial" panose="020B0604020202020204" pitchFamily="34" charset="0"/>
              </a:rPr>
              <a:t>Sovremennik</a:t>
            </a:r>
            <a:r>
              <a:rPr lang="en-US" b="0" i="0" dirty="0">
                <a:effectLst/>
                <a:latin typeface="Arial" panose="020B0604020202020204" pitchFamily="34" charset="0"/>
              </a:rPr>
              <a:t> and </a:t>
            </a:r>
            <a:r>
              <a:rPr lang="en-US" b="0" i="1" dirty="0" err="1">
                <a:effectLst/>
                <a:latin typeface="Arial" panose="020B0604020202020204" pitchFamily="34" charset="0"/>
              </a:rPr>
              <a:t>Biblioteka</a:t>
            </a:r>
            <a:r>
              <a:rPr lang="en-US" b="0" i="1" dirty="0">
                <a:effectLst/>
                <a:latin typeface="Arial" panose="020B0604020202020204" pitchFamily="34" charset="0"/>
              </a:rPr>
              <a:t> </a:t>
            </a:r>
            <a:r>
              <a:rPr lang="en-US" b="0" i="1" dirty="0" err="1">
                <a:effectLst/>
                <a:latin typeface="Arial" panose="020B0604020202020204" pitchFamily="34" charset="0"/>
              </a:rPr>
              <a:t>dlya</a:t>
            </a:r>
            <a:r>
              <a:rPr lang="en-US" b="0" i="1" dirty="0">
                <a:effectLst/>
                <a:latin typeface="Arial" panose="020B0604020202020204" pitchFamily="34" charset="0"/>
              </a:rPr>
              <a:t> </a:t>
            </a:r>
            <a:r>
              <a:rPr lang="en-US" b="0" i="1" dirty="0" err="1">
                <a:effectLst/>
                <a:latin typeface="Arial" panose="020B0604020202020204" pitchFamily="34" charset="0"/>
              </a:rPr>
              <a:t>Chteniya</a:t>
            </a:r>
            <a:r>
              <a:rPr lang="en-US" b="0" i="0" dirty="0">
                <a:effectLst/>
                <a:latin typeface="Arial" panose="020B0604020202020204" pitchFamily="34" charset="0"/>
              </a:rPr>
              <a:t>. </a:t>
            </a:r>
            <a:endParaRPr lang="ru-RU" dirty="0"/>
          </a:p>
        </p:txBody>
      </p:sp>
      <p:pic>
        <p:nvPicPr>
          <p:cNvPr id="4098" name="Picture 2" descr="Журнал «Современник»">
            <a:extLst>
              <a:ext uri="{FF2B5EF4-FFF2-40B4-BE49-F238E27FC236}">
                <a16:creationId xmlns="" xmlns:a16="http://schemas.microsoft.com/office/drawing/2014/main" id="{32D9D250-7FCC-459E-8145-6EA571A45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330" y="2085180"/>
            <a:ext cx="2148732" cy="32986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Библиотека для чтения&amp;quot; - это... Что такое &amp;quot;Библиотека для чтения&amp;quot;?">
            <a:extLst>
              <a:ext uri="{FF2B5EF4-FFF2-40B4-BE49-F238E27FC236}">
                <a16:creationId xmlns="" xmlns:a16="http://schemas.microsoft.com/office/drawing/2014/main" id="{DADB2306-F4C3-4C4E-B032-E5F2C3916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633" y="2060027"/>
            <a:ext cx="2317409" cy="35009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8049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2F74A1-92CF-41CC-BE4E-3F3EDD17B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as a teacher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0D26A6-03E5-4633-8331-7ED7F7688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015732"/>
            <a:ext cx="6286569" cy="3597990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In 1854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became a teacher of Russian Literature and Law at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Gatchina</a:t>
            </a:r>
            <a:r>
              <a:rPr lang="en-US" b="0" i="0" dirty="0">
                <a:effectLst/>
                <a:latin typeface="Arial" panose="020B0604020202020204" pitchFamily="34" charset="0"/>
              </a:rPr>
              <a:t> Orphanage (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Gatchinsky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Sirotsky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Institut</a:t>
            </a:r>
            <a:r>
              <a:rPr lang="en-US" b="0" i="0" dirty="0">
                <a:effectLst/>
                <a:latin typeface="Arial" panose="020B0604020202020204" pitchFamily="34" charset="0"/>
              </a:rPr>
              <a:t>). In 1855-1859 he became the Inspector at the same institution. </a:t>
            </a:r>
            <a:endParaRPr lang="ru-RU" dirty="0"/>
          </a:p>
        </p:txBody>
      </p:sp>
      <p:pic>
        <p:nvPicPr>
          <p:cNvPr id="5122" name="Picture 2" descr="Большой Гатчинский дворец">
            <a:extLst>
              <a:ext uri="{FF2B5EF4-FFF2-40B4-BE49-F238E27FC236}">
                <a16:creationId xmlns="" xmlns:a16="http://schemas.microsoft.com/office/drawing/2014/main" id="{A27D3146-B370-4E29-95E0-1FE40238A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69" y="2015731"/>
            <a:ext cx="4936268" cy="35979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884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F1D00A-D319-433C-B7AB-15FB73F63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at the Institute of Noble Maidens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1B44793-9063-48E4-A4CC-3DE11BA31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05" y="2015732"/>
            <a:ext cx="5991941" cy="3450613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In 1859-1862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was the Inspector of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Smolny</a:t>
            </a:r>
            <a:r>
              <a:rPr lang="en-US" b="0" i="0" dirty="0"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Institute for Noble Maidens</a:t>
            </a:r>
            <a:r>
              <a:rPr lang="en-US" b="0" i="0" dirty="0">
                <a:effectLst/>
                <a:latin typeface="Arial" panose="020B0604020202020204" pitchFamily="34" charset="0"/>
              </a:rPr>
              <a:t> in Saint-Petersburg, In 1860-1862 he also worked as the Chief Editor of the </a:t>
            </a:r>
            <a:r>
              <a:rPr lang="en-US" b="0" i="1" dirty="0">
                <a:effectLst/>
                <a:latin typeface="Arial" panose="020B0604020202020204" pitchFamily="34" charset="0"/>
              </a:rPr>
              <a:t>Journal of the Department of Education</a:t>
            </a:r>
            <a:r>
              <a:rPr lang="ru-RU" dirty="0"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6146" name="Picture 2" descr="Как воспитывали благородных девиц - Дети Mail.ru">
            <a:extLst>
              <a:ext uri="{FF2B5EF4-FFF2-40B4-BE49-F238E27FC236}">
                <a16:creationId xmlns="" xmlns:a16="http://schemas.microsoft.com/office/drawing/2014/main" id="{E6B4E9F7-DAF9-4FD5-AC40-EF3AEFAAB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732" y="2106044"/>
            <a:ext cx="4961467" cy="31009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43383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25EA94-5A21-4146-9C1E-302398FE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at the end of life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E2CE744-4F60-4BA3-ADBD-CE3D71FAB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253" y="2015732"/>
            <a:ext cx="6737684" cy="4037749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At the end of his life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Ushynsky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mostly acted as a writer and publicist. He also wrote children's textbooks for learning reading: </a:t>
            </a:r>
            <a:r>
              <a:rPr lang="en-US" b="0" i="1" dirty="0">
                <a:effectLst/>
                <a:latin typeface="Arial" panose="020B0604020202020204" pitchFamily="34" charset="0"/>
              </a:rPr>
              <a:t>Children's World</a:t>
            </a:r>
            <a:r>
              <a:rPr lang="en-US" b="0" i="0" dirty="0">
                <a:effectLst/>
                <a:latin typeface="Arial" panose="020B0604020202020204" pitchFamily="34" charset="0"/>
              </a:rPr>
              <a:t> (</a:t>
            </a:r>
            <a:r>
              <a:rPr lang="en-US" b="0" i="1" dirty="0" err="1">
                <a:effectLst/>
                <a:latin typeface="Arial" panose="020B0604020202020204" pitchFamily="34" charset="0"/>
              </a:rPr>
              <a:t>Detski</a:t>
            </a:r>
            <a:r>
              <a:rPr lang="en-US" b="0" i="1" dirty="0">
                <a:effectLst/>
                <a:latin typeface="Arial" panose="020B0604020202020204" pitchFamily="34" charset="0"/>
              </a:rPr>
              <a:t> mir</a:t>
            </a:r>
            <a:r>
              <a:rPr lang="en-US" b="0" i="0" dirty="0">
                <a:effectLst/>
                <a:latin typeface="Arial" panose="020B0604020202020204" pitchFamily="34" charset="0"/>
              </a:rPr>
              <a:t>)</a:t>
            </a:r>
            <a:r>
              <a:rPr lang="ru-RU" b="0" i="0" dirty="0">
                <a:effectLst/>
                <a:latin typeface="Arial" panose="020B0604020202020204" pitchFamily="34" charset="0"/>
              </a:rPr>
              <a:t> </a:t>
            </a:r>
            <a:r>
              <a:rPr lang="en-US" b="0" i="0" dirty="0">
                <a:effectLst/>
                <a:latin typeface="Arial" panose="020B0604020202020204" pitchFamily="34" charset="0"/>
              </a:rPr>
              <a:t>and </a:t>
            </a:r>
            <a:r>
              <a:rPr lang="en-US" b="0" i="1" dirty="0">
                <a:effectLst/>
                <a:latin typeface="Arial" panose="020B0604020202020204" pitchFamily="34" charset="0"/>
              </a:rPr>
              <a:t>Native Word</a:t>
            </a:r>
            <a:r>
              <a:rPr lang="en-US" b="0" i="0" dirty="0">
                <a:effectLst/>
                <a:latin typeface="Arial" panose="020B0604020202020204" pitchFamily="34" charset="0"/>
              </a:rPr>
              <a:t> (</a:t>
            </a:r>
            <a:r>
              <a:rPr lang="en-US" b="0" i="1" dirty="0" err="1">
                <a:effectLst/>
                <a:latin typeface="Arial" panose="020B0604020202020204" pitchFamily="34" charset="0"/>
              </a:rPr>
              <a:t>Rodnoye</a:t>
            </a:r>
            <a:r>
              <a:rPr lang="en-US" b="0" i="1" dirty="0">
                <a:effectLst/>
                <a:latin typeface="Arial" panose="020B0604020202020204" pitchFamily="34" charset="0"/>
              </a:rPr>
              <a:t> </a:t>
            </a:r>
            <a:r>
              <a:rPr lang="en-US" b="0" i="1" dirty="0" err="1">
                <a:effectLst/>
                <a:latin typeface="Arial" panose="020B0604020202020204" pitchFamily="34" charset="0"/>
              </a:rPr>
              <a:t>slovo</a:t>
            </a:r>
            <a:r>
              <a:rPr lang="en-US" b="0" i="0" dirty="0">
                <a:effectLst/>
                <a:latin typeface="Arial" panose="020B0604020202020204" pitchFamily="34" charset="0"/>
              </a:rPr>
              <a:t>).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Ushinsky</a:t>
            </a:r>
            <a:r>
              <a:rPr lang="en-US" b="0" i="0" dirty="0">
                <a:effectLst/>
                <a:latin typeface="Arial" panose="020B0604020202020204" pitchFamily="34" charset="0"/>
              </a:rPr>
              <a:t> died 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Odesa</a:t>
            </a:r>
            <a:r>
              <a:rPr lang="en-US" b="0" i="0" dirty="0">
                <a:effectLst/>
                <a:latin typeface="Arial" panose="020B0604020202020204" pitchFamily="34" charset="0"/>
              </a:rPr>
              <a:t> in 1870 and was buried 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Kyiv</a:t>
            </a:r>
            <a:r>
              <a:rPr lang="en-US" b="0" i="0" dirty="0"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7170" name="Picture 2" descr="Ушинский К.Д. Детский мир: Хрестоматия / Методическая обработка Горячевой  И.А. - Русская Классическая Школа">
            <a:extLst>
              <a:ext uri="{FF2B5EF4-FFF2-40B4-BE49-F238E27FC236}">
                <a16:creationId xmlns="" xmlns:a16="http://schemas.microsoft.com/office/drawing/2014/main" id="{69EC7EF7-AEA7-4852-B853-EAB1D54D3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467" y="2120573"/>
            <a:ext cx="2508250" cy="3427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Ушинский К.Д. Родное слово. Вторая книга для чтения - Русская Классическая  Школа">
            <a:extLst>
              <a:ext uri="{FF2B5EF4-FFF2-40B4-BE49-F238E27FC236}">
                <a16:creationId xmlns="" xmlns:a16="http://schemas.microsoft.com/office/drawing/2014/main" id="{8AC56781-0692-4BBF-A298-E849C36F8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096" y="2120573"/>
            <a:ext cx="2517775" cy="3427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8792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E08A11-1F1F-4259-86A9-31CC04C38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Famous works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AADDDEC-2712-4545-A5B5-DE205B07C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968" y="2015732"/>
            <a:ext cx="5634106" cy="3450613"/>
          </a:xfrm>
        </p:spPr>
        <p:txBody>
          <a:bodyPr/>
          <a:lstStyle/>
          <a:p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Ushinsky's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magnum opus was his theoretical work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Human As a Subject of Education: Pedagogical Anthropology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 three volumes, started in 1867.</a:t>
            </a:r>
            <a:endParaRPr lang="ru-RU" dirty="0"/>
          </a:p>
        </p:txBody>
      </p:sp>
      <p:pic>
        <p:nvPicPr>
          <p:cNvPr id="8196" name="Picture 4" descr="Ушинский, К. Человек как предмет воспитания. Опыт педагогической ... |  Аукционы | Аукционный дом «Литфонд»">
            <a:extLst>
              <a:ext uri="{FF2B5EF4-FFF2-40B4-BE49-F238E27FC236}">
                <a16:creationId xmlns="" xmlns:a16="http://schemas.microsoft.com/office/drawing/2014/main" id="{EA0A19CF-BA6D-496D-A001-F7488F689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65" y="2015732"/>
            <a:ext cx="2945373" cy="3786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70471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D36732-3C7A-44C8-9625-4ED868FC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Famous works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51D43C1-53F2-4924-9230-1E3FC7E6B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6320821" cy="3450613"/>
          </a:xfrm>
        </p:spPr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Among 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Ushinsky's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breakthroughs was the new "Analytic-Synthetic Phonetic Method" for learning reading and writing, which is still the main method used in Russian schools</a:t>
            </a:r>
            <a:endParaRPr lang="ru-RU" dirty="0"/>
          </a:p>
        </p:txBody>
      </p:sp>
      <p:pic>
        <p:nvPicPr>
          <p:cNvPr id="9218" name="Picture 2" descr="Ушинский, Константин Дмитриевич — Википедия">
            <a:extLst>
              <a:ext uri="{FF2B5EF4-FFF2-40B4-BE49-F238E27FC236}">
                <a16:creationId xmlns="" xmlns:a16="http://schemas.microsoft.com/office/drawing/2014/main" id="{9C6EBB6A-BCE3-43E7-8157-71389CB37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687" y="2015732"/>
            <a:ext cx="2607734" cy="3781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28382366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85</TotalTime>
  <Words>194</Words>
  <Application>Microsoft Office PowerPoint</Application>
  <PresentationFormat>Произвольный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Галерея</vt:lpstr>
      <vt:lpstr>KONSTANTIN USHINSKY</vt:lpstr>
      <vt:lpstr>Who is this?</vt:lpstr>
      <vt:lpstr>Biography</vt:lpstr>
      <vt:lpstr>Work as an editor</vt:lpstr>
      <vt:lpstr>Work as a teacher</vt:lpstr>
      <vt:lpstr>Work at the Institute of Noble Maidens</vt:lpstr>
      <vt:lpstr>Work at the end of life</vt:lpstr>
      <vt:lpstr>Famous works</vt:lpstr>
      <vt:lpstr>Famous works</vt:lpstr>
      <vt:lpstr>MEMORIALS</vt:lpstr>
      <vt:lpstr>Thanks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KONSTANTIN USHINSKY</dc:title>
  <dc:creator>79525247362</dc:creator>
  <cp:lastModifiedBy>User</cp:lastModifiedBy>
  <cp:revision>5</cp:revision>
  <dcterms:created xsi:type="dcterms:W3CDTF">2022-01-28T17:55:53Z</dcterms:created>
  <dcterms:modified xsi:type="dcterms:W3CDTF">2023-05-24T07:58:25Z</dcterms:modified>
</cp:coreProperties>
</file>