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Slides/notesSlide9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media/image1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/>
  <p:notesSz cx="6797675" cy="992505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9FE61173-7542-40F7-8A32-43DD58BB2259}" type="slidenum">
              <a:rPr b="0" lang="ru-RU" sz="1400" spc="-1" strike="noStrike">
                <a:latin typeface="Times New Roman"/>
              </a:rPr>
              <a:t>1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ldImg"/>
          </p:nvPr>
        </p:nvSpPr>
        <p:spPr>
          <a:xfrm>
            <a:off x="919080" y="744480"/>
            <a:ext cx="4959000" cy="3720600"/>
          </a:xfrm>
          <a:prstGeom prst="rect">
            <a:avLst/>
          </a:prstGeom>
        </p:spPr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5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14" name="CustomShape 3"/>
          <p:cNvSpPr/>
          <p:nvPr/>
        </p:nvSpPr>
        <p:spPr>
          <a:xfrm>
            <a:off x="3849840" y="9426600"/>
            <a:ext cx="2945880" cy="49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8CD4872-7CB4-4067-BD97-72F9B043586F}" type="slidenum">
              <a:rPr b="0" lang="ru-RU" sz="1200" spc="-1" strike="noStrike">
                <a:solidFill>
                  <a:srgbClr val="000000"/>
                </a:solidFill>
                <a:latin typeface="Calibri"/>
                <a:ea typeface="Calibri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ldImg"/>
          </p:nvPr>
        </p:nvSpPr>
        <p:spPr>
          <a:xfrm>
            <a:off x="919080" y="744480"/>
            <a:ext cx="4959000" cy="3720600"/>
          </a:xfrm>
          <a:prstGeom prst="rect">
            <a:avLst/>
          </a:prstGeom>
        </p:spPr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5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3849840" y="9426600"/>
            <a:ext cx="2945880" cy="49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27562B8-4039-4697-800E-93556C88A4C6}" type="slidenum">
              <a:rPr b="0" lang="ru-RU" sz="1200" spc="-1" strike="noStrike">
                <a:solidFill>
                  <a:srgbClr val="000000"/>
                </a:solidFill>
                <a:latin typeface="Calibri"/>
                <a:ea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sldImg"/>
          </p:nvPr>
        </p:nvSpPr>
        <p:spPr>
          <a:xfrm>
            <a:off x="919080" y="744480"/>
            <a:ext cx="4959000" cy="3720600"/>
          </a:xfrm>
          <a:prstGeom prst="rect">
            <a:avLst/>
          </a:prstGeom>
        </p:spPr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5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17" name="CustomShape 3"/>
          <p:cNvSpPr/>
          <p:nvPr/>
        </p:nvSpPr>
        <p:spPr>
          <a:xfrm>
            <a:off x="3849840" y="9426600"/>
            <a:ext cx="2945880" cy="49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67076E5-EED5-48D0-A539-AA12BD83CC05}" type="slidenum">
              <a:rPr b="0" lang="ru-RU" sz="1200" spc="-1" strike="noStrike">
                <a:solidFill>
                  <a:srgbClr val="000000"/>
                </a:solidFill>
                <a:latin typeface="Calibri"/>
                <a:ea typeface="Calibri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ldImg"/>
          </p:nvPr>
        </p:nvSpPr>
        <p:spPr>
          <a:xfrm>
            <a:off x="919080" y="744480"/>
            <a:ext cx="4959000" cy="3720600"/>
          </a:xfrm>
          <a:prstGeom prst="rect">
            <a:avLst/>
          </a:prstGeom>
        </p:spPr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5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3849840" y="9426600"/>
            <a:ext cx="2945880" cy="49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9A84FDE-E080-4A82-A6AC-FCB71C7A93DC}" type="slidenum">
              <a:rPr b="0" lang="ru-RU" sz="1200" spc="-1" strike="noStrike">
                <a:solidFill>
                  <a:srgbClr val="000000"/>
                </a:solidFill>
                <a:latin typeface="Calibri"/>
                <a:ea typeface="Calibri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sldImg"/>
          </p:nvPr>
        </p:nvSpPr>
        <p:spPr>
          <a:xfrm>
            <a:off x="919080" y="744480"/>
            <a:ext cx="4959000" cy="3720600"/>
          </a:xfrm>
          <a:prstGeom prst="rect">
            <a:avLst/>
          </a:prstGeom>
        </p:spPr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5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23" name="CustomShape 3"/>
          <p:cNvSpPr/>
          <p:nvPr/>
        </p:nvSpPr>
        <p:spPr>
          <a:xfrm>
            <a:off x="3849840" y="9426600"/>
            <a:ext cx="2945880" cy="49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44A043F-ED79-445D-888B-031F542F8004}" type="slidenum">
              <a:rPr b="0" lang="ru-RU" sz="1200" spc="-1" strike="noStrike">
                <a:solidFill>
                  <a:srgbClr val="000000"/>
                </a:solidFill>
                <a:latin typeface="Calibri"/>
                <a:ea typeface="Calibri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ldImg"/>
          </p:nvPr>
        </p:nvSpPr>
        <p:spPr>
          <a:xfrm>
            <a:off x="919080" y="744480"/>
            <a:ext cx="4959000" cy="3720600"/>
          </a:xfrm>
          <a:prstGeom prst="rect">
            <a:avLst/>
          </a:prstGeom>
        </p:spPr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5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3849840" y="9426600"/>
            <a:ext cx="2945880" cy="49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D267F83-CB43-41A6-833E-5AE0040D644A}" type="slidenum">
              <a:rPr b="0" lang="ru-RU" sz="1200" spc="-1" strike="noStrike">
                <a:solidFill>
                  <a:srgbClr val="000000"/>
                </a:solidFill>
                <a:latin typeface="Calibri"/>
                <a:ea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sldImg"/>
          </p:nvPr>
        </p:nvSpPr>
        <p:spPr>
          <a:xfrm>
            <a:off x="919080" y="744480"/>
            <a:ext cx="4959000" cy="3720600"/>
          </a:xfrm>
          <a:prstGeom prst="rect">
            <a:avLst/>
          </a:prstGeom>
        </p:spPr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5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29" name="CustomShape 3"/>
          <p:cNvSpPr/>
          <p:nvPr/>
        </p:nvSpPr>
        <p:spPr>
          <a:xfrm>
            <a:off x="3849840" y="9426600"/>
            <a:ext cx="2945880" cy="49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336E52B-9D79-40CE-ABB0-AB4AEA455B19}" type="slidenum">
              <a:rPr b="0" lang="ru-RU" sz="1200" spc="-1" strike="noStrike">
                <a:solidFill>
                  <a:srgbClr val="000000"/>
                </a:solidFill>
                <a:latin typeface="Calibri"/>
                <a:ea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1143000" y="1124640"/>
            <a:ext cx="6857640" cy="1106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143000" y="1124640"/>
            <a:ext cx="6857640" cy="1106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33240" y="365040"/>
            <a:ext cx="7886520" cy="1325160"/>
          </a:xfrm>
          <a:prstGeom prst="rect">
            <a:avLst/>
          </a:prstGeom>
        </p:spPr>
        <p:txBody>
          <a:bodyPr anchor="ctr">
            <a:noAutofit/>
          </a:bodyPr>
          <a:p>
            <a:r>
              <a:rPr b="0" lang="ru-RU" sz="33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3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33240" y="1828800"/>
            <a:ext cx="7886520" cy="4350960"/>
          </a:xfrm>
          <a:prstGeom prst="rect">
            <a:avLst/>
          </a:prstGeom>
        </p:spPr>
        <p:txBody>
          <a:bodyPr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1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1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1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1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1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1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462720" y="6356520"/>
            <a:ext cx="20570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C3EBFB8-026B-4DD8-A1DC-189EFCEAE24C}" type="slidenum">
              <a:rPr b="0" lang="ru-RU" sz="800" spc="-1" strike="noStrike">
                <a:solidFill>
                  <a:srgbClr val="898989"/>
                </a:solidFill>
                <a:latin typeface="Arial"/>
                <a:ea typeface="Arial"/>
              </a:rPr>
              <a:t>1</a:t>
            </a:fld>
            <a:endParaRPr b="0" lang="ru-RU" sz="8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143000" y="1124640"/>
            <a:ext cx="6857640" cy="2387160"/>
          </a:xfrm>
          <a:prstGeom prst="rect">
            <a:avLst/>
          </a:prstGeom>
        </p:spPr>
        <p:txBody>
          <a:bodyPr anchor="b">
            <a:normAutofit/>
          </a:bodyPr>
          <a:p>
            <a:r>
              <a:rPr b="0" lang="ru-RU" sz="45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6462720" y="6356520"/>
            <a:ext cx="20570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04781A1-0A86-474C-9823-D5C9008DF7FB}" type="slidenum">
              <a:rPr b="0" lang="ru-RU" sz="800" spc="-1" strike="noStrike">
                <a:solidFill>
                  <a:srgbClr val="898989"/>
                </a:solidFill>
                <a:latin typeface="Arial"/>
                <a:ea typeface="Arial"/>
              </a:rPr>
              <a:t>&lt;номер&gt;</a:t>
            </a:fld>
            <a:endParaRPr b="0" lang="ru-RU" sz="8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46272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6432143-CF89-4AA1-B289-807B491FADAA}" type="slidenum">
              <a:rPr b="1" lang="ru-RU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  <p:graphicFrame>
        <p:nvGraphicFramePr>
          <p:cNvPr id="89" name="Table 2"/>
          <p:cNvGraphicFramePr/>
          <p:nvPr/>
        </p:nvGraphicFramePr>
        <p:xfrm>
          <a:off x="0" y="0"/>
          <a:ext cx="9143640" cy="6857640"/>
        </p:xfrm>
        <a:graphic>
          <a:graphicData uri="http://schemas.openxmlformats.org/drawingml/2006/table">
            <a:tbl>
              <a:tblPr/>
              <a:tblGrid>
                <a:gridCol w="1902600"/>
                <a:gridCol w="7241040"/>
              </a:tblGrid>
              <a:tr h="5011560">
                <a:tc>
                  <a:txBody>
                    <a:bodyPr lIns="91080" rIns="91080" tIns="45360" bIns="4536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Наименование Проекта /полное/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(вид, тема):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91080" rIns="91080" tIns="45360" bIns="4536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 u="sng">
                          <a:solidFill>
                            <a:srgbClr val="ff0000"/>
                          </a:solidFill>
                          <a:uFillTx/>
                          <a:latin typeface="Times New Roman"/>
                          <a:ea typeface="Times New Roman"/>
                        </a:rPr>
                        <a:t>Познавательно-творческий проект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ctr"/>
                      <a:r>
                        <a:rPr b="1" lang="ru-RU" sz="2800" spc="-1" strike="noStrike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</a:rPr>
                        <a:t>«Занимательная география»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846080">
                <a:tc>
                  <a:txBody>
                    <a:bodyPr lIns="91080" rIns="91080" tIns="45360" bIns="4536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Наименование Проекта (сокращенное при наличии):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91080" rIns="91080" tIns="45360" bIns="4536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</a:rPr>
                        <a:t>«Все о географии» 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0" name="Рисунок 3" descr=""/>
          <p:cNvPicPr/>
          <p:nvPr/>
        </p:nvPicPr>
        <p:blipFill>
          <a:blip r:embed="rId1"/>
          <a:stretch/>
        </p:blipFill>
        <p:spPr>
          <a:xfrm>
            <a:off x="1185120" y="-66600"/>
            <a:ext cx="1904760" cy="1666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" name="Table 1"/>
          <p:cNvGraphicFramePr/>
          <p:nvPr/>
        </p:nvGraphicFramePr>
        <p:xfrm>
          <a:off x="-108000" y="0"/>
          <a:ext cx="9251640" cy="6857640"/>
        </p:xfrm>
        <a:graphic>
          <a:graphicData uri="http://schemas.openxmlformats.org/drawingml/2006/table">
            <a:tbl>
              <a:tblPr/>
              <a:tblGrid>
                <a:gridCol w="1618920"/>
                <a:gridCol w="7632720"/>
              </a:tblGrid>
              <a:tr h="6858000">
                <a:tc>
                  <a:txBody>
                    <a:bodyPr lIns="91080" rIns="910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.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0" name="TextShape 2"/>
          <p:cNvSpPr txBox="1"/>
          <p:nvPr/>
        </p:nvSpPr>
        <p:spPr>
          <a:xfrm>
            <a:off x="1692360" y="2781360"/>
            <a:ext cx="7198920" cy="9774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1" lang="ru-RU" sz="4000" spc="-1" strike="noStrike">
                <a:solidFill>
                  <a:srgbClr val="1f4e79"/>
                </a:solidFill>
                <a:latin typeface="Times New Roman"/>
                <a:ea typeface="Times New Roman"/>
              </a:rPr>
              <a:t>Спасибо за внимание!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CustomShape 3"/>
          <p:cNvSpPr/>
          <p:nvPr/>
        </p:nvSpPr>
        <p:spPr>
          <a:xfrm>
            <a:off x="1835280" y="476280"/>
            <a:ext cx="6913080" cy="30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l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46272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554B461-4932-4F06-8A31-0D4816DFE267}" type="slidenum">
              <a:rPr b="1" lang="ru-RU" sz="1200" spc="-1" strike="noStrike">
                <a:solidFill>
                  <a:srgbClr val="000000"/>
                </a:solidFill>
                <a:latin typeface="Arial"/>
                <a:ea typeface="Arial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  <p:graphicFrame>
        <p:nvGraphicFramePr>
          <p:cNvPr id="92" name="Table 2"/>
          <p:cNvGraphicFramePr/>
          <p:nvPr/>
        </p:nvGraphicFramePr>
        <p:xfrm>
          <a:off x="0" y="0"/>
          <a:ext cx="9143280" cy="1861560"/>
        </p:xfrm>
        <a:graphic>
          <a:graphicData uri="http://schemas.openxmlformats.org/drawingml/2006/table">
            <a:tbl>
              <a:tblPr/>
              <a:tblGrid>
                <a:gridCol w="2339640"/>
                <a:gridCol w="6804000"/>
              </a:tblGrid>
              <a:tr h="865440">
                <a:tc>
                  <a:txBody>
                    <a:bodyPr lIns="25200" rIns="25200" tIns="0" bIns="0" anchor="ctr">
                      <a:noAutofit/>
                    </a:bodyPr>
                    <a:p>
                      <a:pPr marL="88920" indent="3240">
                        <a:lnSpc>
                          <a:spcPct val="107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Срок начала и окончания Проекта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25200" marR="25200">
                    <a:lnL w="12240">
                      <a:solidFill>
                        <a:srgbClr val="d8dce5"/>
                      </a:solidFill>
                    </a:lnL>
                    <a:lnR w="12240">
                      <a:solidFill>
                        <a:srgbClr val="d8dce5"/>
                      </a:solidFill>
                    </a:lnR>
                    <a:lnT w="12240">
                      <a:solidFill>
                        <a:srgbClr val="d8dce5"/>
                      </a:solidFill>
                    </a:lnT>
                    <a:lnB w="12240">
                      <a:solidFill>
                        <a:srgbClr val="d8dce5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25200" rIns="25200" tIns="0" bIns="0" anchor="b">
                      <a:noAutofit/>
                    </a:bodyPr>
                    <a:p>
                      <a:pPr marL="88920" indent="3240">
                        <a:lnSpc>
                          <a:spcPct val="107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marL="88920" indent="3240">
                        <a:lnSpc>
                          <a:spcPct val="107000"/>
                        </a:lnSpc>
                      </a:pPr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Месяц сентябрь 2022г. – месяц декабрь 2023г. 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000" spc="-1" strike="noStrike">
                        <a:latin typeface="Arial"/>
                      </a:endParaRPr>
                    </a:p>
                  </a:txBody>
                  <a:tcPr marL="25200" marR="25200">
                    <a:lnL w="12240">
                      <a:solidFill>
                        <a:srgbClr val="d8dce5"/>
                      </a:solidFill>
                    </a:lnL>
                    <a:lnR w="12240">
                      <a:solidFill>
                        <a:srgbClr val="d8dce5"/>
                      </a:solidFill>
                    </a:lnR>
                    <a:lnT w="12240">
                      <a:solidFill>
                        <a:srgbClr val="d8dce5"/>
                      </a:solidFill>
                    </a:lnT>
                    <a:lnB w="12240">
                      <a:solidFill>
                        <a:srgbClr val="d8dce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996480">
                <a:tc>
                  <a:txBody>
                    <a:bodyPr lIns="25200" rIns="25200" tIns="0" bIns="0">
                      <a:noAutofit/>
                    </a:bodyPr>
                    <a:p>
                      <a:pPr marL="88920" indent="3240">
                        <a:lnSpc>
                          <a:spcPct val="107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Руководитель Проекта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25200" marR="25200">
                    <a:lnL w="12240">
                      <a:solidFill>
                        <a:srgbClr val="d8dce5"/>
                      </a:solidFill>
                    </a:lnL>
                    <a:lnR w="12240">
                      <a:solidFill>
                        <a:srgbClr val="d8dce5"/>
                      </a:solidFill>
                    </a:lnR>
                    <a:lnT w="12240">
                      <a:solidFill>
                        <a:srgbClr val="d8dce5"/>
                      </a:solidFill>
                    </a:lnT>
                    <a:lnB w="12240">
                      <a:solidFill>
                        <a:srgbClr val="d8dce5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25200" rIns="252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Полищук Ольга Александровна, методист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25200" marR="25200">
                    <a:lnL w="12240">
                      <a:solidFill>
                        <a:srgbClr val="d8dce5"/>
                      </a:solidFill>
                    </a:lnL>
                    <a:lnR w="12240">
                      <a:solidFill>
                        <a:srgbClr val="d8dce5"/>
                      </a:solidFill>
                    </a:lnR>
                    <a:lnT w="12240">
                      <a:solidFill>
                        <a:srgbClr val="d8dce5"/>
                      </a:solidFill>
                    </a:lnT>
                    <a:lnB w="12240">
                      <a:solidFill>
                        <a:srgbClr val="d8dce5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3" name="Table 3"/>
          <p:cNvGraphicFramePr/>
          <p:nvPr/>
        </p:nvGraphicFramePr>
        <p:xfrm>
          <a:off x="12600" y="2152080"/>
          <a:ext cx="9143280" cy="4705200"/>
        </p:xfrm>
        <a:graphic>
          <a:graphicData uri="http://schemas.openxmlformats.org/drawingml/2006/table">
            <a:tbl>
              <a:tblPr/>
              <a:tblGrid>
                <a:gridCol w="2333160"/>
                <a:gridCol w="6810480"/>
              </a:tblGrid>
              <a:tr h="4705560">
                <a:tc>
                  <a:txBody>
                    <a:bodyPr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Участники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Проекта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62a7"/>
                      </a:solidFill>
                    </a:lnL>
                    <a:lnR w="12240">
                      <a:solidFill>
                        <a:srgbClr val="0062a7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0062a7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5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Кузовова Кадрия Мокадэсовна, воспитатель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Воспитанники 163 групп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Родители (законные представители) 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62a7"/>
                      </a:solidFill>
                    </a:lnL>
                    <a:lnR w="12240">
                      <a:solidFill>
                        <a:srgbClr val="b0b9cb"/>
                      </a:solidFill>
                    </a:lnR>
                    <a:lnT w="12240">
                      <a:solidFill>
                        <a:srgbClr val="b0b9cb"/>
                      </a:solidFill>
                    </a:lnT>
                    <a:lnB w="12240">
                      <a:solidFill>
                        <a:srgbClr val="b0b9cb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46272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5EB556B-12BC-4F8C-A43E-D28CBB02C292}" type="slidenum">
              <a:rPr b="1" lang="ru-RU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  <p:graphicFrame>
        <p:nvGraphicFramePr>
          <p:cNvPr id="95" name="Table 2"/>
          <p:cNvGraphicFramePr/>
          <p:nvPr/>
        </p:nvGraphicFramePr>
        <p:xfrm>
          <a:off x="0" y="0"/>
          <a:ext cx="9143640" cy="7312320"/>
        </p:xfrm>
        <a:graphic>
          <a:graphicData uri="http://schemas.openxmlformats.org/drawingml/2006/table">
            <a:tbl>
              <a:tblPr/>
              <a:tblGrid>
                <a:gridCol w="2339640"/>
                <a:gridCol w="6804000"/>
              </a:tblGrid>
              <a:tr h="4146840">
                <a:tc>
                  <a:txBody>
                    <a:bodyPr lIns="91080" rIns="910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Основания для разработки Проекта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01"/>
                        </a:spcBef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(проблемы, причины, анализ в графиках, схемах, таблицах и т.п.)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just"/>
                      <a:r>
                        <a:rPr b="0" lang="ru-RU" sz="2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Важность этой работы заключается в том, чтобы пробудить в ребенке чувства и интерес к изучению окружающего мира не только в пределах своего города, района или области, но и во всем мире. Детей необходимо научить оценивать поведение людей в окружающем мире и выражать собственное мнение. Проект "Путешествие по континентам" направлен на создание необходимых условий для знакомства детей с наукой "география", используя широкий спектр материалов.</a:t>
                      </a:r>
                      <a:r>
                        <a:rPr b="1" lang="ru-RU" sz="2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b="0" lang="ru-RU" sz="26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165480">
                <a:tc>
                  <a:txBody>
                    <a:bodyPr lIns="91080" rIns="9108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Новизна проекта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just"/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изучение каждого континента отводится в среднем 2- 3 недели</a:t>
                      </a:r>
                      <a:endParaRPr b="0" lang="ru-RU" sz="1600" spc="-1" strike="noStrike">
                        <a:latin typeface="Times New Roman"/>
                      </a:endParaRPr>
                    </a:p>
                    <a:p>
                      <a:pPr algn="just"/>
                      <a:r>
                        <a:rPr b="0" lang="ru-RU" sz="1600" spc="-1" strike="noStrike">
                          <a:solidFill>
                            <a:srgbClr val="333333"/>
                          </a:solidFill>
                          <a:latin typeface="Times New Roman"/>
                        </a:rPr>
                        <a:t>В течении этого времени воспитатель проводит НОД с показом презентации и рассказом о том материке, на котором мы «окажемся» </a:t>
                      </a:r>
                      <a:endParaRPr b="0" lang="ru-RU" sz="1600" spc="-1" strike="noStrike">
                        <a:latin typeface="Times New Roman"/>
                      </a:endParaRPr>
                    </a:p>
                    <a:p>
                      <a:pPr algn="just"/>
                      <a:r>
                        <a:rPr b="0" lang="ru-RU" sz="1600" spc="-1" strike="noStrike">
                          <a:solidFill>
                            <a:srgbClr val="333333"/>
                          </a:solidFill>
                          <a:latin typeface="Times New Roman"/>
                        </a:rPr>
                        <a:t>Дети выступают с заранее приготовленным материалом  (темы выбирают самостоятельно с родителями с учетом своих интересов).</a:t>
                      </a:r>
                      <a:endParaRPr b="0" lang="ru-RU" sz="1600" spc="-1" strike="noStrike">
                        <a:latin typeface="Times New Roman"/>
                      </a:endParaRPr>
                    </a:p>
                    <a:p>
                      <a:pPr algn="just"/>
                      <a:r>
                        <a:rPr b="0" lang="ru-RU" sz="1600" spc="-1" strike="noStrike">
                          <a:latin typeface="Times New Roman"/>
                        </a:rPr>
                        <a:t>Проводятся НОД по художественно-эстетическому развитию. В свободное время дети играют в дидактические, сюжетно-ролевые игры. Проводится чтение художественной и научно-популярной литературы на заданную тему. Просмотр мультипликационных фильмов и т.д.</a:t>
                      </a:r>
                      <a:endParaRPr b="0" lang="ru-RU" sz="1600" spc="-1" strike="noStrike">
                        <a:latin typeface="Times New Roman"/>
                      </a:endParaRPr>
                    </a:p>
                    <a:p>
                      <a:pPr algn="just"/>
                      <a:r>
                        <a:rPr b="0" lang="ru-RU" sz="1600" spc="-1" strike="noStrike">
                          <a:latin typeface="Times New Roman"/>
                        </a:rPr>
                        <a:t>В завершении изучения каждого материка проводится викторина, игра «Угадай-ка», или отгадывание загадок. Соревновательный элемент может быть разный: вручение фишек за правильный ответ индивидуально каждому ребенку. По итогам детям вручаются на память медали.</a:t>
                      </a:r>
                      <a:endParaRPr b="0" lang="ru-RU" sz="1600" spc="-1" strike="noStrike">
                        <a:latin typeface="Times New Roman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46272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DC79F06-3BA0-4708-B57F-8C9E5893F1F0}" type="slidenum">
              <a:rPr b="1" lang="ru-RU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  <p:graphicFrame>
        <p:nvGraphicFramePr>
          <p:cNvPr id="97" name="Table 2"/>
          <p:cNvGraphicFramePr/>
          <p:nvPr/>
        </p:nvGraphicFramePr>
        <p:xfrm>
          <a:off x="0" y="0"/>
          <a:ext cx="9143640" cy="6857640"/>
        </p:xfrm>
        <a:graphic>
          <a:graphicData uri="http://schemas.openxmlformats.org/drawingml/2006/table">
            <a:tbl>
              <a:tblPr/>
              <a:tblGrid>
                <a:gridCol w="2339640"/>
                <a:gridCol w="6804000"/>
              </a:tblGrid>
              <a:tr h="2135160">
                <a:tc>
                  <a:txBody>
                    <a:bodyPr lIns="91080" rIns="910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Цель Проекта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just"/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познавательной активности детей старшего дошкольного возраста через совместный детскородительский проект по знакомству с материками  и многообразием жизни на планете Земля. 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4722480">
                <a:tc>
                  <a:txBody>
                    <a:bodyPr lIns="91080" rIns="9108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Задачи Проекта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just"/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• </a:t>
                      </a:r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Создать условия для поиска, получения информации, обогатить предметно развивающую среду группы;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• </a:t>
                      </a:r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Закрепить названия материков: Евразия, Австралия, Африка, Америка, Антарктида.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• </a:t>
                      </a:r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Продолжить знакомить детей с географической картой мира, глобусом.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• </a:t>
                      </a:r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Воспитывать у детей интерес, уважение к культуре разных народов.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• </a:t>
                      </a:r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Знакомить детей с природой и климатическими условиями изучаемых материков и некоторых стран, дать представление о красоте и разнообразии растительного и животного мира, о народах населяющих Землю.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• </a:t>
                      </a:r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Вызвать у детей интерес и любознательность к дальнейшему познанию мира, желание получать новые знания из книг, приобретать детьми опыт исследовательской деятельности, формировать умения реализовывать интересы;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• </a:t>
                      </a:r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Приобщить родителей к реализации совместной деятельности по поиску и сбору материала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• </a:t>
                      </a:r>
                      <a:r>
                        <a:rPr b="0" lang="ru-RU" sz="1800" spc="-1" strike="noStrike">
                          <a:solidFill>
                            <a:srgbClr val="0e0e0e"/>
                          </a:solidFill>
                          <a:latin typeface="Times New Roman"/>
                          <a:ea typeface="Calibri"/>
                        </a:rPr>
                        <a:t>Активизировать речь детей за счёт понятий, обозначающих индивидуальные особенности животных (для чего горб верблюду, почему у жирафа длинная шея и т. д., климата ), пополнить словарь детей, развивать монологическую и диалогическую речь.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46272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19DE97D-F9F1-45F3-AD1D-2408C6D7B27F}" type="slidenum">
              <a:rPr b="1" lang="ru-RU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  <p:graphicFrame>
        <p:nvGraphicFramePr>
          <p:cNvPr id="99" name="Table 2"/>
          <p:cNvGraphicFramePr/>
          <p:nvPr/>
        </p:nvGraphicFramePr>
        <p:xfrm>
          <a:off x="0" y="0"/>
          <a:ext cx="9143640" cy="6857640"/>
        </p:xfrm>
        <a:graphic>
          <a:graphicData uri="http://schemas.openxmlformats.org/drawingml/2006/table">
            <a:tbl>
              <a:tblPr/>
              <a:tblGrid>
                <a:gridCol w="2050920"/>
                <a:gridCol w="7092720"/>
              </a:tblGrid>
              <a:tr h="6858000">
                <a:tc>
                  <a:txBody>
                    <a:bodyPr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Задача 1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Подготовительная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285480" anchor="ctr">
                      <a:noAutofit/>
                    </a:bodyPr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«Выявление знаний»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«Знакомство с материками»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«Подготовка материала»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Модель трёх вопросов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Что знаем? Что хотим узнать? Что нужно сделать, чтобы узнать?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Задача: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Детям задали вопросы: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20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Что такое материки?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Какие материки вы знаете?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После ответов детей, было разъяснено и показано на глобусе, что континентов на нашей Земле шесть - Евразия, Австралия, Африка, Северная Америка, Южная Америка, Антарктида.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Детям был задан вопрос: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Что еще хотите узнать?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Какие животные там живут?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Знаем, что в Африке жарко, в Антарктиде холодно, а на других материках?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Есть там деревья?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- Что интересного есть на других материках?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Как узнать? 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Из книг. 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Спрашивать взрослых.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По телевидению.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 В Интернете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В журналах и газетах, с помощью родителей.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285480" marR="9144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46272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5CB7D63-6ECF-4B01-BDE3-C5AFD75F1E50}" type="slidenum">
              <a:rPr b="1" lang="ru-RU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  <p:graphicFrame>
        <p:nvGraphicFramePr>
          <p:cNvPr id="101" name="Table 2"/>
          <p:cNvGraphicFramePr/>
          <p:nvPr/>
        </p:nvGraphicFramePr>
        <p:xfrm>
          <a:off x="0" y="0"/>
          <a:ext cx="9143640" cy="6857640"/>
        </p:xfrm>
        <a:graphic>
          <a:graphicData uri="http://schemas.openxmlformats.org/drawingml/2006/table">
            <a:tbl>
              <a:tblPr/>
              <a:tblGrid>
                <a:gridCol w="2050920"/>
                <a:gridCol w="7092720"/>
              </a:tblGrid>
              <a:tr h="6858000">
                <a:tc>
                  <a:txBody>
                    <a:bodyPr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Задача 2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Сбор информации.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285480" anchor="ctr">
                      <a:noAutofit/>
                    </a:bodyPr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Задача педагога: 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создать условия для познавательной деятельности. На этом этапе учебная среда была создана таким образом, чтобы дети могли самостоятельно искать информацию и представлять ее в различных видах деятельности (моделирование, картинки, высказывания, рассказы, книги, глобусы). Глобусы были сделаны вместе с детьми. Организация предметно-развивающей среды: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1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Центр познавательной активности: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изучение и рассматривание литературы, энциклопедий;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изучение и рассматривание карт;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просмотр мультфильмов, видеофильмов, презинтаций.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Центр математики</a:t>
                      </a:r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– дидактические игры, упражнения: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собери картинку;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соедини по точкам (скажи какое животное получилось);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четвертый лишний ;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карточки с заданиями;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Центр речевой активности и литературы 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рассматривание книг </a:t>
                      </a:r>
                      <a:r>
                        <a:rPr b="1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о 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животных разных стран;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составление описательных рассказов о животных, климате по схеме;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совместное чтение научно-художественной литературы;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1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Центр творческой активности: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создание образа любого животного, используя различные художественно-изобразительные материалы, макета континента.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Центр конструирования: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конструирование животных из разных видов конструктора.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Центр игровой активности: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организация игровой деятельности в соответствии с темой проекта.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Центр двигательной активности: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придумывание и проигрывание подвижных игр, изображая животных разных стран</a:t>
                      </a:r>
                      <a:r>
                        <a:rPr b="1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, 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работая в группе сверстников, договариваясь.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Обговаривание с детьми о видах готового продукта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1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Задача:</a:t>
                      </a:r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 помочь ребятам понять, как зафиксировать свои полученные знания, какой готовый продукт они будут представлять.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На этом этапе с детьми был обсужден вопрос: «Что мы можем сделать с тем, что мы узнали?»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На выбор детям предложены варианты </a:t>
                      </a:r>
                      <a:r>
                        <a:rPr b="1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- Изготовление общей игры «Животные континентов»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- Рассказы на тему «Я житель континента, о нём вам расскажу», «Животные континентов».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Книга загадок о животных.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e0e0e"/>
                          </a:solidFill>
                          <a:latin typeface="Times New Roman"/>
                          <a:ea typeface="Times New Roman"/>
                        </a:rPr>
                        <a:t>- Коллективное изготовление Лепбука «Занимательная география»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Предполагаемый результат: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Дети должны получить первичные представления о шести континентах и некоторых странах мира: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Показывать на глобусе континенты и называть их.</a:t>
                      </a:r>
                      <a:endParaRPr b="0" lang="ru-RU" sz="15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15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Рассказывать о климате континентов.   достопримечательностях.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marL="285480" marR="9144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46272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5A656EE4-36FD-4621-BD1B-7F1391B45923}" type="slidenum">
              <a:rPr b="1" lang="ru-RU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  <p:graphicFrame>
        <p:nvGraphicFramePr>
          <p:cNvPr id="103" name="Table 2"/>
          <p:cNvGraphicFramePr/>
          <p:nvPr/>
        </p:nvGraphicFramePr>
        <p:xfrm>
          <a:off x="0" y="0"/>
          <a:ext cx="9143640" cy="6857640"/>
        </p:xfrm>
        <a:graphic>
          <a:graphicData uri="http://schemas.openxmlformats.org/drawingml/2006/table">
            <a:tbl>
              <a:tblPr/>
              <a:tblGrid>
                <a:gridCol w="2050920"/>
                <a:gridCol w="7092720"/>
              </a:tblGrid>
              <a:tr h="6858000">
                <a:tc>
                  <a:txBody>
                    <a:bodyPr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Задача 3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Реализация проекта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285480" anchor="ctr">
                      <a:noAutofit/>
                    </a:bodyPr>
                    <a:p>
                      <a:pPr algn="just"/>
                      <a:r>
                        <a:rPr b="1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Задача воспитателя: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уточнить и расширить знания детей о континентах;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закреплять названия континентов: Евразия, Австралия, Африка, Северная и Южная Америки, Антарктида;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рассказать детям о разном климате на континентах земли;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-изучить основных животных и растения, характерные для определённых континентов;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продолжать знакомить детей с географической картой мира, глобусом;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Совместная работа воспитателя, детей и родителей.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1" i="1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Задание родителям: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Вечером и в выходные дни вместе с детьми почитать интересные факты о материках, о растительном и животном мире.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algn="just"/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Зафиксировать полученные знания в рисунках, схемах.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endParaRPr b="0" lang="ru-RU" sz="2000" spc="-1" strike="noStrike">
                        <a:latin typeface="Arial"/>
                      </a:endParaRPr>
                    </a:p>
                  </a:txBody>
                  <a:tcPr marL="285480" marR="9144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46272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FA9B1AB-B41D-4D74-A1AE-07B9ED443D00}" type="slidenum">
              <a:rPr b="1" lang="ru-RU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  <p:graphicFrame>
        <p:nvGraphicFramePr>
          <p:cNvPr id="105" name="Table 2"/>
          <p:cNvGraphicFramePr/>
          <p:nvPr/>
        </p:nvGraphicFramePr>
        <p:xfrm>
          <a:off x="0" y="0"/>
          <a:ext cx="9143640" cy="7486200"/>
        </p:xfrm>
        <a:graphic>
          <a:graphicData uri="http://schemas.openxmlformats.org/drawingml/2006/table">
            <a:tbl>
              <a:tblPr/>
              <a:tblGrid>
                <a:gridCol w="2195280"/>
                <a:gridCol w="6948360"/>
              </a:tblGrid>
              <a:tr h="748656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Результаты Проекта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28548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99"/>
                        </a:spcBef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99"/>
                        </a:spcBef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99"/>
                        </a:spcBef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99"/>
                        </a:spcBef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Дети многое узнали о материках, о животном и растительном мире, и могут рассказать о них и показать на карте. У детей сформировалось дружелюбное и уважительное отношение к свои товарищам, они получили опыт получения информации, знаний, а также умение все эти знания систематизировать.. Появилось желание приобретенные знания зафиксировать в творческой деятельности. Родители проявили интерес к реализации проекта, и теперь могут использовать такой способ получения информации и в домашних условиях.</a:t>
                      </a:r>
                      <a:endParaRPr b="0" lang="ru-RU" sz="2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99"/>
                        </a:spcBef>
                      </a:pPr>
                      <a:endParaRPr b="0" lang="ru-RU" sz="2200" spc="-1" strike="noStrike">
                        <a:latin typeface="Arial"/>
                      </a:endParaRPr>
                    </a:p>
                  </a:txBody>
                  <a:tcPr marL="285480" marR="9144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6" name="CustomShape 3"/>
          <p:cNvSpPr/>
          <p:nvPr/>
        </p:nvSpPr>
        <p:spPr>
          <a:xfrm>
            <a:off x="2467080" y="663480"/>
            <a:ext cx="6314760" cy="1036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8000"/>
                </a:solidFill>
                <a:latin typeface="Times New Roman"/>
                <a:ea typeface="Times New Roman"/>
              </a:rPr>
              <a:t>Результат проекта 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e0e0e"/>
                </a:solidFill>
                <a:latin typeface="Times New Roman"/>
                <a:ea typeface="Times New Roman"/>
              </a:rPr>
              <a:t>Коллективное изготовление Лепбука  «Занимательная география».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46272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F4D11B9-8558-4918-9A62-8CCE3CB8DD8A}" type="slidenum">
              <a:rPr b="1" lang="ru-RU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</a:t>
            </a:fld>
            <a:endParaRPr b="0" lang="ru-RU" sz="1200" spc="-1" strike="noStrike">
              <a:latin typeface="Arial"/>
            </a:endParaRPr>
          </a:p>
        </p:txBody>
      </p:sp>
      <p:graphicFrame>
        <p:nvGraphicFramePr>
          <p:cNvPr id="108" name="Table 2"/>
          <p:cNvGraphicFramePr/>
          <p:nvPr/>
        </p:nvGraphicFramePr>
        <p:xfrm>
          <a:off x="-1025640" y="26280"/>
          <a:ext cx="9251640" cy="6857640"/>
        </p:xfrm>
        <a:graphic>
          <a:graphicData uri="http://schemas.openxmlformats.org/drawingml/2006/table">
            <a:tbl>
              <a:tblPr/>
              <a:tblGrid>
                <a:gridCol w="1618920"/>
                <a:gridCol w="7632720"/>
              </a:tblGrid>
              <a:tr h="6858000">
                <a:tc>
                  <a:txBody>
                    <a:bodyPr lIns="91080" rIns="910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Как после завершения Проекта будет дальше работать проектная модель, система и т.д.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i="1" lang="ru-RU" sz="2800" spc="-1" strike="noStrike">
                          <a:solidFill>
                            <a:srgbClr val="55308d"/>
                          </a:solidFill>
                          <a:latin typeface="Times New Roman"/>
                          <a:ea typeface="Calibri"/>
                        </a:rPr>
                        <a:t>Презентация Лепбука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i="1" lang="ru-RU" sz="2800" spc="-1" strike="noStrike">
                          <a:solidFill>
                            <a:srgbClr val="55308d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b="0" i="1" lang="ru-RU" sz="2800" spc="-1" strike="noStrike">
                          <a:solidFill>
                            <a:srgbClr val="55308d"/>
                          </a:solidFill>
                          <a:latin typeface="Times New Roman"/>
                          <a:ea typeface="Calibri"/>
                        </a:rPr>
                        <a:t>«Занимательная география»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921a1d"/>
                      </a:solidFill>
                    </a:lnL>
                    <a:lnR w="12240">
                      <a:solidFill>
                        <a:srgbClr val="921a1d"/>
                      </a:solidFill>
                    </a:lnR>
                    <a:lnT w="12240">
                      <a:solidFill>
                        <a:srgbClr val="921a1d"/>
                      </a:solidFill>
                    </a:lnT>
                    <a:lnB w="12240">
                      <a:solidFill>
                        <a:srgbClr val="921a1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Application>Neat_Office/6.2.8.2$Windows_x86 LibreOffice_project/</Application>
  <Words>243</Words>
  <Paragraphs>101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2012-01-11T08:01:34Z</dcterms:created>
  <dc:creator>Наталья</dc:creator>
  <dc:description/>
  <dc:language>ru-RU</dc:language>
  <cp:lastModifiedBy/>
  <dcterms:modified xsi:type="dcterms:W3CDTF">2023-05-23T15:08:50Z</dcterms:modified>
  <cp:revision>28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10</vt:i4>
  </property>
</Properties>
</file>