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60" r:id="rId3"/>
    <p:sldId id="261" r:id="rId4"/>
    <p:sldId id="262" r:id="rId5"/>
    <p:sldId id="263" r:id="rId6"/>
    <p:sldId id="264" r:id="rId7"/>
    <p:sldId id="265" r:id="rId8"/>
    <p:sldId id="266" r:id="rId9"/>
    <p:sldId id="267" r:id="rId10"/>
    <p:sldId id="268" r:id="rId11"/>
    <p:sldId id="269" r:id="rId12"/>
    <p:sldId id="270" r:id="rId13"/>
    <p:sldId id="271" r:id="rId14"/>
    <p:sldId id="272" r:id="rId15"/>
    <p:sldId id="274" r:id="rId16"/>
    <p:sldId id="275" r:id="rId17"/>
    <p:sldId id="276" r:id="rId18"/>
    <p:sldId id="277" r:id="rId19"/>
    <p:sldId id="278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1524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928D1D6-827C-41F1-86D1-DEAB8B73459B}" type="doc">
      <dgm:prSet loTypeId="urn:microsoft.com/office/officeart/2005/8/layout/hProcess3" loCatId="process" qsTypeId="urn:microsoft.com/office/officeart/2005/8/quickstyle/simple1" qsCatId="simple" csTypeId="urn:microsoft.com/office/officeart/2005/8/colors/accent1_2" csCatId="accent1" phldr="0"/>
      <dgm:spPr/>
    </dgm:pt>
    <dgm:pt modelId="{38340E8F-5D34-468F-9983-7501FC51A418}" type="pres">
      <dgm:prSet presAssocID="{B928D1D6-827C-41F1-86D1-DEAB8B73459B}" presName="Name0" presStyleCnt="0">
        <dgm:presLayoutVars>
          <dgm:dir/>
          <dgm:animLvl val="lvl"/>
          <dgm:resizeHandles val="exact"/>
        </dgm:presLayoutVars>
      </dgm:prSet>
      <dgm:spPr/>
    </dgm:pt>
    <dgm:pt modelId="{48515FE5-F75D-4EF2-8AC2-C0F11636DEFB}" type="pres">
      <dgm:prSet presAssocID="{B928D1D6-827C-41F1-86D1-DEAB8B73459B}" presName="dummy" presStyleCnt="0"/>
      <dgm:spPr/>
    </dgm:pt>
    <dgm:pt modelId="{1238E939-7C91-4938-BA97-184D5EC8DE24}" type="pres">
      <dgm:prSet presAssocID="{B928D1D6-827C-41F1-86D1-DEAB8B73459B}" presName="linH" presStyleCnt="0"/>
      <dgm:spPr/>
    </dgm:pt>
    <dgm:pt modelId="{314114FD-1D79-4DC9-ACD9-80D2799B863D}" type="pres">
      <dgm:prSet presAssocID="{B928D1D6-827C-41F1-86D1-DEAB8B73459B}" presName="padding1" presStyleCnt="0"/>
      <dgm:spPr/>
    </dgm:pt>
    <dgm:pt modelId="{0482FD49-79FE-4C7F-B3D4-B810EEF266F1}" type="pres">
      <dgm:prSet presAssocID="{B928D1D6-827C-41F1-86D1-DEAB8B73459B}" presName="padding2" presStyleCnt="0"/>
      <dgm:spPr/>
    </dgm:pt>
    <dgm:pt modelId="{1154AFD3-290B-4164-A58D-5052FC4ED5F2}" type="pres">
      <dgm:prSet presAssocID="{B928D1D6-827C-41F1-86D1-DEAB8B73459B}" presName="negArrow" presStyleCnt="0"/>
      <dgm:spPr/>
    </dgm:pt>
    <dgm:pt modelId="{E456ACC8-1B5F-4EB1-A5B6-56D1CF8D943A}" type="pres">
      <dgm:prSet presAssocID="{B928D1D6-827C-41F1-86D1-DEAB8B73459B}" presName="backgroundArrow" presStyleLbl="node1" presStyleIdx="0" presStyleCnt="1" custLinFactNeighborX="741" custLinFactNeighborY="53425"/>
      <dgm:spPr/>
    </dgm:pt>
  </dgm:ptLst>
  <dgm:cxnLst>
    <dgm:cxn modelId="{B9696CB6-B7C2-4DBF-BD6E-EC77C7318814}" type="presOf" srcId="{B928D1D6-827C-41F1-86D1-DEAB8B73459B}" destId="{38340E8F-5D34-468F-9983-7501FC51A418}" srcOrd="0" destOrd="0" presId="urn:microsoft.com/office/officeart/2005/8/layout/hProcess3"/>
    <dgm:cxn modelId="{AA90F7D0-B742-427A-AF2E-43692A555FF2}" type="presParOf" srcId="{38340E8F-5D34-468F-9983-7501FC51A418}" destId="{48515FE5-F75D-4EF2-8AC2-C0F11636DEFB}" srcOrd="0" destOrd="0" presId="urn:microsoft.com/office/officeart/2005/8/layout/hProcess3"/>
    <dgm:cxn modelId="{7BEFB380-BD75-4720-B2F6-3D13CC4BEF23}" type="presParOf" srcId="{38340E8F-5D34-468F-9983-7501FC51A418}" destId="{1238E939-7C91-4938-BA97-184D5EC8DE24}" srcOrd="1" destOrd="0" presId="urn:microsoft.com/office/officeart/2005/8/layout/hProcess3"/>
    <dgm:cxn modelId="{1613BF50-9734-4CC2-82D9-E39512AA6A21}" type="presParOf" srcId="{1238E939-7C91-4938-BA97-184D5EC8DE24}" destId="{314114FD-1D79-4DC9-ACD9-80D2799B863D}" srcOrd="0" destOrd="0" presId="urn:microsoft.com/office/officeart/2005/8/layout/hProcess3"/>
    <dgm:cxn modelId="{1F87654F-D5AF-4C81-B04C-14675E8C68FF}" type="presParOf" srcId="{1238E939-7C91-4938-BA97-184D5EC8DE24}" destId="{0482FD49-79FE-4C7F-B3D4-B810EEF266F1}" srcOrd="1" destOrd="0" presId="urn:microsoft.com/office/officeart/2005/8/layout/hProcess3"/>
    <dgm:cxn modelId="{1EAC1B40-DB87-4ED8-90B0-1B01CB51A5E9}" type="presParOf" srcId="{1238E939-7C91-4938-BA97-184D5EC8DE24}" destId="{1154AFD3-290B-4164-A58D-5052FC4ED5F2}" srcOrd="2" destOrd="0" presId="urn:microsoft.com/office/officeart/2005/8/layout/hProcess3"/>
    <dgm:cxn modelId="{FC3C9FBE-C290-41B3-B795-7F4EF01FD37C}" type="presParOf" srcId="{1238E939-7C91-4938-BA97-184D5EC8DE24}" destId="{E456ACC8-1B5F-4EB1-A5B6-56D1CF8D943A}" srcOrd="3" destOrd="0" presId="urn:microsoft.com/office/officeart/2005/8/layout/h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456ACC8-1B5F-4EB1-A5B6-56D1CF8D943A}">
      <dsp:nvSpPr>
        <dsp:cNvPr id="0" name=""/>
        <dsp:cNvSpPr/>
      </dsp:nvSpPr>
      <dsp:spPr>
        <a:xfrm>
          <a:off x="0" y="15984"/>
          <a:ext cx="3192016" cy="1872000"/>
        </a:xfrm>
        <a:prstGeom prst="rightArrow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3">
  <dgm:title val=""/>
  <dgm:desc val=""/>
  <dgm:catLst>
    <dgm:cat type="process" pri="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 chOrder="t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dummy" refType="w"/>
      <dgm:constr type="h" for="ch" forName="dummy" refType="h"/>
      <dgm:constr type="h" for="ch" forName="dummy" refType="w" refFor="ch" refForName="dummy" op="lte" fact="0.4"/>
      <dgm:constr type="ctrX" for="ch" forName="dummy" refType="w" fact="0.5"/>
      <dgm:constr type="ctrY" for="ch" forName="dummy" refType="h" fact="0.5"/>
      <dgm:constr type="w" for="ch" forName="linH" refType="w"/>
      <dgm:constr type="h" for="ch" forName="linH" refType="h"/>
      <dgm:constr type="ctrX" for="ch" forName="linH" refType="w" fact="0.5"/>
      <dgm:constr type="ctrY" for="ch" forName="linH" refType="h" fact="0.5"/>
      <dgm:constr type="userP" for="ch" forName="linH" refType="h" refFor="ch" refForName="dummy" fact="0.25"/>
      <dgm:constr type="userT" for="des" forName="parTx" refType="w" refFor="ch" refForName="dummy" fact="0.2"/>
    </dgm:constrLst>
    <dgm:ruleLst/>
    <dgm:layoutNode name="dummy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linH">
      <dgm:choose name="Name1">
        <dgm:if name="Name2" func="var" arg="dir" op="equ" val="norm">
          <dgm:alg type="lin">
            <dgm:param type="linDir" val="fromL"/>
            <dgm:param type="nodeVertAlign" val="t"/>
          </dgm:alg>
        </dgm:if>
        <dgm:else name="Name3">
          <dgm:alg type="lin">
            <dgm:param type="linDir" val="fromR"/>
            <dgm:param type="nodeVertAlign" val="t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primFontSz" for="des" forName="parTx" val="65"/>
        <dgm:constr type="primFontSz" for="des" forName="desTx" refType="primFontSz" refFor="des" refForName="parTx" op="equ"/>
        <dgm:constr type="h" for="des" forName="parTx" refType="primFontSz" refFor="des" refForName="parTx"/>
        <dgm:constr type="h" for="des" forName="desTx" refType="primFontSz" refFor="des" refForName="parTx" fact="0.5"/>
        <dgm:constr type="h" for="des" forName="parTx" op="equ"/>
        <dgm:constr type="h" for="des" forName="desTx" op="equ"/>
        <dgm:constr type="h" for="ch" forName="backgroundArrow" refType="primFontSz" refFor="des" refForName="parTx" fact="2"/>
        <dgm:constr type="h" for="ch" forName="backgroundArrow" refType="h" refFor="des" refForName="parTx" op="lte" fact="2"/>
        <dgm:constr type="h" for="ch" forName="backgroundArrow" refType="h" refFor="des" refForName="parTx" op="gte" fact="2"/>
        <dgm:constr type="h" for="des" forName="spVertical1" refType="primFontSz" refFor="des" refForName="parTx" fact="0.5"/>
        <dgm:constr type="h" for="des" forName="spVertical1" refType="h" refFor="des" refForName="parTx" op="lte" fact="0.5"/>
        <dgm:constr type="h" for="des" forName="spVertical1" refType="h" refFor="des" refForName="parTx" op="gte" fact="0.5"/>
        <dgm:constr type="h" for="des" forName="spVertical2" refType="primFontSz" refFor="des" refForName="parTx" fact="0.5"/>
        <dgm:constr type="h" for="des" forName="spVertical2" refType="h" refFor="des" refForName="parTx" op="lte" fact="0.5"/>
        <dgm:constr type="h" for="des" forName="spVertical2" refType="h" refFor="des" refForName="parTx" op="gte" fact="0.5"/>
        <dgm:constr type="h" for="des" forName="spVertical3" refType="primFontSz" refFor="des" refForName="parTx" fact="-0.4"/>
        <dgm:constr type="h" for="des" forName="spVertical3" refType="h" refFor="des" refForName="parTx" op="lte" fact="-0.4"/>
        <dgm:constr type="h" for="des" forName="spVertical3" refType="h" refFor="des" refForName="parTx" op="gte" fact="-0.4"/>
        <dgm:constr type="w" for="ch" forName="backgroundArrow" refType="w"/>
        <dgm:constr type="w" for="ch" forName="negArrow" refType="w" fact="-1"/>
        <dgm:constr type="w" for="ch" forName="linV" refType="w"/>
        <dgm:constr type="w" for="ch" forName="space" refType="w" refFor="ch" refForName="linV" fact="0.2"/>
        <dgm:constr type="w" for="ch" forName="padding1" refType="w" fact="0.08"/>
        <dgm:constr type="userP"/>
        <dgm:constr type="w" for="ch" forName="padding2" refType="userP"/>
      </dgm:constrLst>
      <dgm:ruleLst>
        <dgm:rule type="w" for="ch" forName="linV" val="0" fact="NaN" max="NaN"/>
        <dgm:rule type="primFontSz" for="des" forName="parTx" val="5" fact="NaN" max="NaN"/>
      </dgm:ruleLst>
      <dgm:layoutNode name="padding1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forEach name="Name4" axis="ch" ptType="node">
        <dgm:layoutNode name="linV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spVertical1" refType="w"/>
            <dgm:constr type="w" for="ch" forName="parTx" refType="w"/>
            <dgm:constr type="w" for="ch" forName="spVertical2" refType="w"/>
            <dgm:constr type="w" for="ch" forName="spVertical3" refType="w"/>
            <dgm:constr type="w" for="ch" forName="desTx" refType="w"/>
          </dgm:constrLst>
          <dgm:ruleLst/>
          <dgm:layoutNode name="spVertical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parTx" styleLbl="revTx">
            <dgm:varLst>
              <dgm:chMax val="0"/>
              <dgm:chPref val="0"/>
              <dgm:bulletEnabled val="1"/>
            </dgm:varLst>
            <dgm:choose name="Name5">
              <dgm:if name="Name6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7">
                <dgm:alg type="tx">
                  <dgm:param type="parTxLTRAlign" val="ctr"/>
                  <dgm:param type="parTxRTLAlign" val="ct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self" ptType="node"/>
            <dgm:choose name="Name8">
              <dgm:if name="Name9" func="var" arg="dir" op="equ" val="norm">
                <dgm:constrLst>
                  <dgm:constr type="userT"/>
                  <dgm:constr type="h" refType="userT" op="lte"/>
                  <dgm:constr type="tMarg" refType="primFontSz" fact="0.8"/>
                  <dgm:constr type="bMarg" refType="tMarg"/>
                  <dgm:constr type="lMarg"/>
                  <dgm:constr type="rMarg"/>
                </dgm:constrLst>
              </dgm:if>
              <dgm:else name="Name10">
                <dgm:constrLst>
                  <dgm:constr type="userT"/>
                  <dgm:constr type="h" refType="userT" op="lte"/>
                  <dgm:constr type="tMarg" refType="primFontSz" fact="0.8"/>
                  <dgm:constr type="bMarg" refType="tMarg"/>
                  <dgm:constr type="lMarg"/>
                  <dgm:constr type="rMarg"/>
                </dgm:constrLst>
              </dgm:else>
            </dgm:choose>
            <dgm:ruleLst>
              <dgm:rule type="h" val="INF" fact="NaN" max="NaN"/>
            </dgm:ruleLst>
          </dgm:layoutNode>
          <dgm:layoutNode name="spVertical2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spVertical3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choose name="Name11">
            <dgm:if name="Name12" axis="ch" ptType="node" func="cnt" op="gte" val="1">
              <dgm:layoutNode name="desTx" styleLbl="revTx">
                <dgm:varLst>
                  <dgm:bulletEnabled val="1"/>
                </dgm:varLst>
                <dgm:alg type="tx">
                  <dgm:param type="stBulletLvl" val="1"/>
                </dgm:alg>
                <dgm:shape xmlns:r="http://schemas.openxmlformats.org/officeDocument/2006/relationships" type="rect" r:blip="">
                  <dgm:adjLst/>
                </dgm:shape>
                <dgm:presOf axis="des" ptType="node"/>
                <dgm:constrLst>
                  <dgm:constr type="tMarg"/>
                  <dgm:constr type="bMarg"/>
                  <dgm:constr type="rMarg"/>
                  <dgm:constr type="lMarg"/>
                </dgm:constrLst>
                <dgm:ruleLst>
                  <dgm:rule type="h" val="INF" fact="NaN" max="NaN"/>
                </dgm:ruleLst>
              </dgm:layoutNode>
            </dgm:if>
            <dgm:else name="Name13"/>
          </dgm:choose>
        </dgm:layoutNode>
        <dgm:forEach name="Name14" axis="followSib" ptType="sibTrans" cnt="1">
          <dgm:layoutNode name="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  <dgm:layoutNode name="padding2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negArrow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backgroundArrow" styleLbl="node1">
        <dgm:alg type="sp"/>
        <dgm:choose name="Name15">
          <dgm:if name="Name16" func="var" arg="dir" op="equ" val="norm">
            <dgm:shape xmlns:r="http://schemas.openxmlformats.org/officeDocument/2006/relationships" type="rightArrow" r:blip="">
              <dgm:adjLst/>
            </dgm:shape>
          </dgm:if>
          <dgm:else name="Name17">
            <dgm:shape xmlns:r="http://schemas.openxmlformats.org/officeDocument/2006/relationships" type="leftArrow" r:blip="">
              <dgm:adjLst/>
            </dgm:shape>
          </dgm:else>
        </dgm:choose>
        <dgm:presOf/>
        <dgm:constrLst/>
        <dgm:ruleLst/>
      </dgm:layoutNode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A7DE7D-9842-42BC-AA67-2F407E39F3C0}" type="datetimeFigureOut">
              <a:rPr lang="ru-RU" smtClean="0"/>
              <a:pPr/>
              <a:t>24.05.2023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4CF0D7-0487-4F74-92E2-450D332C0A7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A7DE7D-9842-42BC-AA67-2F407E39F3C0}" type="datetimeFigureOut">
              <a:rPr lang="ru-RU" smtClean="0"/>
              <a:pPr/>
              <a:t>24.05.2023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4CF0D7-0487-4F74-92E2-450D332C0A7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A7DE7D-9842-42BC-AA67-2F407E39F3C0}" type="datetimeFigureOut">
              <a:rPr lang="ru-RU" smtClean="0"/>
              <a:pPr/>
              <a:t>24.05.2023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4CF0D7-0487-4F74-92E2-450D332C0A7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>
  <p:cSld name="Заголовок и объект над текс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00626" y="229431"/>
            <a:ext cx="7490858" cy="1141814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500626" y="1524199"/>
            <a:ext cx="7490858" cy="227117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500626" y="3966116"/>
            <a:ext cx="7490858" cy="227295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3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3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4D503F-903E-40DC-91B8-7F7812EB83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00626" y="229431"/>
            <a:ext cx="7490858" cy="1141814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500626" y="1524198"/>
            <a:ext cx="3660405" cy="471487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29325" y="1524198"/>
            <a:ext cx="3662159" cy="471487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3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3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F0194F-EE18-428A-AD7C-CEDF95C6841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A7DE7D-9842-42BC-AA67-2F407E39F3C0}" type="datetimeFigureOut">
              <a:rPr lang="ru-RU" smtClean="0"/>
              <a:pPr/>
              <a:t>24.05.2023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4CF0D7-0487-4F74-92E2-450D332C0A7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A7DE7D-9842-42BC-AA67-2F407E39F3C0}" type="datetimeFigureOut">
              <a:rPr lang="ru-RU" smtClean="0"/>
              <a:pPr/>
              <a:t>24.05.2023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4CF0D7-0487-4F74-92E2-450D332C0A7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A7DE7D-9842-42BC-AA67-2F407E39F3C0}" type="datetimeFigureOut">
              <a:rPr lang="ru-RU" smtClean="0"/>
              <a:pPr/>
              <a:t>24.05.2023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4CF0D7-0487-4F74-92E2-450D332C0A7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A7DE7D-9842-42BC-AA67-2F407E39F3C0}" type="datetimeFigureOut">
              <a:rPr lang="ru-RU" smtClean="0"/>
              <a:pPr/>
              <a:t>24.05.2023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4CF0D7-0487-4F74-92E2-450D332C0A7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A7DE7D-9842-42BC-AA67-2F407E39F3C0}" type="datetimeFigureOut">
              <a:rPr lang="ru-RU" smtClean="0"/>
              <a:pPr/>
              <a:t>24.05.2023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4CF0D7-0487-4F74-92E2-450D332C0A7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A7DE7D-9842-42BC-AA67-2F407E39F3C0}" type="datetimeFigureOut">
              <a:rPr lang="ru-RU" smtClean="0"/>
              <a:pPr/>
              <a:t>24.05.2023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4CF0D7-0487-4F74-92E2-450D332C0A7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A7DE7D-9842-42BC-AA67-2F407E39F3C0}" type="datetimeFigureOut">
              <a:rPr lang="ru-RU" smtClean="0"/>
              <a:pPr/>
              <a:t>24.05.2023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4CF0D7-0487-4F74-92E2-450D332C0A7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A7DE7D-9842-42BC-AA67-2F407E39F3C0}" type="datetimeFigureOut">
              <a:rPr lang="ru-RU" smtClean="0"/>
              <a:pPr/>
              <a:t>24.05.2023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4CF0D7-0487-4F74-92E2-450D332C0A7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A7DE7D-9842-42BC-AA67-2F407E39F3C0}" type="datetimeFigureOut">
              <a:rPr lang="ru-RU" smtClean="0"/>
              <a:pPr/>
              <a:t>24.05.2023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4CF0D7-0487-4F74-92E2-450D332C0A7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7" Type="http://schemas.openxmlformats.org/officeDocument/2006/relationships/image" Target="../media/image16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>
          <a:xfrm>
            <a:off x="684213" y="404813"/>
            <a:ext cx="7772400" cy="1470025"/>
          </a:xfrm>
        </p:spPr>
        <p:txBody>
          <a:bodyPr/>
          <a:lstStyle/>
          <a:p>
            <a:r>
              <a:rPr lang="ru-RU" b="1" smtClean="0">
                <a:latin typeface="Bookman Old Style" pitchFamily="18" charset="0"/>
              </a:rPr>
              <a:t>«Хочется… показать с одного боку всю Русь…»</a:t>
            </a:r>
          </a:p>
        </p:txBody>
      </p:sp>
      <p:sp>
        <p:nvSpPr>
          <p:cNvPr id="2051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850" y="1989138"/>
            <a:ext cx="8424863" cy="1752600"/>
          </a:xfrm>
        </p:spPr>
        <p:txBody>
          <a:bodyPr/>
          <a:lstStyle/>
          <a:p>
            <a:r>
              <a:rPr lang="ru-RU" b="1" smtClean="0">
                <a:solidFill>
                  <a:srgbClr val="C00000"/>
                </a:solidFill>
                <a:latin typeface="Bookman Old Style" pitchFamily="18" charset="0"/>
              </a:rPr>
              <a:t>История создания и композиция </a:t>
            </a:r>
          </a:p>
          <a:p>
            <a:r>
              <a:rPr lang="ru-RU" b="1" smtClean="0">
                <a:solidFill>
                  <a:srgbClr val="C00000"/>
                </a:solidFill>
                <a:latin typeface="Bookman Old Style" pitchFamily="18" charset="0"/>
              </a:rPr>
              <a:t>поэмы Н.В.Гоголя «Мертвые души»</a:t>
            </a:r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u="sng" smtClean="0">
                <a:latin typeface="Arial" charset="0"/>
              </a:rPr>
              <a:t>Результаты исследования:</a:t>
            </a:r>
          </a:p>
        </p:txBody>
      </p:sp>
      <p:sp>
        <p:nvSpPr>
          <p:cNvPr id="13315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1500626" y="1524198"/>
            <a:ext cx="3674429" cy="4714874"/>
          </a:xfrm>
        </p:spPr>
        <p:txBody>
          <a:bodyPr/>
          <a:lstStyle/>
          <a:p>
            <a:pPr marL="532689" indent="-532689" algn="ctr">
              <a:buNone/>
            </a:pPr>
            <a:r>
              <a:rPr lang="ru-RU" u="sng" dirty="0" smtClean="0"/>
              <a:t>Данте:</a:t>
            </a:r>
          </a:p>
          <a:p>
            <a:pPr marL="532689" indent="-532689">
              <a:buFont typeface="Wingdings" pitchFamily="2" charset="2"/>
              <a:buAutoNum type="arabicPeriod"/>
            </a:pPr>
            <a:r>
              <a:rPr lang="ru-RU" dirty="0" smtClean="0"/>
              <a:t>Зеленый холм с замком.</a:t>
            </a:r>
          </a:p>
          <a:p>
            <a:pPr marL="532689" indent="-532689">
              <a:buFont typeface="Wingdings" pitchFamily="2" charset="2"/>
              <a:buAutoNum type="arabicPeriod"/>
            </a:pPr>
            <a:r>
              <a:rPr lang="ru-RU" dirty="0" smtClean="0"/>
              <a:t>Сумеречное освещение Лимба.</a:t>
            </a:r>
          </a:p>
          <a:p>
            <a:pPr marL="532689" indent="-532689">
              <a:buFont typeface="Wingdings" pitchFamily="2" charset="2"/>
              <a:buAutoNum type="arabicPeriod"/>
            </a:pPr>
            <a:endParaRPr lang="ru-RU" dirty="0" smtClean="0"/>
          </a:p>
          <a:p>
            <a:pPr marL="532689" indent="-532689">
              <a:buFont typeface="Wingdings" pitchFamily="2" charset="2"/>
              <a:buAutoNum type="arabicPeriod"/>
            </a:pPr>
            <a:r>
              <a:rPr lang="ru-RU" dirty="0" smtClean="0"/>
              <a:t>В Лимбе обитают язычники.</a:t>
            </a:r>
          </a:p>
        </p:txBody>
      </p:sp>
      <p:sp>
        <p:nvSpPr>
          <p:cNvPr id="13316" name="Rectangle 5"/>
          <p:cNvSpPr>
            <a:spLocks noGrp="1" noChangeArrowheads="1"/>
          </p:cNvSpPr>
          <p:nvPr>
            <p:ph type="body" sz="half" idx="2"/>
          </p:nvPr>
        </p:nvSpPr>
        <p:spPr>
          <a:xfrm>
            <a:off x="5317054" y="1524198"/>
            <a:ext cx="3674429" cy="4714874"/>
          </a:xfrm>
        </p:spPr>
        <p:txBody>
          <a:bodyPr/>
          <a:lstStyle/>
          <a:p>
            <a:pPr marL="532689" indent="-532689" algn="ctr">
              <a:buNone/>
            </a:pPr>
            <a:r>
              <a:rPr lang="ru-RU" u="sng" dirty="0" smtClean="0"/>
              <a:t>Н.В.Гоголь</a:t>
            </a:r>
            <a:r>
              <a:rPr lang="ru-RU" dirty="0" smtClean="0"/>
              <a:t>:</a:t>
            </a:r>
          </a:p>
          <a:p>
            <a:pPr marL="532689" indent="-532689">
              <a:buFont typeface="Wingdings" pitchFamily="2" charset="2"/>
              <a:buAutoNum type="arabicPeriod"/>
            </a:pPr>
            <a:r>
              <a:rPr lang="ru-RU" dirty="0" smtClean="0"/>
              <a:t>Дом Манилова на возвышении</a:t>
            </a:r>
          </a:p>
          <a:p>
            <a:pPr marL="532689" indent="-532689">
              <a:buFont typeface="Wingdings" pitchFamily="2" charset="2"/>
              <a:buAutoNum type="arabicPeriod"/>
            </a:pPr>
            <a:r>
              <a:rPr lang="ru-RU" dirty="0" smtClean="0"/>
              <a:t>«День… не то ясный, не то мрачный»</a:t>
            </a:r>
          </a:p>
          <a:p>
            <a:pPr marL="532689" indent="-532689">
              <a:buFont typeface="Wingdings" pitchFamily="2" charset="2"/>
              <a:buAutoNum type="arabicPeriod"/>
            </a:pPr>
            <a:r>
              <a:rPr lang="ru-RU" dirty="0" smtClean="0"/>
              <a:t>Имена детей Манилова – </a:t>
            </a:r>
            <a:r>
              <a:rPr lang="ru-RU" dirty="0" err="1" smtClean="0"/>
              <a:t>Фемистоклюс</a:t>
            </a:r>
            <a:r>
              <a:rPr lang="ru-RU" dirty="0" smtClean="0"/>
              <a:t> и </a:t>
            </a:r>
            <a:r>
              <a:rPr lang="ru-RU" dirty="0" err="1" smtClean="0"/>
              <a:t>Алкид</a:t>
            </a:r>
            <a:endParaRPr lang="ru-RU" dirty="0" smtClean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u="sng" smtClean="0">
                <a:latin typeface="Arial" charset="0"/>
              </a:rPr>
              <a:t>Результаты исследования:</a:t>
            </a:r>
          </a:p>
        </p:txBody>
      </p:sp>
      <p:pic>
        <p:nvPicPr>
          <p:cNvPr id="14339" name="Picture 12" descr="Без-имени-1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785625" y="1524199"/>
            <a:ext cx="4920860" cy="2271178"/>
          </a:xfrm>
          <a:noFill/>
        </p:spPr>
      </p:pic>
      <p:sp>
        <p:nvSpPr>
          <p:cNvPr id="14340" name="Rectangle 10"/>
          <p:cNvSpPr>
            <a:spLocks noGrp="1" noChangeArrowheads="1"/>
          </p:cNvSpPr>
          <p:nvPr>
            <p:ph type="body" sz="half" idx="2"/>
          </p:nvPr>
        </p:nvSpPr>
        <p:spPr>
          <a:xfrm>
            <a:off x="1404208" y="4076384"/>
            <a:ext cx="7441771" cy="2020407"/>
          </a:xfrm>
        </p:spPr>
        <p:txBody>
          <a:bodyPr/>
          <a:lstStyle/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2400" dirty="0" smtClean="0"/>
              <a:t>Пейзаж усадьбы Манилова </a:t>
            </a:r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2400" dirty="0" smtClean="0"/>
              <a:t>вполне соответствует первому кругу ада – Лимбу, а сам Манилов в галерее погибающих и погибших героев занимает самое низкое место – в нем нечего возрождать, а поэтому для него нет надежды для спасение.  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smtClean="0"/>
              <a:t>Образ Коробочки</a:t>
            </a:r>
          </a:p>
        </p:txBody>
      </p:sp>
      <p:sp>
        <p:nvSpPr>
          <p:cNvPr id="15363" name="Текст 3"/>
          <p:cNvSpPr>
            <a:spLocks noGrp="1"/>
          </p:cNvSpPr>
          <p:nvPr>
            <p:ph type="body" sz="half" idx="2"/>
          </p:nvPr>
        </p:nvSpPr>
        <p:spPr>
          <a:xfrm>
            <a:off x="1470825" y="1412150"/>
            <a:ext cx="3418482" cy="4597493"/>
          </a:xfrm>
        </p:spPr>
        <p:txBody>
          <a:bodyPr/>
          <a:lstStyle/>
          <a:p>
            <a:pPr marL="571494" indent="-571494">
              <a:buFont typeface="Wingdings" pitchFamily="2" charset="2"/>
              <a:buAutoNum type="arabicPeriod"/>
            </a:pPr>
            <a:r>
              <a:rPr lang="ru-RU" dirty="0" smtClean="0"/>
              <a:t>Портрет</a:t>
            </a:r>
          </a:p>
          <a:p>
            <a:pPr marL="571494" indent="-571494">
              <a:buFont typeface="Wingdings" pitchFamily="2" charset="2"/>
              <a:buAutoNum type="arabicPeriod"/>
            </a:pPr>
            <a:r>
              <a:rPr lang="ru-RU" dirty="0" smtClean="0"/>
              <a:t>Характер</a:t>
            </a:r>
          </a:p>
          <a:p>
            <a:pPr marL="571494" indent="-571494">
              <a:buFont typeface="Wingdings" pitchFamily="2" charset="2"/>
              <a:buAutoNum type="arabicPeriod"/>
            </a:pPr>
            <a:r>
              <a:rPr lang="ru-RU" dirty="0" smtClean="0"/>
              <a:t>Занятия</a:t>
            </a:r>
          </a:p>
          <a:p>
            <a:pPr marL="571494" indent="-571494">
              <a:buFont typeface="Wingdings" pitchFamily="2" charset="2"/>
              <a:buAutoNum type="arabicPeriod"/>
            </a:pPr>
            <a:r>
              <a:rPr lang="ru-RU" dirty="0" smtClean="0"/>
              <a:t>Дом</a:t>
            </a:r>
          </a:p>
          <a:p>
            <a:pPr marL="571494" indent="-571494">
              <a:buFont typeface="Wingdings" pitchFamily="2" charset="2"/>
              <a:buAutoNum type="arabicPeriod"/>
            </a:pPr>
            <a:r>
              <a:rPr lang="ru-RU" dirty="0" smtClean="0"/>
              <a:t>Хозяйство</a:t>
            </a:r>
          </a:p>
          <a:p>
            <a:pPr marL="571494" indent="-571494">
              <a:buFont typeface="Wingdings" pitchFamily="2" charset="2"/>
              <a:buAutoNum type="arabicPeriod"/>
            </a:pPr>
            <a:r>
              <a:rPr lang="ru-RU" dirty="0" smtClean="0"/>
              <a:t>Покупка «мертвых душ»</a:t>
            </a:r>
          </a:p>
        </p:txBody>
      </p:sp>
      <p:pic>
        <p:nvPicPr>
          <p:cNvPr id="15364" name="Picture 8" descr="bolevsky_korobochka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5129476" y="1815876"/>
            <a:ext cx="3683195" cy="3996350"/>
          </a:xfr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u="sng" smtClean="0">
                <a:latin typeface="Arial" charset="0"/>
              </a:rPr>
              <a:t>Результаты исследования:</a:t>
            </a:r>
          </a:p>
        </p:txBody>
      </p:sp>
      <p:sp>
        <p:nvSpPr>
          <p:cNvPr id="16387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1500626" y="1524198"/>
            <a:ext cx="3674429" cy="4714874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ru-RU" u="sng" dirty="0" smtClean="0"/>
              <a:t>Данте</a:t>
            </a:r>
            <a:r>
              <a:rPr lang="ru-RU" dirty="0" smtClean="0"/>
              <a:t>: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dirty="0" smtClean="0"/>
              <a:t>«Стеная, несся круг Теней, гонимый вьюгой </a:t>
            </a:r>
            <a:r>
              <a:rPr lang="ru-RU" dirty="0" err="1" smtClean="0"/>
              <a:t>необорной</a:t>
            </a:r>
            <a:r>
              <a:rPr lang="ru-RU" dirty="0" smtClean="0"/>
              <a:t>» - второй круг ада.</a:t>
            </a:r>
          </a:p>
        </p:txBody>
      </p:sp>
      <p:sp>
        <p:nvSpPr>
          <p:cNvPr id="16388" name="Rectangle 5"/>
          <p:cNvSpPr>
            <a:spLocks noGrp="1" noChangeArrowheads="1"/>
          </p:cNvSpPr>
          <p:nvPr>
            <p:ph type="body" sz="half" idx="2"/>
          </p:nvPr>
        </p:nvSpPr>
        <p:spPr>
          <a:xfrm>
            <a:off x="5317054" y="1524198"/>
            <a:ext cx="3674429" cy="4714874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ru-RU" u="sng" dirty="0" smtClean="0"/>
              <a:t>Н.В.Гоголь</a:t>
            </a:r>
            <a:r>
              <a:rPr lang="ru-RU" dirty="0" smtClean="0"/>
              <a:t>: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dirty="0" smtClean="0"/>
              <a:t>«…темнота была такая, хоть глаз выколи»,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dirty="0" smtClean="0"/>
              <a:t>«сумятица и вьюга такая…» - усадьба Коробочки</a:t>
            </a:r>
          </a:p>
        </p:txBody>
      </p:sp>
      <p:pic>
        <p:nvPicPr>
          <p:cNvPr id="16389" name="Picture 10" descr="paradiso34xx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68470" y="4220446"/>
            <a:ext cx="1905585" cy="2363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smtClean="0"/>
              <a:t>Ноздрев</a:t>
            </a:r>
          </a:p>
        </p:txBody>
      </p:sp>
      <p:sp>
        <p:nvSpPr>
          <p:cNvPr id="18435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 marL="571494" indent="-571494">
              <a:buFont typeface="Wingdings" pitchFamily="2" charset="2"/>
              <a:buAutoNum type="arabicPeriod"/>
            </a:pPr>
            <a:r>
              <a:rPr lang="ru-RU" dirty="0" smtClean="0"/>
              <a:t>Портрет</a:t>
            </a:r>
          </a:p>
          <a:p>
            <a:pPr marL="571494" indent="-571494">
              <a:buFont typeface="Wingdings" pitchFamily="2" charset="2"/>
              <a:buAutoNum type="arabicPeriod"/>
            </a:pPr>
            <a:r>
              <a:rPr lang="ru-RU" dirty="0" smtClean="0"/>
              <a:t>Поместье</a:t>
            </a:r>
          </a:p>
          <a:p>
            <a:pPr marL="571494" indent="-571494">
              <a:buFont typeface="Wingdings" pitchFamily="2" charset="2"/>
              <a:buAutoNum type="arabicPeriod"/>
            </a:pPr>
            <a:r>
              <a:rPr lang="ru-RU" dirty="0" smtClean="0"/>
              <a:t>Характер</a:t>
            </a:r>
          </a:p>
          <a:p>
            <a:pPr marL="571494" indent="-571494">
              <a:buFont typeface="Wingdings" pitchFamily="2" charset="2"/>
              <a:buAutoNum type="arabicPeriod"/>
            </a:pPr>
            <a:r>
              <a:rPr lang="ru-RU" dirty="0" smtClean="0"/>
              <a:t>Речь, манеры</a:t>
            </a:r>
          </a:p>
          <a:p>
            <a:pPr marL="571494" indent="-571494">
              <a:buFont typeface="Wingdings" pitchFamily="2" charset="2"/>
              <a:buAutoNum type="arabicPeriod"/>
            </a:pPr>
            <a:r>
              <a:rPr lang="ru-RU" dirty="0" smtClean="0"/>
              <a:t>Покупка «мертвых душ»</a:t>
            </a:r>
          </a:p>
        </p:txBody>
      </p:sp>
      <p:pic>
        <p:nvPicPr>
          <p:cNvPr id="18436" name="Picture 6" descr="3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500626" y="1607788"/>
            <a:ext cx="3660405" cy="4547694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u="sng" smtClean="0">
                <a:latin typeface="Arial" charset="0"/>
              </a:rPr>
              <a:t>Результаты исследования:</a:t>
            </a:r>
          </a:p>
        </p:txBody>
      </p:sp>
      <p:sp>
        <p:nvSpPr>
          <p:cNvPr id="19459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1500626" y="1524198"/>
            <a:ext cx="3674429" cy="4714874"/>
          </a:xfrm>
        </p:spPr>
        <p:txBody>
          <a:bodyPr/>
          <a:lstStyle/>
          <a:p>
            <a:pPr marL="532689" indent="-532689">
              <a:buNone/>
            </a:pPr>
            <a:r>
              <a:rPr lang="ru-RU" u="sng" dirty="0" smtClean="0"/>
              <a:t>Данте</a:t>
            </a:r>
            <a:r>
              <a:rPr lang="ru-RU" dirty="0" smtClean="0"/>
              <a:t>:</a:t>
            </a:r>
          </a:p>
          <a:p>
            <a:pPr marL="532689" indent="-532689">
              <a:buFont typeface="Wingdings" pitchFamily="2" charset="2"/>
              <a:buAutoNum type="arabicPeriod"/>
            </a:pPr>
            <a:r>
              <a:rPr lang="ru-RU" dirty="0" smtClean="0"/>
              <a:t>Третий круг ада – обжорство (чревоугодие)</a:t>
            </a:r>
          </a:p>
          <a:p>
            <a:pPr marL="532689" indent="-532689">
              <a:buNone/>
            </a:pPr>
            <a:endParaRPr lang="ru-RU" dirty="0" smtClean="0"/>
          </a:p>
        </p:txBody>
      </p:sp>
      <p:sp>
        <p:nvSpPr>
          <p:cNvPr id="19460" name="Rectangle 5"/>
          <p:cNvSpPr>
            <a:spLocks noGrp="1" noChangeArrowheads="1"/>
          </p:cNvSpPr>
          <p:nvPr>
            <p:ph type="body" sz="half" idx="2"/>
          </p:nvPr>
        </p:nvSpPr>
        <p:spPr>
          <a:xfrm>
            <a:off x="5317054" y="1524198"/>
            <a:ext cx="3674429" cy="4714874"/>
          </a:xfrm>
        </p:spPr>
        <p:txBody>
          <a:bodyPr/>
          <a:lstStyle/>
          <a:p>
            <a:pPr marL="532689" indent="-532689">
              <a:buNone/>
            </a:pPr>
            <a:r>
              <a:rPr lang="ru-RU" u="sng" dirty="0" smtClean="0"/>
              <a:t>Н.В.Гоголь</a:t>
            </a:r>
            <a:r>
              <a:rPr lang="ru-RU" dirty="0" smtClean="0"/>
              <a:t>:</a:t>
            </a:r>
          </a:p>
          <a:p>
            <a:pPr marL="532689" indent="-532689">
              <a:buFont typeface="Wingdings" pitchFamily="2" charset="2"/>
              <a:buAutoNum type="arabicPeriod"/>
            </a:pPr>
            <a:r>
              <a:rPr lang="ru-RU" dirty="0" smtClean="0"/>
              <a:t>От Коробочки Чичиков попадает в трактир.</a:t>
            </a:r>
          </a:p>
          <a:p>
            <a:pPr marL="532689" indent="-532689">
              <a:buFont typeface="Wingdings" pitchFamily="2" charset="2"/>
              <a:buAutoNum type="arabicPeriod"/>
            </a:pPr>
            <a:r>
              <a:rPr lang="ru-RU" dirty="0" smtClean="0"/>
              <a:t>«Богатырство» за столом Собакевича.</a:t>
            </a:r>
          </a:p>
        </p:txBody>
      </p:sp>
      <p:pic>
        <p:nvPicPr>
          <p:cNvPr id="19461" name="Picture 6" descr="inferno30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79214" y="3861183"/>
            <a:ext cx="2857500" cy="229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u="sng" smtClean="0">
                <a:latin typeface="Arial" charset="0"/>
              </a:rPr>
              <a:t>Результаты исследования:</a:t>
            </a:r>
          </a:p>
        </p:txBody>
      </p:sp>
      <p:sp>
        <p:nvSpPr>
          <p:cNvPr id="20483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1500626" y="1524198"/>
            <a:ext cx="3674429" cy="4714874"/>
          </a:xfrm>
        </p:spPr>
        <p:txBody>
          <a:bodyPr/>
          <a:lstStyle/>
          <a:p>
            <a:pPr marL="532689" indent="-532689">
              <a:buNone/>
            </a:pPr>
            <a:r>
              <a:rPr lang="ru-RU" u="sng" dirty="0" smtClean="0"/>
              <a:t>Данте:</a:t>
            </a:r>
          </a:p>
          <a:p>
            <a:pPr marL="532689" indent="-532689">
              <a:buFont typeface="Wingdings" pitchFamily="2" charset="2"/>
              <a:buAutoNum type="arabicPeriod"/>
            </a:pPr>
            <a:r>
              <a:rPr lang="ru-RU" dirty="0" smtClean="0"/>
              <a:t>Четвертый круг ада – скупцы и расточители.</a:t>
            </a:r>
          </a:p>
        </p:txBody>
      </p:sp>
      <p:sp>
        <p:nvSpPr>
          <p:cNvPr id="20484" name="Rectangle 5"/>
          <p:cNvSpPr>
            <a:spLocks noGrp="1" noChangeArrowheads="1"/>
          </p:cNvSpPr>
          <p:nvPr>
            <p:ph type="body" sz="half" idx="2"/>
          </p:nvPr>
        </p:nvSpPr>
        <p:spPr>
          <a:xfrm>
            <a:off x="5317054" y="1524198"/>
            <a:ext cx="3674429" cy="4714874"/>
          </a:xfrm>
        </p:spPr>
        <p:txBody>
          <a:bodyPr/>
          <a:lstStyle/>
          <a:p>
            <a:pPr marL="532689" indent="-532689">
              <a:buNone/>
            </a:pPr>
            <a:r>
              <a:rPr lang="ru-RU" u="sng" dirty="0" smtClean="0"/>
              <a:t>Н.В.Гоголь</a:t>
            </a:r>
          </a:p>
          <a:p>
            <a:pPr marL="532689" indent="-532689">
              <a:buFont typeface="Wingdings" pitchFamily="2" charset="2"/>
              <a:buAutoNum type="arabicPeriod"/>
            </a:pPr>
            <a:r>
              <a:rPr lang="ru-RU" dirty="0" smtClean="0"/>
              <a:t>Ноздрев – бесшабашный гуляка, проматывающий состояние, т.е. расточитель.</a:t>
            </a:r>
          </a:p>
          <a:p>
            <a:pPr marL="532689" indent="-532689">
              <a:buFont typeface="Wingdings" pitchFamily="2" charset="2"/>
              <a:buAutoNum type="arabicPeriod"/>
            </a:pPr>
            <a:r>
              <a:rPr lang="ru-RU" dirty="0" smtClean="0"/>
              <a:t>Основная черта Плюшкина – скупость</a:t>
            </a:r>
          </a:p>
          <a:p>
            <a:pPr marL="532689" indent="-532689">
              <a:buFont typeface="Wingdings" pitchFamily="2" charset="2"/>
              <a:buAutoNum type="arabicPeriod"/>
            </a:pPr>
            <a:endParaRPr lang="ru-RU" dirty="0" smtClean="0"/>
          </a:p>
          <a:p>
            <a:pPr marL="532689" indent="-532689">
              <a:buFont typeface="Wingdings" pitchFamily="2" charset="2"/>
              <a:buAutoNum type="arabicPeriod"/>
            </a:pPr>
            <a:endParaRPr lang="ru-RU" dirty="0" smtClean="0"/>
          </a:p>
        </p:txBody>
      </p:sp>
      <p:pic>
        <p:nvPicPr>
          <p:cNvPr id="20485" name="Рисунок 7" descr="скупцы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91936" y="3509034"/>
            <a:ext cx="3748058" cy="30430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smtClean="0"/>
              <a:t>Образ Собакевича</a:t>
            </a:r>
          </a:p>
        </p:txBody>
      </p:sp>
      <p:sp>
        <p:nvSpPr>
          <p:cNvPr id="23555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 marL="571494" indent="-571494">
              <a:buFont typeface="Wingdings" pitchFamily="2" charset="2"/>
              <a:buAutoNum type="arabicPeriod"/>
            </a:pPr>
            <a:r>
              <a:rPr lang="ru-RU" dirty="0" smtClean="0"/>
              <a:t>Портрет</a:t>
            </a:r>
          </a:p>
          <a:p>
            <a:pPr marL="571494" indent="-571494">
              <a:buFont typeface="Wingdings" pitchFamily="2" charset="2"/>
              <a:buAutoNum type="arabicPeriod"/>
            </a:pPr>
            <a:r>
              <a:rPr lang="ru-RU" dirty="0" smtClean="0"/>
              <a:t>Дом, хозяйство</a:t>
            </a:r>
          </a:p>
          <a:p>
            <a:pPr marL="571494" indent="-571494">
              <a:buFont typeface="Wingdings" pitchFamily="2" charset="2"/>
              <a:buAutoNum type="arabicPeriod"/>
            </a:pPr>
            <a:r>
              <a:rPr lang="ru-RU" dirty="0" smtClean="0"/>
              <a:t>Занятия</a:t>
            </a:r>
          </a:p>
          <a:p>
            <a:pPr marL="571494" indent="-571494">
              <a:buFont typeface="Wingdings" pitchFamily="2" charset="2"/>
              <a:buAutoNum type="arabicPeriod"/>
            </a:pPr>
            <a:r>
              <a:rPr lang="ru-RU" dirty="0" smtClean="0"/>
              <a:t>Характер</a:t>
            </a:r>
          </a:p>
          <a:p>
            <a:pPr marL="571494" indent="-571494">
              <a:buFont typeface="Wingdings" pitchFamily="2" charset="2"/>
              <a:buAutoNum type="arabicPeriod"/>
            </a:pPr>
            <a:r>
              <a:rPr lang="ru-RU" dirty="0" smtClean="0"/>
              <a:t>Покупка «мертвых душ»</a:t>
            </a:r>
          </a:p>
        </p:txBody>
      </p:sp>
      <p:pic>
        <p:nvPicPr>
          <p:cNvPr id="23556" name="Picture 11" descr="bolevsky_sobakevich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500626" y="1790977"/>
            <a:ext cx="3660405" cy="4181316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smtClean="0"/>
              <a:t>Образ Плюшкина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 marL="571494" indent="-571494">
              <a:buFont typeface="Wingdings" pitchFamily="2" charset="2"/>
              <a:buAutoNum type="arabicPeriod"/>
              <a:defRPr/>
            </a:pPr>
            <a:r>
              <a:rPr lang="ru-RU" dirty="0" smtClean="0"/>
              <a:t>Портрет</a:t>
            </a:r>
          </a:p>
          <a:p>
            <a:pPr marL="571494" indent="-571494">
              <a:buFont typeface="Wingdings" pitchFamily="2" charset="2"/>
              <a:buAutoNum type="arabicPeriod"/>
              <a:defRPr/>
            </a:pPr>
            <a:r>
              <a:rPr lang="ru-RU" dirty="0" smtClean="0"/>
              <a:t>Дом, хозяйство</a:t>
            </a:r>
          </a:p>
          <a:p>
            <a:pPr marL="571494" indent="-571494">
              <a:buFont typeface="Wingdings" pitchFamily="2" charset="2"/>
              <a:buAutoNum type="arabicPeriod"/>
              <a:defRPr/>
            </a:pPr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Биография!!!</a:t>
            </a:r>
          </a:p>
          <a:p>
            <a:pPr marL="571494" indent="-571494">
              <a:buFont typeface="Wingdings" pitchFamily="2" charset="2"/>
              <a:buAutoNum type="arabicPeriod"/>
              <a:defRPr/>
            </a:pPr>
            <a:r>
              <a:rPr lang="ru-RU" dirty="0" smtClean="0"/>
              <a:t>Характер</a:t>
            </a:r>
          </a:p>
          <a:p>
            <a:pPr marL="571494" indent="-571494">
              <a:buFont typeface="Wingdings" pitchFamily="2" charset="2"/>
              <a:buAutoNum type="arabicPeriod"/>
              <a:defRPr/>
            </a:pPr>
            <a:r>
              <a:rPr lang="ru-RU" dirty="0" smtClean="0"/>
              <a:t>Покупка «мертвых душ»</a:t>
            </a:r>
          </a:p>
        </p:txBody>
      </p:sp>
      <p:pic>
        <p:nvPicPr>
          <p:cNvPr id="25604" name="Picture 8" descr="bolevsky_plushkin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500626" y="1654030"/>
            <a:ext cx="3660405" cy="4455211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4" descr="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70825" y="604699"/>
            <a:ext cx="1656648" cy="18727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1" name="Picture 5" descr="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30353" y="3670880"/>
            <a:ext cx="1512898" cy="18727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2" name="Picture 6" descr="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115701" y="3750915"/>
            <a:ext cx="1584773" cy="1872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3" name="Picture 7" descr="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493113" y="4236451"/>
            <a:ext cx="1511144" cy="19136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4" name="Picture 9" descr="bolevsky_manilov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275231" y="604699"/>
            <a:ext cx="1512898" cy="19154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4" name="Picture 10" descr="3_sm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014525" y="604699"/>
            <a:ext cx="2233408" cy="28527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6" name="Line 15"/>
          <p:cNvSpPr>
            <a:spLocks noChangeShapeType="1"/>
          </p:cNvSpPr>
          <p:nvPr/>
        </p:nvSpPr>
        <p:spPr bwMode="auto">
          <a:xfrm flipH="1">
            <a:off x="3141497" y="1008425"/>
            <a:ext cx="79238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lIns="101599" tIns="50799" rIns="101599" bIns="50799"/>
          <a:lstStyle/>
          <a:p>
            <a:endParaRPr lang="ru-RU"/>
          </a:p>
        </p:txBody>
      </p:sp>
      <p:sp>
        <p:nvSpPr>
          <p:cNvPr id="27657" name="Line 16"/>
          <p:cNvSpPr>
            <a:spLocks noChangeShapeType="1"/>
          </p:cNvSpPr>
          <p:nvPr/>
        </p:nvSpPr>
        <p:spPr bwMode="auto">
          <a:xfrm>
            <a:off x="6400450" y="1008425"/>
            <a:ext cx="72051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lIns="101599" tIns="50799" rIns="101599" bIns="50799"/>
          <a:lstStyle/>
          <a:p>
            <a:endParaRPr lang="ru-RU"/>
          </a:p>
        </p:txBody>
      </p:sp>
      <p:sp>
        <p:nvSpPr>
          <p:cNvPr id="27658" name="Line 17"/>
          <p:cNvSpPr>
            <a:spLocks noChangeShapeType="1"/>
          </p:cNvSpPr>
          <p:nvPr/>
        </p:nvSpPr>
        <p:spPr bwMode="auto">
          <a:xfrm flipH="1">
            <a:off x="3060857" y="2945241"/>
            <a:ext cx="720511" cy="647384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lIns="101599" tIns="50799" rIns="101599" bIns="50799"/>
          <a:lstStyle/>
          <a:p>
            <a:endParaRPr lang="ru-RU"/>
          </a:p>
        </p:txBody>
      </p:sp>
      <p:sp>
        <p:nvSpPr>
          <p:cNvPr id="27659" name="Line 18"/>
          <p:cNvSpPr>
            <a:spLocks noChangeShapeType="1"/>
          </p:cNvSpPr>
          <p:nvPr/>
        </p:nvSpPr>
        <p:spPr bwMode="auto">
          <a:xfrm>
            <a:off x="5287252" y="3509034"/>
            <a:ext cx="0" cy="647384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lIns="101599" tIns="50799" rIns="101599" bIns="50799"/>
          <a:lstStyle/>
          <a:p>
            <a:endParaRPr lang="ru-RU"/>
          </a:p>
        </p:txBody>
      </p:sp>
      <p:sp>
        <p:nvSpPr>
          <p:cNvPr id="27660" name="Line 19"/>
          <p:cNvSpPr>
            <a:spLocks noChangeShapeType="1"/>
          </p:cNvSpPr>
          <p:nvPr/>
        </p:nvSpPr>
        <p:spPr bwMode="auto">
          <a:xfrm>
            <a:off x="6321562" y="2863428"/>
            <a:ext cx="718758" cy="57624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lIns="101599" tIns="50799" rIns="101599" bIns="50799"/>
          <a:lstStyle/>
          <a:p>
            <a:endParaRPr lang="ru-RU"/>
          </a:p>
        </p:txBody>
      </p:sp>
      <p:sp>
        <p:nvSpPr>
          <p:cNvPr id="27661" name="Text Box 21"/>
          <p:cNvSpPr txBox="1">
            <a:spLocks noChangeArrowheads="1"/>
          </p:cNvSpPr>
          <p:nvPr/>
        </p:nvSpPr>
        <p:spPr bwMode="auto">
          <a:xfrm>
            <a:off x="7275230" y="2621549"/>
            <a:ext cx="1460306" cy="630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9" tIns="45720" rIns="91439" bIns="45720">
            <a:spAutoFit/>
          </a:bodyPr>
          <a:lstStyle/>
          <a:p>
            <a:pPr algn="ctr" defTabSz="913685">
              <a:spcBef>
                <a:spcPct val="50000"/>
              </a:spcBef>
            </a:pPr>
            <a:r>
              <a:rPr lang="ru-RU" sz="1400" b="1" dirty="0">
                <a:latin typeface="Arial" charset="0"/>
              </a:rPr>
              <a:t>Деликатен </a:t>
            </a:r>
          </a:p>
          <a:p>
            <a:pPr algn="ctr" defTabSz="913685">
              <a:spcBef>
                <a:spcPct val="50000"/>
              </a:spcBef>
            </a:pPr>
            <a:r>
              <a:rPr lang="ru-RU" sz="1400" b="1" dirty="0">
                <a:latin typeface="Arial" charset="0"/>
              </a:rPr>
              <a:t>как Манилов</a:t>
            </a:r>
          </a:p>
        </p:txBody>
      </p:sp>
      <p:sp>
        <p:nvSpPr>
          <p:cNvPr id="27662" name="Text Box 22"/>
          <p:cNvSpPr txBox="1">
            <a:spLocks noChangeArrowheads="1"/>
          </p:cNvSpPr>
          <p:nvPr/>
        </p:nvSpPr>
        <p:spPr bwMode="auto">
          <a:xfrm>
            <a:off x="1311294" y="2461482"/>
            <a:ext cx="1768846" cy="630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9" tIns="45720" rIns="91439" bIns="45720">
            <a:spAutoFit/>
          </a:bodyPr>
          <a:lstStyle/>
          <a:p>
            <a:pPr defTabSz="913685">
              <a:spcBef>
                <a:spcPct val="50000"/>
              </a:spcBef>
            </a:pPr>
            <a:r>
              <a:rPr lang="ru-RU" sz="1400" b="1" dirty="0">
                <a:latin typeface="Arial" charset="0"/>
              </a:rPr>
              <a:t>Способен копить</a:t>
            </a:r>
          </a:p>
          <a:p>
            <a:pPr defTabSz="913685">
              <a:spcBef>
                <a:spcPct val="50000"/>
              </a:spcBef>
            </a:pPr>
            <a:r>
              <a:rPr lang="ru-RU" sz="1400" b="1" dirty="0">
                <a:latin typeface="Arial" charset="0"/>
              </a:rPr>
              <a:t> как Коробочка</a:t>
            </a:r>
          </a:p>
        </p:txBody>
      </p:sp>
      <p:sp>
        <p:nvSpPr>
          <p:cNvPr id="27663" name="Text Box 23"/>
          <p:cNvSpPr txBox="1">
            <a:spLocks noChangeArrowheads="1"/>
          </p:cNvSpPr>
          <p:nvPr/>
        </p:nvSpPr>
        <p:spPr bwMode="auto">
          <a:xfrm>
            <a:off x="2266717" y="120940"/>
            <a:ext cx="5544952" cy="366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9" tIns="45720" rIns="91439" bIns="45720">
            <a:spAutoFit/>
          </a:bodyPr>
          <a:lstStyle/>
          <a:p>
            <a:pPr defTabSz="913685">
              <a:spcBef>
                <a:spcPct val="50000"/>
              </a:spcBef>
            </a:pPr>
            <a:r>
              <a:rPr kumimoji="0" lang="ru-RU" dirty="0">
                <a:latin typeface="Arial" charset="0"/>
              </a:rPr>
              <a:t>Чичиков соотносится со всеми героями поэмы</a:t>
            </a:r>
          </a:p>
        </p:txBody>
      </p:sp>
      <p:sp>
        <p:nvSpPr>
          <p:cNvPr id="27664" name="Text Box 24"/>
          <p:cNvSpPr txBox="1">
            <a:spLocks noChangeArrowheads="1"/>
          </p:cNvSpPr>
          <p:nvPr/>
        </p:nvSpPr>
        <p:spPr bwMode="auto">
          <a:xfrm>
            <a:off x="6877285" y="5849576"/>
            <a:ext cx="1987979" cy="8463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9" tIns="45720" rIns="91439" bIns="45720">
            <a:spAutoFit/>
          </a:bodyPr>
          <a:lstStyle/>
          <a:p>
            <a:pPr algn="ctr" defTabSz="913685">
              <a:spcBef>
                <a:spcPct val="50000"/>
              </a:spcBef>
            </a:pPr>
            <a:r>
              <a:rPr lang="ru-RU" sz="1400" b="1" dirty="0">
                <a:latin typeface="Arial" charset="0"/>
              </a:rPr>
              <a:t>Может кутнуть </a:t>
            </a:r>
          </a:p>
          <a:p>
            <a:pPr algn="ctr" defTabSz="913685">
              <a:spcBef>
                <a:spcPct val="50000"/>
              </a:spcBef>
            </a:pPr>
            <a:r>
              <a:rPr lang="ru-RU" sz="1400" b="1" dirty="0">
                <a:latin typeface="Arial" charset="0"/>
              </a:rPr>
              <a:t>и солгать не хуже Ноздрева</a:t>
            </a:r>
          </a:p>
        </p:txBody>
      </p:sp>
      <p:sp>
        <p:nvSpPr>
          <p:cNvPr id="27665" name="Text Box 25"/>
          <p:cNvSpPr txBox="1">
            <a:spLocks noChangeArrowheads="1"/>
          </p:cNvSpPr>
          <p:nvPr/>
        </p:nvSpPr>
        <p:spPr bwMode="auto">
          <a:xfrm>
            <a:off x="1549712" y="5607697"/>
            <a:ext cx="1539193" cy="8463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9" tIns="45720" rIns="91439" bIns="45720">
            <a:spAutoFit/>
          </a:bodyPr>
          <a:lstStyle/>
          <a:p>
            <a:pPr algn="ctr" defTabSz="913685">
              <a:spcBef>
                <a:spcPct val="50000"/>
              </a:spcBef>
            </a:pPr>
            <a:r>
              <a:rPr lang="ru-RU" sz="1400" b="1" dirty="0">
                <a:latin typeface="Arial" charset="0"/>
              </a:rPr>
              <a:t>Прижимист и </a:t>
            </a:r>
          </a:p>
          <a:p>
            <a:pPr algn="ctr" defTabSz="913685">
              <a:spcBef>
                <a:spcPct val="50000"/>
              </a:spcBef>
            </a:pPr>
            <a:r>
              <a:rPr lang="ru-RU" sz="1400" b="1" dirty="0">
                <a:latin typeface="Arial" charset="0"/>
              </a:rPr>
              <a:t>деловит как Собакевич</a:t>
            </a:r>
          </a:p>
        </p:txBody>
      </p:sp>
      <p:sp>
        <p:nvSpPr>
          <p:cNvPr id="27666" name="Text Box 26"/>
          <p:cNvSpPr txBox="1">
            <a:spLocks noChangeArrowheads="1"/>
          </p:cNvSpPr>
          <p:nvPr/>
        </p:nvSpPr>
        <p:spPr bwMode="auto">
          <a:xfrm>
            <a:off x="3141497" y="6253301"/>
            <a:ext cx="3744552" cy="3681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9" tIns="45720" rIns="91439" bIns="45720">
            <a:spAutoFit/>
          </a:bodyPr>
          <a:lstStyle/>
          <a:p>
            <a:pPr algn="ctr" defTabSz="913685">
              <a:spcBef>
                <a:spcPct val="50000"/>
              </a:spcBef>
            </a:pPr>
            <a:r>
              <a:rPr lang="ru-RU" sz="1400" b="1" dirty="0">
                <a:latin typeface="Arial" charset="0"/>
              </a:rPr>
              <a:t>В бережливости на уступит Плюшкину</a:t>
            </a:r>
            <a:r>
              <a:rPr kumimoji="0" lang="ru-RU" dirty="0">
                <a:latin typeface="Arial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12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404664"/>
            <a:ext cx="8190127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  <a:cs typeface="+mn-cs"/>
              </a:rPr>
              <a:t>Первоначальный замысел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619672" y="2636912"/>
            <a:ext cx="7347652" cy="144655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n-lt"/>
                <a:cs typeface="+mn-cs"/>
              </a:rPr>
              <a:t>Цель – показать «-» стороны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n-lt"/>
                <a:cs typeface="+mn-cs"/>
              </a:rPr>
              <a:t>русской действительности»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691680" y="4221088"/>
            <a:ext cx="5854487" cy="144655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n-lt"/>
                <a:cs typeface="+mn-cs"/>
              </a:rPr>
              <a:t>Сюжет – приключения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n-lt"/>
                <a:cs typeface="+mn-cs"/>
              </a:rPr>
              <a:t>авантюриста.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1691680" y="1628800"/>
            <a:ext cx="3873304" cy="83099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n-lt"/>
                <a:cs typeface="+mn-cs"/>
              </a:rPr>
              <a:t>Жанр - роман</a:t>
            </a:r>
          </a:p>
        </p:txBody>
      </p:sp>
      <p:cxnSp>
        <p:nvCxnSpPr>
          <p:cNvPr id="10" name="Прямая со стрелкой 9"/>
          <p:cNvCxnSpPr/>
          <p:nvPr/>
        </p:nvCxnSpPr>
        <p:spPr>
          <a:xfrm>
            <a:off x="684213" y="1484313"/>
            <a:ext cx="0" cy="4392612"/>
          </a:xfrm>
          <a:prstGeom prst="straightConnector1">
            <a:avLst/>
          </a:prstGeom>
          <a:ln w="234950">
            <a:solidFill>
              <a:schemeClr val="accent1">
                <a:lumMod val="75000"/>
              </a:schemeClr>
            </a:solidFill>
            <a:headEnd type="none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AutoShape 4"/>
          <p:cNvSpPr>
            <a:spLocks noChangeArrowheads="1"/>
          </p:cNvSpPr>
          <p:nvPr/>
        </p:nvSpPr>
        <p:spPr bwMode="gray">
          <a:xfrm>
            <a:off x="0" y="1196975"/>
            <a:ext cx="4032250" cy="3960813"/>
          </a:xfrm>
          <a:custGeom>
            <a:avLst/>
            <a:gdLst>
              <a:gd name="T0" fmla="*/ 779528958 w 21600"/>
              <a:gd name="T1" fmla="*/ 0 h 21600"/>
              <a:gd name="T2" fmla="*/ 228301038 w 21600"/>
              <a:gd name="T3" fmla="*/ 154706826 h 21600"/>
              <a:gd name="T4" fmla="*/ 0 w 21600"/>
              <a:gd name="T5" fmla="*/ 528242986 h 21600"/>
              <a:gd name="T6" fmla="*/ 228301038 w 21600"/>
              <a:gd name="T7" fmla="*/ 901779741 h 21600"/>
              <a:gd name="T8" fmla="*/ 779528958 w 21600"/>
              <a:gd name="T9" fmla="*/ 1056485971 h 21600"/>
              <a:gd name="T10" fmla="*/ 1330756784 w 21600"/>
              <a:gd name="T11" fmla="*/ 901779741 h 21600"/>
              <a:gd name="T12" fmla="*/ 1559057915 w 21600"/>
              <a:gd name="T13" fmla="*/ 528242986 h 21600"/>
              <a:gd name="T14" fmla="*/ 1330756784 w 21600"/>
              <a:gd name="T15" fmla="*/ 154706826 h 216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3163 w 21600"/>
              <a:gd name="T25" fmla="*/ 3163 h 21600"/>
              <a:gd name="T26" fmla="*/ 18437 w 21600"/>
              <a:gd name="T27" fmla="*/ 18437 h 216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1914" y="10800"/>
                </a:moveTo>
                <a:cubicBezTo>
                  <a:pt x="1914" y="15708"/>
                  <a:pt x="5892" y="19686"/>
                  <a:pt x="10800" y="19686"/>
                </a:cubicBezTo>
                <a:cubicBezTo>
                  <a:pt x="15708" y="19686"/>
                  <a:pt x="19686" y="15708"/>
                  <a:pt x="19686" y="10800"/>
                </a:cubicBezTo>
                <a:cubicBezTo>
                  <a:pt x="19686" y="5892"/>
                  <a:pt x="15708" y="1914"/>
                  <a:pt x="10800" y="1914"/>
                </a:cubicBezTo>
                <a:cubicBezTo>
                  <a:pt x="5892" y="1914"/>
                  <a:pt x="1914" y="5892"/>
                  <a:pt x="1914" y="10800"/>
                </a:cubicBezTo>
                <a:close/>
              </a:path>
            </a:pathLst>
          </a:custGeom>
          <a:gradFill rotWithShape="1">
            <a:gsLst>
              <a:gs pos="0">
                <a:srgbClr val="185E5E">
                  <a:alpha val="0"/>
                </a:srgbClr>
              </a:gs>
              <a:gs pos="100000">
                <a:srgbClr val="33CCCC"/>
              </a:gs>
            </a:gsLst>
            <a:lin ang="0" scaled="1"/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147" name="AutoShape 4"/>
          <p:cNvSpPr>
            <a:spLocks noChangeArrowheads="1"/>
          </p:cNvSpPr>
          <p:nvPr/>
        </p:nvSpPr>
        <p:spPr bwMode="gray">
          <a:xfrm>
            <a:off x="4932363" y="2897188"/>
            <a:ext cx="4032250" cy="3960812"/>
          </a:xfrm>
          <a:custGeom>
            <a:avLst/>
            <a:gdLst>
              <a:gd name="T0" fmla="*/ 779528958 w 21600"/>
              <a:gd name="T1" fmla="*/ 0 h 21600"/>
              <a:gd name="T2" fmla="*/ 228301038 w 21600"/>
              <a:gd name="T3" fmla="*/ 154706826 h 21600"/>
              <a:gd name="T4" fmla="*/ 0 w 21600"/>
              <a:gd name="T5" fmla="*/ 528242986 h 21600"/>
              <a:gd name="T6" fmla="*/ 228301038 w 21600"/>
              <a:gd name="T7" fmla="*/ 901779741 h 21600"/>
              <a:gd name="T8" fmla="*/ 779528958 w 21600"/>
              <a:gd name="T9" fmla="*/ 1056485971 h 21600"/>
              <a:gd name="T10" fmla="*/ 1330756784 w 21600"/>
              <a:gd name="T11" fmla="*/ 901779741 h 21600"/>
              <a:gd name="T12" fmla="*/ 1559057915 w 21600"/>
              <a:gd name="T13" fmla="*/ 528242986 h 21600"/>
              <a:gd name="T14" fmla="*/ 1330756784 w 21600"/>
              <a:gd name="T15" fmla="*/ 154706826 h 216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3163 w 21600"/>
              <a:gd name="T25" fmla="*/ 3163 h 21600"/>
              <a:gd name="T26" fmla="*/ 18437 w 21600"/>
              <a:gd name="T27" fmla="*/ 18437 h 216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1914" y="10800"/>
                </a:moveTo>
                <a:cubicBezTo>
                  <a:pt x="1914" y="15708"/>
                  <a:pt x="5892" y="19686"/>
                  <a:pt x="10800" y="19686"/>
                </a:cubicBezTo>
                <a:cubicBezTo>
                  <a:pt x="15708" y="19686"/>
                  <a:pt x="19686" y="15708"/>
                  <a:pt x="19686" y="10800"/>
                </a:cubicBezTo>
                <a:cubicBezTo>
                  <a:pt x="19686" y="5892"/>
                  <a:pt x="15708" y="1914"/>
                  <a:pt x="10800" y="1914"/>
                </a:cubicBezTo>
                <a:cubicBezTo>
                  <a:pt x="5892" y="1914"/>
                  <a:pt x="1914" y="5892"/>
                  <a:pt x="1914" y="10800"/>
                </a:cubicBezTo>
                <a:close/>
              </a:path>
            </a:pathLst>
          </a:custGeom>
          <a:gradFill rotWithShape="1">
            <a:gsLst>
              <a:gs pos="0">
                <a:srgbClr val="185E5E">
                  <a:alpha val="0"/>
                </a:srgbClr>
              </a:gs>
              <a:gs pos="100000">
                <a:srgbClr val="33CCCC"/>
              </a:gs>
            </a:gsLst>
            <a:lin ang="0" scaled="1"/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148" name="TextBox 8"/>
          <p:cNvSpPr txBox="1">
            <a:spLocks noChangeArrowheads="1"/>
          </p:cNvSpPr>
          <p:nvPr/>
        </p:nvSpPr>
        <p:spPr bwMode="auto">
          <a:xfrm>
            <a:off x="4932363" y="3933825"/>
            <a:ext cx="4032250" cy="1938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>
                <a:latin typeface="Bookman Old Style" pitchFamily="18" charset="0"/>
              </a:rPr>
              <a:t>Гоголь построил свою поэму по тому же принципу: ад (1 том), чистилище (2 том) и рай (3 том)</a:t>
            </a:r>
          </a:p>
        </p:txBody>
      </p:sp>
      <p:sp>
        <p:nvSpPr>
          <p:cNvPr id="6149" name="TextBox 9"/>
          <p:cNvSpPr txBox="1">
            <a:spLocks noChangeArrowheads="1"/>
          </p:cNvSpPr>
          <p:nvPr/>
        </p:nvSpPr>
        <p:spPr bwMode="auto">
          <a:xfrm>
            <a:off x="250825" y="1989138"/>
            <a:ext cx="4033838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 dirty="0">
                <a:latin typeface="Bookman Old Style" pitchFamily="18" charset="0"/>
              </a:rPr>
              <a:t>Герой Данте проходит </a:t>
            </a:r>
          </a:p>
          <a:p>
            <a:pPr algn="ctr"/>
            <a:r>
              <a:rPr lang="ru-RU" sz="2400" b="1" dirty="0">
                <a:latin typeface="Bookman Old Style" pitchFamily="18" charset="0"/>
              </a:rPr>
              <a:t>три загробных мира – </a:t>
            </a:r>
          </a:p>
          <a:p>
            <a:pPr algn="ctr"/>
            <a:r>
              <a:rPr lang="ru-RU" sz="2400" b="1" dirty="0">
                <a:latin typeface="Bookman Old Style" pitchFamily="18" charset="0"/>
              </a:rPr>
              <a:t>ад, чистилище и рай, - </a:t>
            </a:r>
          </a:p>
          <a:p>
            <a:pPr algn="ctr"/>
            <a:r>
              <a:rPr lang="ru-RU" sz="2400" b="1" dirty="0">
                <a:latin typeface="Bookman Old Style" pitchFamily="18" charset="0"/>
              </a:rPr>
              <a:t>чтобы обрести путь </a:t>
            </a:r>
          </a:p>
          <a:p>
            <a:pPr algn="ctr"/>
            <a:r>
              <a:rPr lang="ru-RU" sz="2400" b="1" dirty="0">
                <a:latin typeface="Bookman Old Style" pitchFamily="18" charset="0"/>
              </a:rPr>
              <a:t>спасения, познать </a:t>
            </a:r>
          </a:p>
          <a:p>
            <a:pPr algn="ctr"/>
            <a:r>
              <a:rPr lang="ru-RU" sz="2400" b="1" dirty="0">
                <a:latin typeface="Bookman Old Style" pitchFamily="18" charset="0"/>
              </a:rPr>
              <a:t>добро и зло. 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179512" y="332656"/>
            <a:ext cx="8640960" cy="132343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n-lt"/>
                <a:cs typeface="+mn-cs"/>
              </a:rPr>
              <a:t>«Божественная комедия» Данте = «Мертвые души» Н.В.Гоголя</a:t>
            </a:r>
          </a:p>
        </p:txBody>
      </p:sp>
      <p:graphicFrame>
        <p:nvGraphicFramePr>
          <p:cNvPr id="12" name="Схема 11"/>
          <p:cNvGraphicFramePr/>
          <p:nvPr/>
        </p:nvGraphicFramePr>
        <p:xfrm>
          <a:off x="1619672" y="4869160"/>
          <a:ext cx="3192016" cy="18879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8440" y="404664"/>
            <a:ext cx="7748340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  <a:cs typeface="+mn-cs"/>
              </a:rPr>
              <a:t>Окончательный замысел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469574" y="2636912"/>
            <a:ext cx="7647863" cy="144655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n-lt"/>
                <a:cs typeface="+mn-cs"/>
              </a:rPr>
              <a:t>Цель – показать возможность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n-lt"/>
                <a:cs typeface="+mn-cs"/>
              </a:rPr>
              <a:t>возрождения России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547664" y="4149080"/>
            <a:ext cx="7082644" cy="212365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n-lt"/>
                <a:cs typeface="+mn-cs"/>
              </a:rPr>
              <a:t>Сюжет – путешествие героя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n-lt"/>
                <a:cs typeface="+mn-cs"/>
              </a:rPr>
              <a:t>через «ад», «чистилище»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n-lt"/>
                <a:cs typeface="+mn-cs"/>
              </a:rPr>
              <a:t>и «рай».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1547664" y="1628800"/>
            <a:ext cx="3805978" cy="83099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n-lt"/>
                <a:cs typeface="+mn-cs"/>
              </a:rPr>
              <a:t>Жанр - поэма</a:t>
            </a:r>
          </a:p>
        </p:txBody>
      </p:sp>
      <p:cxnSp>
        <p:nvCxnSpPr>
          <p:cNvPr id="10" name="Прямая со стрелкой 9"/>
          <p:cNvCxnSpPr/>
          <p:nvPr/>
        </p:nvCxnSpPr>
        <p:spPr>
          <a:xfrm>
            <a:off x="684213" y="1484313"/>
            <a:ext cx="0" cy="4392612"/>
          </a:xfrm>
          <a:prstGeom prst="straightConnector1">
            <a:avLst/>
          </a:prstGeom>
          <a:ln w="234950">
            <a:solidFill>
              <a:schemeClr val="accent1">
                <a:lumMod val="75000"/>
              </a:schemeClr>
            </a:solidFill>
            <a:headEnd type="none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11725" y="116632"/>
            <a:ext cx="8478604" cy="769441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  <a:cs typeface="+mn-cs"/>
              </a:rPr>
              <a:t>Композиция первого тома поэмы</a:t>
            </a:r>
          </a:p>
        </p:txBody>
      </p:sp>
      <p:sp>
        <p:nvSpPr>
          <p:cNvPr id="3" name="Овал 2"/>
          <p:cNvSpPr/>
          <p:nvPr/>
        </p:nvSpPr>
        <p:spPr>
          <a:xfrm>
            <a:off x="179388" y="981075"/>
            <a:ext cx="2879725" cy="647700"/>
          </a:xfrm>
          <a:prstGeom prst="ellipse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latin typeface="Bookman Old Style" pitchFamily="18" charset="0"/>
              </a:rPr>
              <a:t>1 глава</a:t>
            </a:r>
          </a:p>
        </p:txBody>
      </p:sp>
      <p:sp>
        <p:nvSpPr>
          <p:cNvPr id="4" name="Овал 3"/>
          <p:cNvSpPr/>
          <p:nvPr/>
        </p:nvSpPr>
        <p:spPr>
          <a:xfrm>
            <a:off x="179388" y="2708275"/>
            <a:ext cx="2952750" cy="720725"/>
          </a:xfrm>
          <a:prstGeom prst="ellipse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atin typeface="Bookman Old Style" pitchFamily="18" charset="0"/>
              </a:rPr>
              <a:t>2-6 главы</a:t>
            </a:r>
          </a:p>
        </p:txBody>
      </p:sp>
      <p:sp>
        <p:nvSpPr>
          <p:cNvPr id="5" name="Овал 4"/>
          <p:cNvSpPr/>
          <p:nvPr/>
        </p:nvSpPr>
        <p:spPr>
          <a:xfrm>
            <a:off x="179388" y="4076700"/>
            <a:ext cx="2952750" cy="720725"/>
          </a:xfrm>
          <a:prstGeom prst="ellipse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atin typeface="Bookman Old Style" pitchFamily="18" charset="0"/>
              </a:rPr>
              <a:t>7-10 главы</a:t>
            </a:r>
          </a:p>
        </p:txBody>
      </p:sp>
      <p:sp>
        <p:nvSpPr>
          <p:cNvPr id="6" name="Овал 5"/>
          <p:cNvSpPr/>
          <p:nvPr/>
        </p:nvSpPr>
        <p:spPr>
          <a:xfrm>
            <a:off x="179388" y="5373688"/>
            <a:ext cx="2952750" cy="719137"/>
          </a:xfrm>
          <a:prstGeom prst="ellipse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atin typeface="Bookman Old Style" pitchFamily="18" charset="0"/>
              </a:rPr>
              <a:t>11 глава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4934659" y="908720"/>
            <a:ext cx="2496196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C00000"/>
                </a:solidFill>
                <a:latin typeface="+mn-lt"/>
                <a:cs typeface="+mn-cs"/>
              </a:rPr>
              <a:t>Вступление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3491880" y="2636912"/>
            <a:ext cx="5472608" cy="107721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C00000"/>
                </a:solidFill>
                <a:latin typeface="+mn-lt"/>
                <a:cs typeface="+mn-cs"/>
              </a:rPr>
              <a:t>Изображение жизни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C00000"/>
                </a:solidFill>
                <a:latin typeface="+mn-lt"/>
                <a:cs typeface="+mn-cs"/>
              </a:rPr>
              <a:t>помещиков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3347865" y="3861048"/>
            <a:ext cx="5796136" cy="107721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C00000"/>
                </a:solidFill>
                <a:latin typeface="+mn-lt"/>
                <a:cs typeface="+mn-cs"/>
              </a:rPr>
              <a:t>Изображение губернского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C00000"/>
                </a:solidFill>
                <a:latin typeface="+mn-lt"/>
                <a:cs typeface="+mn-cs"/>
              </a:rPr>
              <a:t>города – мира чиновников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3974643" y="5301208"/>
            <a:ext cx="4521174" cy="107721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C00000"/>
                </a:solidFill>
                <a:latin typeface="+mn-lt"/>
                <a:cs typeface="+mn-cs"/>
              </a:rPr>
              <a:t>Повествование о судьбе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C00000"/>
                </a:solidFill>
                <a:latin typeface="+mn-lt"/>
                <a:cs typeface="+mn-cs"/>
              </a:rPr>
              <a:t>Чичикова</a:t>
            </a:r>
          </a:p>
        </p:txBody>
      </p:sp>
      <p:graphicFrame>
        <p:nvGraphicFramePr>
          <p:cNvPr id="11" name="Таблица 10"/>
          <p:cNvGraphicFramePr>
            <a:graphicFrameLocks noGrp="1"/>
          </p:cNvGraphicFramePr>
          <p:nvPr/>
        </p:nvGraphicFramePr>
        <p:xfrm>
          <a:off x="323850" y="1773238"/>
          <a:ext cx="8496942" cy="74168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83231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83231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83231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ПЕРВОЕ</a:t>
                      </a:r>
                      <a:r>
                        <a:rPr lang="ru-RU" baseline="0" dirty="0" smtClean="0"/>
                        <a:t> ЗВЕНО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ВТОРОЕ ЗВЕНО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ТРЕТЬЕ ЗВЕНО</a:t>
                      </a:r>
                      <a:r>
                        <a:rPr lang="ru-RU" baseline="0" dirty="0" smtClean="0"/>
                        <a:t> 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2-6 главы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7-10 главы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11 глава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cxnSp>
        <p:nvCxnSpPr>
          <p:cNvPr id="13" name="Прямая со стрелкой 12"/>
          <p:cNvCxnSpPr/>
          <p:nvPr/>
        </p:nvCxnSpPr>
        <p:spPr>
          <a:xfrm>
            <a:off x="3203575" y="1268413"/>
            <a:ext cx="576263" cy="0"/>
          </a:xfrm>
          <a:prstGeom prst="straightConnector1">
            <a:avLst/>
          </a:prstGeom>
          <a:ln w="152400">
            <a:solidFill>
              <a:srgbClr val="C00000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>
            <a:off x="3276600" y="3068638"/>
            <a:ext cx="574675" cy="0"/>
          </a:xfrm>
          <a:prstGeom prst="straightConnector1">
            <a:avLst/>
          </a:prstGeom>
          <a:ln w="152400">
            <a:solidFill>
              <a:srgbClr val="C00000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>
            <a:off x="3276600" y="4437063"/>
            <a:ext cx="574675" cy="0"/>
          </a:xfrm>
          <a:prstGeom prst="straightConnector1">
            <a:avLst/>
          </a:prstGeom>
          <a:ln w="152400">
            <a:solidFill>
              <a:srgbClr val="C00000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>
            <a:off x="3276600" y="5732463"/>
            <a:ext cx="574675" cy="0"/>
          </a:xfrm>
          <a:prstGeom prst="straightConnector1">
            <a:avLst/>
          </a:prstGeom>
          <a:ln w="152400">
            <a:solidFill>
              <a:srgbClr val="C00000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Рисунок 2" descr="Dante-ad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67175" y="260350"/>
            <a:ext cx="4595813" cy="6048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3" name="TextBox 3"/>
          <p:cNvSpPr txBox="1">
            <a:spLocks noChangeArrowheads="1"/>
          </p:cNvSpPr>
          <p:nvPr/>
        </p:nvSpPr>
        <p:spPr bwMode="auto">
          <a:xfrm>
            <a:off x="323850" y="404813"/>
            <a:ext cx="3527425" cy="6186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solidFill>
                  <a:srgbClr val="C00000"/>
                </a:solidFill>
                <a:latin typeface="Calibri" pitchFamily="34" charset="0"/>
              </a:rPr>
              <a:t>Преддверие –</a:t>
            </a:r>
            <a:r>
              <a:rPr lang="ru-RU">
                <a:latin typeface="Calibri" pitchFamily="34" charset="0"/>
              </a:rPr>
              <a:t> ничтожные души </a:t>
            </a:r>
          </a:p>
          <a:p>
            <a:pPr algn="ctr"/>
            <a:endParaRPr lang="ru-RU">
              <a:latin typeface="Calibri" pitchFamily="34" charset="0"/>
            </a:endParaRPr>
          </a:p>
          <a:p>
            <a:pPr algn="ctr"/>
            <a:r>
              <a:rPr lang="ru-RU">
                <a:solidFill>
                  <a:srgbClr val="C00000"/>
                </a:solidFill>
                <a:latin typeface="Calibri" pitchFamily="34" charset="0"/>
              </a:rPr>
              <a:t>1 круг (Лимб) </a:t>
            </a:r>
            <a:r>
              <a:rPr lang="ru-RU">
                <a:latin typeface="Calibri" pitchFamily="34" charset="0"/>
              </a:rPr>
              <a:t>– некрещеные </a:t>
            </a:r>
          </a:p>
          <a:p>
            <a:pPr algn="ctr"/>
            <a:r>
              <a:rPr lang="ru-RU">
                <a:latin typeface="Calibri" pitchFamily="34" charset="0"/>
              </a:rPr>
              <a:t>младенцы, добродетельные </a:t>
            </a:r>
          </a:p>
          <a:p>
            <a:pPr algn="ctr"/>
            <a:r>
              <a:rPr lang="ru-RU">
                <a:latin typeface="Calibri" pitchFamily="34" charset="0"/>
              </a:rPr>
              <a:t>язычники)</a:t>
            </a:r>
          </a:p>
          <a:p>
            <a:pPr algn="ctr"/>
            <a:endParaRPr lang="ru-RU">
              <a:latin typeface="Calibri" pitchFamily="34" charset="0"/>
            </a:endParaRPr>
          </a:p>
          <a:p>
            <a:pPr algn="ctr"/>
            <a:r>
              <a:rPr lang="ru-RU" u="sng">
                <a:solidFill>
                  <a:srgbClr val="C00000"/>
                </a:solidFill>
                <a:latin typeface="Calibri" pitchFamily="34" charset="0"/>
              </a:rPr>
              <a:t>Грех невоздержанности</a:t>
            </a:r>
            <a:r>
              <a:rPr lang="ru-RU">
                <a:latin typeface="Calibri" pitchFamily="34" charset="0"/>
              </a:rPr>
              <a:t>:</a:t>
            </a:r>
          </a:p>
          <a:p>
            <a:pPr algn="ctr"/>
            <a:r>
              <a:rPr lang="ru-RU">
                <a:solidFill>
                  <a:srgbClr val="C00000"/>
                </a:solidFill>
                <a:latin typeface="Calibri" pitchFamily="34" charset="0"/>
              </a:rPr>
              <a:t>2 круг </a:t>
            </a:r>
            <a:r>
              <a:rPr lang="ru-RU">
                <a:latin typeface="Calibri" pitchFamily="34" charset="0"/>
              </a:rPr>
              <a:t>– сладострастники;</a:t>
            </a:r>
          </a:p>
          <a:p>
            <a:pPr algn="ctr"/>
            <a:r>
              <a:rPr lang="ru-RU">
                <a:solidFill>
                  <a:srgbClr val="C00000"/>
                </a:solidFill>
                <a:latin typeface="Calibri" pitchFamily="34" charset="0"/>
              </a:rPr>
              <a:t>3 круг </a:t>
            </a:r>
            <a:r>
              <a:rPr lang="ru-RU">
                <a:latin typeface="Calibri" pitchFamily="34" charset="0"/>
              </a:rPr>
              <a:t>– чревоугодники</a:t>
            </a:r>
          </a:p>
          <a:p>
            <a:pPr algn="ctr"/>
            <a:r>
              <a:rPr lang="ru-RU">
                <a:solidFill>
                  <a:srgbClr val="C00000"/>
                </a:solidFill>
                <a:latin typeface="Calibri" pitchFamily="34" charset="0"/>
              </a:rPr>
              <a:t>4 круг </a:t>
            </a:r>
            <a:r>
              <a:rPr lang="ru-RU">
                <a:latin typeface="Calibri" pitchFamily="34" charset="0"/>
              </a:rPr>
              <a:t>– скупцы и расточители;</a:t>
            </a:r>
          </a:p>
          <a:p>
            <a:pPr algn="ctr"/>
            <a:r>
              <a:rPr lang="ru-RU">
                <a:solidFill>
                  <a:srgbClr val="C00000"/>
                </a:solidFill>
                <a:latin typeface="Calibri" pitchFamily="34" charset="0"/>
              </a:rPr>
              <a:t>5 круг </a:t>
            </a:r>
            <a:r>
              <a:rPr lang="ru-RU">
                <a:latin typeface="Calibri" pitchFamily="34" charset="0"/>
              </a:rPr>
              <a:t>– гневливые.</a:t>
            </a:r>
          </a:p>
          <a:p>
            <a:pPr algn="ctr"/>
            <a:r>
              <a:rPr lang="ru-RU">
                <a:solidFill>
                  <a:srgbClr val="C00000"/>
                </a:solidFill>
                <a:latin typeface="Calibri" pitchFamily="34" charset="0"/>
              </a:rPr>
              <a:t>6 круг </a:t>
            </a:r>
            <a:r>
              <a:rPr lang="ru-RU">
                <a:latin typeface="Calibri" pitchFamily="34" charset="0"/>
              </a:rPr>
              <a:t>– еретики.</a:t>
            </a:r>
          </a:p>
          <a:p>
            <a:pPr algn="ctr"/>
            <a:endParaRPr lang="ru-RU">
              <a:latin typeface="Calibri" pitchFamily="34" charset="0"/>
            </a:endParaRPr>
          </a:p>
          <a:p>
            <a:pPr algn="ctr"/>
            <a:r>
              <a:rPr lang="ru-RU">
                <a:solidFill>
                  <a:srgbClr val="C00000"/>
                </a:solidFill>
                <a:latin typeface="Calibri" pitchFamily="34" charset="0"/>
              </a:rPr>
              <a:t>7 круг </a:t>
            </a:r>
            <a:r>
              <a:rPr lang="ru-RU">
                <a:latin typeface="Calibri" pitchFamily="34" charset="0"/>
              </a:rPr>
              <a:t>- грех – насилие.</a:t>
            </a:r>
          </a:p>
          <a:p>
            <a:pPr algn="ctr"/>
            <a:endParaRPr lang="ru-RU">
              <a:latin typeface="Calibri" pitchFamily="34" charset="0"/>
            </a:endParaRPr>
          </a:p>
          <a:p>
            <a:pPr algn="ctr"/>
            <a:r>
              <a:rPr lang="ru-RU" u="sng">
                <a:solidFill>
                  <a:srgbClr val="C00000"/>
                </a:solidFill>
                <a:latin typeface="Calibri" pitchFamily="34" charset="0"/>
              </a:rPr>
              <a:t>Грех – обман</a:t>
            </a:r>
            <a:r>
              <a:rPr lang="ru-RU">
                <a:latin typeface="Calibri" pitchFamily="34" charset="0"/>
              </a:rPr>
              <a:t>:</a:t>
            </a:r>
          </a:p>
          <a:p>
            <a:pPr algn="ctr"/>
            <a:r>
              <a:rPr lang="ru-RU">
                <a:solidFill>
                  <a:srgbClr val="C00000"/>
                </a:solidFill>
                <a:latin typeface="Calibri" pitchFamily="34" charset="0"/>
              </a:rPr>
              <a:t>8 круг </a:t>
            </a:r>
            <a:r>
              <a:rPr lang="ru-RU">
                <a:latin typeface="Calibri" pitchFamily="34" charset="0"/>
              </a:rPr>
              <a:t>– сводники, льстецы, прорицатели, мздоимцы, лицемеры, воры, зачинщики раздора и пр.</a:t>
            </a:r>
          </a:p>
          <a:p>
            <a:pPr algn="ctr"/>
            <a:r>
              <a:rPr lang="ru-RU">
                <a:solidFill>
                  <a:srgbClr val="C00000"/>
                </a:solidFill>
                <a:latin typeface="Calibri" pitchFamily="34" charset="0"/>
              </a:rPr>
              <a:t>9 круг </a:t>
            </a:r>
            <a:r>
              <a:rPr lang="ru-RU">
                <a:latin typeface="Calibri" pitchFamily="34" charset="0"/>
              </a:rPr>
              <a:t>– предатели.</a:t>
            </a:r>
          </a:p>
          <a:p>
            <a:endParaRPr lang="ru-RU">
              <a:latin typeface="Calibri" pitchFamily="34" charset="0"/>
            </a:endParaRPr>
          </a:p>
        </p:txBody>
      </p:sp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1052736"/>
            <a:ext cx="3973780" cy="769441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  <a:cs typeface="+mn-cs"/>
              </a:rPr>
              <a:t>Схема анализа:</a:t>
            </a:r>
          </a:p>
        </p:txBody>
      </p:sp>
      <p:sp>
        <p:nvSpPr>
          <p:cNvPr id="12291" name="TextBox 2"/>
          <p:cNvSpPr txBox="1">
            <a:spLocks noChangeArrowheads="1"/>
          </p:cNvSpPr>
          <p:nvPr/>
        </p:nvSpPr>
        <p:spPr bwMode="auto">
          <a:xfrm>
            <a:off x="250825" y="1989138"/>
            <a:ext cx="8642350" cy="2678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514350" indent="-514350" algn="ctr">
              <a:buFontTx/>
              <a:buAutoNum type="arabicPeriod"/>
            </a:pPr>
            <a:r>
              <a:rPr lang="ru-RU" sz="2800" b="1">
                <a:latin typeface="Bookman Old Style" pitchFamily="18" charset="0"/>
              </a:rPr>
              <a:t>Поместье, дом.</a:t>
            </a:r>
          </a:p>
          <a:p>
            <a:pPr marL="514350" indent="-514350" algn="ctr">
              <a:buFontTx/>
              <a:buAutoNum type="arabicPeriod"/>
            </a:pPr>
            <a:r>
              <a:rPr lang="ru-RU" sz="2800" b="1">
                <a:latin typeface="Bookman Old Style" pitchFamily="18" charset="0"/>
              </a:rPr>
              <a:t>Портрет.</a:t>
            </a:r>
          </a:p>
          <a:p>
            <a:pPr marL="514350" indent="-514350" algn="ctr">
              <a:buFontTx/>
              <a:buAutoNum type="arabicPeriod"/>
            </a:pPr>
            <a:r>
              <a:rPr lang="ru-RU" sz="2800" b="1">
                <a:latin typeface="Bookman Old Style" pitchFamily="18" charset="0"/>
              </a:rPr>
              <a:t>Занятия.</a:t>
            </a:r>
          </a:p>
          <a:p>
            <a:pPr marL="514350" indent="-514350" algn="ctr">
              <a:buFontTx/>
              <a:buAutoNum type="arabicPeriod"/>
            </a:pPr>
            <a:r>
              <a:rPr lang="ru-RU" sz="2800" b="1">
                <a:latin typeface="Bookman Old Style" pitchFamily="18" charset="0"/>
              </a:rPr>
              <a:t>Характер.</a:t>
            </a:r>
          </a:p>
          <a:p>
            <a:pPr marL="514350" indent="-514350" algn="ctr">
              <a:buFontTx/>
              <a:buAutoNum type="arabicPeriod"/>
            </a:pPr>
            <a:r>
              <a:rPr lang="ru-RU" sz="2800" b="1">
                <a:latin typeface="Bookman Old Style" pitchFamily="18" charset="0"/>
              </a:rPr>
              <a:t>Речь, манеры.</a:t>
            </a:r>
          </a:p>
          <a:p>
            <a:pPr marL="514350" indent="-514350" algn="ctr">
              <a:buFontTx/>
              <a:buAutoNum type="arabicPeriod"/>
            </a:pPr>
            <a:r>
              <a:rPr lang="ru-RU" sz="2800" b="1">
                <a:latin typeface="Bookman Old Style" pitchFamily="18" charset="0"/>
              </a:rPr>
              <a:t>Покупка «мертвых душ»</a:t>
            </a:r>
          </a:p>
        </p:txBody>
      </p:sp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smtClean="0"/>
              <a:t>Образ Манилова</a:t>
            </a:r>
          </a:p>
        </p:txBody>
      </p:sp>
      <p:pic>
        <p:nvPicPr>
          <p:cNvPr id="10243" name="Picture 6" descr="bolevsky_manilov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4572000" y="1573997"/>
            <a:ext cx="3888304" cy="4311149"/>
          </a:xfrm>
          <a:noFill/>
        </p:spPr>
      </p:pic>
      <p:sp>
        <p:nvSpPr>
          <p:cNvPr id="5" name="Rectangle 4"/>
          <p:cNvSpPr txBox="1">
            <a:spLocks noChangeArrowheads="1"/>
          </p:cNvSpPr>
          <p:nvPr/>
        </p:nvSpPr>
        <p:spPr bwMode="auto">
          <a:xfrm>
            <a:off x="1500626" y="1524198"/>
            <a:ext cx="3674429" cy="47148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7" rIns="92075" bIns="46037"/>
          <a:lstStyle/>
          <a:p>
            <a:pPr marL="507995" indent="-507995" defTabSz="913685"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Font typeface="Wingdings" pitchFamily="2" charset="2"/>
              <a:buAutoNum type="arabicPeriod"/>
              <a:defRPr/>
            </a:pPr>
            <a:r>
              <a:rPr lang="ru-RU" sz="2400" b="1" kern="0" dirty="0"/>
              <a:t>Дом</a:t>
            </a:r>
          </a:p>
          <a:p>
            <a:pPr marL="507995" indent="-507995" defTabSz="913685"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Font typeface="Wingdings" pitchFamily="2" charset="2"/>
              <a:buAutoNum type="arabicPeriod"/>
              <a:defRPr/>
            </a:pPr>
            <a:r>
              <a:rPr lang="ru-RU" sz="2400" b="1" kern="0" dirty="0"/>
              <a:t>Портрет</a:t>
            </a:r>
          </a:p>
          <a:p>
            <a:pPr marL="507995" indent="-507995" defTabSz="913685"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Font typeface="Wingdings" pitchFamily="2" charset="2"/>
              <a:buAutoNum type="arabicPeriod"/>
              <a:defRPr/>
            </a:pPr>
            <a:r>
              <a:rPr lang="ru-RU" sz="2400" b="1" kern="0" dirty="0"/>
              <a:t>Занятия</a:t>
            </a:r>
          </a:p>
          <a:p>
            <a:pPr marL="507995" indent="-507995" defTabSz="913685"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Font typeface="Wingdings" pitchFamily="2" charset="2"/>
              <a:buAutoNum type="arabicPeriod"/>
              <a:defRPr/>
            </a:pPr>
            <a:r>
              <a:rPr lang="ru-RU" sz="2400" b="1" kern="0" dirty="0"/>
              <a:t>Характер</a:t>
            </a:r>
          </a:p>
          <a:p>
            <a:pPr marL="507995" indent="-507995" defTabSz="913685"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Font typeface="Wingdings" pitchFamily="2" charset="2"/>
              <a:buAutoNum type="arabicPeriod"/>
              <a:defRPr/>
            </a:pPr>
            <a:r>
              <a:rPr lang="ru-RU" sz="2400" b="1" kern="0" dirty="0"/>
              <a:t>Речь</a:t>
            </a:r>
          </a:p>
          <a:p>
            <a:pPr marL="507995" indent="-507995" defTabSz="913685"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Font typeface="Wingdings" pitchFamily="2" charset="2"/>
              <a:buAutoNum type="arabicPeriod"/>
              <a:defRPr/>
            </a:pPr>
            <a:r>
              <a:rPr lang="ru-RU" sz="2400" b="1" kern="0" dirty="0"/>
              <a:t>Покупка </a:t>
            </a:r>
          </a:p>
          <a:p>
            <a:pPr marL="507995" indent="-507995" defTabSz="913685"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defRPr/>
            </a:pPr>
            <a:r>
              <a:rPr lang="ru-RU" sz="2400" b="1" kern="0" dirty="0"/>
              <a:t>«мертвых душ» 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1391936" y="1090238"/>
          <a:ext cx="7632856" cy="4705658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376611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6674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910906">
                <a:tc>
                  <a:txBody>
                    <a:bodyPr/>
                    <a:lstStyle/>
                    <a:p>
                      <a:pPr algn="ctr"/>
                      <a:r>
                        <a:rPr lang="ru-RU" sz="2700" dirty="0" smtClean="0"/>
                        <a:t>Внешнее впечатление</a:t>
                      </a:r>
                      <a:endParaRPr lang="ru-RU" sz="2700" dirty="0"/>
                    </a:p>
                  </a:txBody>
                  <a:tcPr marL="91430" marR="91430" marT="45716" marB="4571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700" dirty="0" smtClean="0"/>
                        <a:t>Внутренний</a:t>
                      </a:r>
                      <a:r>
                        <a:rPr lang="ru-RU" sz="2700" baseline="0" dirty="0" smtClean="0"/>
                        <a:t> мир</a:t>
                      </a:r>
                      <a:endParaRPr lang="ru-RU" sz="2700" dirty="0"/>
                    </a:p>
                  </a:txBody>
                  <a:tcPr marL="91430" marR="91430" marT="45716" marB="45716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79069">
                <a:tc>
                  <a:txBody>
                    <a:bodyPr/>
                    <a:lstStyle/>
                    <a:p>
                      <a:pPr algn="ctr"/>
                      <a:r>
                        <a:rPr lang="ru-RU" sz="2700" dirty="0" smtClean="0"/>
                        <a:t>Сентиментальность</a:t>
                      </a:r>
                    </a:p>
                    <a:p>
                      <a:pPr algn="ctr"/>
                      <a:r>
                        <a:rPr lang="ru-RU" sz="2700" dirty="0" smtClean="0"/>
                        <a:t>Мечтательность</a:t>
                      </a:r>
                    </a:p>
                    <a:p>
                      <a:pPr algn="ctr"/>
                      <a:r>
                        <a:rPr lang="ru-RU" sz="2700" dirty="0" smtClean="0"/>
                        <a:t>Чрезмерное благодушие</a:t>
                      </a:r>
                    </a:p>
                    <a:p>
                      <a:pPr algn="ctr"/>
                      <a:r>
                        <a:rPr lang="ru-RU" sz="2700" dirty="0" smtClean="0"/>
                        <a:t>Учтивость</a:t>
                      </a:r>
                    </a:p>
                    <a:p>
                      <a:pPr algn="ctr"/>
                      <a:r>
                        <a:rPr lang="ru-RU" sz="2700" dirty="0" smtClean="0"/>
                        <a:t>Обходительность</a:t>
                      </a:r>
                    </a:p>
                    <a:p>
                      <a:pPr algn="ctr"/>
                      <a:r>
                        <a:rPr lang="ru-RU" sz="2700" dirty="0" smtClean="0"/>
                        <a:t>Претензия на культурность и образованность</a:t>
                      </a:r>
                      <a:endParaRPr lang="ru-RU" sz="2700" dirty="0"/>
                    </a:p>
                  </a:txBody>
                  <a:tcPr marL="91430" marR="91430" marT="45716" marB="4571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700" dirty="0" smtClean="0"/>
                        <a:t>Манилова ничего не интересует в жизни</a:t>
                      </a:r>
                    </a:p>
                    <a:p>
                      <a:pPr algn="ctr"/>
                      <a:r>
                        <a:rPr lang="ru-RU" sz="2700" dirty="0" smtClean="0"/>
                        <a:t>Равнодушие</a:t>
                      </a:r>
                    </a:p>
                    <a:p>
                      <a:pPr algn="ctr"/>
                      <a:r>
                        <a:rPr lang="ru-RU" sz="2700" dirty="0" smtClean="0"/>
                        <a:t>Инфантилизм</a:t>
                      </a:r>
                    </a:p>
                    <a:p>
                      <a:pPr algn="ctr"/>
                      <a:r>
                        <a:rPr lang="ru-RU" sz="2700" dirty="0" smtClean="0"/>
                        <a:t>Пошлость</a:t>
                      </a:r>
                    </a:p>
                    <a:p>
                      <a:pPr algn="ctr"/>
                      <a:r>
                        <a:rPr lang="ru-RU" sz="2700" dirty="0" smtClean="0"/>
                        <a:t>Нелепость  </a:t>
                      </a:r>
                      <a:endParaRPr lang="ru-RU" sz="2700" dirty="0"/>
                    </a:p>
                  </a:txBody>
                  <a:tcPr marL="91430" marR="91430" marT="45716" marB="45716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1500626" y="229431"/>
            <a:ext cx="7490858" cy="1141814"/>
          </a:xfrm>
          <a:prstGeom prst="rect">
            <a:avLst/>
          </a:prstGeom>
        </p:spPr>
        <p:txBody>
          <a:bodyPr lIns="101599" tIns="50799" rIns="101599" bIns="50799"/>
          <a:lstStyle/>
          <a:p>
            <a:pPr algn="ctr" defTabSz="913685">
              <a:defRPr/>
            </a:pPr>
            <a:r>
              <a:rPr lang="ru-RU" sz="4400" u="sng" kern="0" dirty="0">
                <a:solidFill>
                  <a:schemeClr val="tx2"/>
                </a:solidFill>
                <a:latin typeface="Arial" charset="0"/>
                <a:ea typeface="+mj-ea"/>
                <a:cs typeface="+mj-cs"/>
              </a:rPr>
              <a:t>Результаты исследования: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573</Words>
  <Application>Microsoft Office PowerPoint</Application>
  <PresentationFormat>Экран (4:3)</PresentationFormat>
  <Paragraphs>155</Paragraphs>
  <Slides>19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4" baseType="lpstr">
      <vt:lpstr>Arial</vt:lpstr>
      <vt:lpstr>Bookman Old Style</vt:lpstr>
      <vt:lpstr>Calibri</vt:lpstr>
      <vt:lpstr>Wingdings</vt:lpstr>
      <vt:lpstr>Тема Office</vt:lpstr>
      <vt:lpstr>«Хочется… показать с одного боку всю Русь…»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Образ Манилова</vt:lpstr>
      <vt:lpstr>Презентация PowerPoint</vt:lpstr>
      <vt:lpstr>Результаты исследования:</vt:lpstr>
      <vt:lpstr>Результаты исследования:</vt:lpstr>
      <vt:lpstr>Образ Коробочки</vt:lpstr>
      <vt:lpstr>Результаты исследования:</vt:lpstr>
      <vt:lpstr>Ноздрев</vt:lpstr>
      <vt:lpstr>Результаты исследования:</vt:lpstr>
      <vt:lpstr>Результаты исследования:</vt:lpstr>
      <vt:lpstr>Образ Собакевича</vt:lpstr>
      <vt:lpstr>Образ Плюшкина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Пушкарёва</dc:creator>
  <cp:lastModifiedBy>Пушкарева Мария Мария</cp:lastModifiedBy>
  <cp:revision>3</cp:revision>
  <dcterms:created xsi:type="dcterms:W3CDTF">2023-04-02T16:10:56Z</dcterms:created>
  <dcterms:modified xsi:type="dcterms:W3CDTF">2023-05-24T08:11:44Z</dcterms:modified>
</cp:coreProperties>
</file>