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56" r:id="rId4"/>
    <p:sldId id="272" r:id="rId5"/>
    <p:sldId id="258" r:id="rId6"/>
    <p:sldId id="263" r:id="rId7"/>
    <p:sldId id="270" r:id="rId8"/>
    <p:sldId id="273" r:id="rId9"/>
    <p:sldId id="267" r:id="rId10"/>
    <p:sldId id="268" r:id="rId11"/>
    <p:sldId id="271" r:id="rId12"/>
    <p:sldId id="266" r:id="rId13"/>
    <p:sldId id="259" r:id="rId14"/>
    <p:sldId id="261" r:id="rId15"/>
    <p:sldId id="265" r:id="rId16"/>
    <p:sldId id="26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258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23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01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94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382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89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12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3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80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1947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12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48778-352F-4C0E-89F6-5ECE0FA5EF24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E4417-6CB8-493C-B158-23CDFE28CF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837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8" Target="../media/image22.jpeg" Type="http://schemas.openxmlformats.org/officeDocument/2006/relationships/image"/><Relationship Id="rId3" Target="../media/image18.jpg" Type="http://schemas.openxmlformats.org/officeDocument/2006/relationships/image"/><Relationship Id="rId7" Target="../media/image21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g" Type="http://schemas.openxmlformats.org/officeDocument/2006/relationships/image"/><Relationship Id="rId4" Target="../media/image2.jpeg" Type="http://schemas.openxmlformats.org/officeDocument/2006/relationships/image"/><Relationship Id="rId9" Target="../media/image23.jp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3" Target="../media/image2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6.jpeg" Type="http://schemas.openxmlformats.org/officeDocument/2006/relationships/image"/><Relationship Id="rId5" Target="../media/image25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30.jpg" Type="http://schemas.openxmlformats.org/officeDocument/2006/relationships/image"/><Relationship Id="rId5" Target="../media/image29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31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mailto:ds-planetadetstva@r00.tambov.gov.ru" TargetMode="External" Type="http://schemas.openxmlformats.org/officeDocument/2006/relationships/hyperlink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32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png" Type="http://schemas.openxmlformats.org/officeDocument/2006/relationships/image"/><Relationship Id="rId5" Target="../media/image5.png" Type="http://schemas.openxmlformats.org/officeDocument/2006/relationships/image"/><Relationship Id="rId4" Target="../media/image4.pn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pn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7" Target="../media/image1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2.jpe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5.jpeg" Type="http://schemas.openxmlformats.org/officeDocument/2006/relationships/image"/><Relationship Id="rId4" Target="../media/image14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7.jpeg" Type="http://schemas.openxmlformats.org/officeDocument/2006/relationships/image"/><Relationship Id="rId4" Target="../media/image2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04304" y="0"/>
            <a:ext cx="9144000" cy="1142396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 детский сад «Планета детства»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Тамбовская  область Тамбовский  район 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Новая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684690"/>
            <a:ext cx="9144000" cy="4468969"/>
          </a:xfrm>
        </p:spPr>
        <p:txBody>
          <a:bodyPr>
            <a:normAutofit/>
          </a:bodyPr>
          <a:lstStyle/>
          <a:p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«Современные формы и методы организации сотрудничества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семьями воспитанников 5-6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 по 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формированию основ финансовой грамотности»</a:t>
            </a:r>
            <a:endParaRPr lang="ru-RU" sz="35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r">
              <a:lnSpc>
                <a:spcPct val="100000"/>
              </a:lnSpc>
              <a:spcBef>
                <a:spcPct val="20000"/>
              </a:spcBef>
            </a:pP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Ушакова Е.В., воспитатель</a:t>
            </a:r>
          </a:p>
          <a:p>
            <a:pPr lvl="0" algn="r">
              <a:lnSpc>
                <a:spcPct val="100000"/>
              </a:lnSpc>
              <a:spcBef>
                <a:spcPct val="20000"/>
              </a:spcBef>
            </a:pP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00000"/>
              </a:lnSpc>
              <a:spcBef>
                <a:spcPct val="2000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2023 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</a:t>
            </a:r>
          </a:p>
          <a:p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33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«Дети и деньги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91" y="1395436"/>
            <a:ext cx="2702331" cy="2702331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664" y="1435055"/>
            <a:ext cx="3534862" cy="25243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7296" y="4097766"/>
            <a:ext cx="1824507" cy="27784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4" y="4211392"/>
            <a:ext cx="1976370" cy="26351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118" y="1458666"/>
            <a:ext cx="3385335" cy="253900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5469" y="4097766"/>
            <a:ext cx="3948183" cy="2748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4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собрание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 финансовой грамотности в семье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824" y="1690688"/>
            <a:ext cx="5120351" cy="3840263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193" y="4288356"/>
            <a:ext cx="3386855" cy="254014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50" y="4233404"/>
            <a:ext cx="3460124" cy="259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3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 sz="35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Наши достижения</a:t>
            </a:r>
            <a:endParaRPr dirty="0" lang="ru-RU"/>
          </a:p>
        </p:txBody>
      </p:sp>
      <p:pic>
        <p:nvPicPr>
          <p:cNvPr id="2" name="Объект 1"/>
          <p:cNvPicPr>
            <a:picLocks noChangeAspect="1" noGrp="1"/>
          </p:cNvPicPr>
          <p:nvPr>
            <p:ph idx="1"/>
          </p:nvPr>
        </p:nvPicPr>
        <p:blipFill rotWithShape="1">
          <a:blip r:embed="rId3"/>
          <a:srcRect b="88" l="127" r="175" t="152"/>
          <a:stretch/>
        </p:blipFill>
        <p:spPr>
          <a:xfrm>
            <a:off x="227528" y="1910739"/>
            <a:ext cx="3541692" cy="4947261"/>
          </a:xfrm>
          <a:prstGeom prst="rect">
            <a:avLst/>
          </a:prstGeom>
        </p:spPr>
      </p:pic>
      <p:pic>
        <p:nvPicPr>
          <p:cNvPr id="5" name="Picture 2"/>
          <p:cNvPicPr>
            <a:picLocks noChangeArrowheads="1"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425" y="1901080"/>
            <a:ext cx="3655578" cy="49472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568" y="1901080"/>
            <a:ext cx="3714750" cy="4956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759054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ru-RU" sz="20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Для родителей: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у</a:t>
            </a: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частие родителей в совместной продуктивной деятельности;</a:t>
            </a:r>
          </a:p>
          <a:p>
            <a:pPr algn="just">
              <a:spcBef>
                <a:spcPts val="0"/>
              </a:spcBef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п</a:t>
            </a: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овышение педагогической культуры родителей в проблеме взаимодействия с детьми по финансовым вопросам</a:t>
            </a:r>
            <a:endParaRPr lang="ru-RU" sz="2000" b="0" i="0" dirty="0" smtClean="0">
              <a:solidFill>
                <a:srgbClr val="002060"/>
              </a:solidFill>
              <a:effectLst/>
              <a:latin typeface="Calibri" panose="020F0502020204030204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sz="2000" b="1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Для детей: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приобретение новые знаний социально-экономического </a:t>
            </a: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характера;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приобретение первичных навыков рационального распределения </a:t>
            </a:r>
            <a:r>
              <a:rPr lang="ru-RU" sz="2000" b="0" i="0" u="none" strike="noStrike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доходов </a:t>
            </a:r>
            <a:r>
              <a:rPr lang="ru-RU" sz="2000" b="0" i="0" u="none" strike="noStrike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семьи;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усвоение следующих вопросов: как сберегаются деньги, как научиться принимать правильные финансовые решения;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получение навыков ответственного отношения к финансовым обязательствам;</a:t>
            </a: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развитие внимания и воображения, способности искать и находить новые решения, новые подходы к рассмотрению предлагаемой ситуации;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применение практических советов в решении конкретных ситуаций;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развитие навыков сотрудничества со взрослыми и сверстниками;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ts val="0"/>
              </a:spcBef>
            </a:pPr>
            <a:r>
              <a:rPr lang="ru-RU" sz="20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</a:rPr>
              <a:t>развитие самостоятельности и личной ответственности за свои поступки</a:t>
            </a:r>
          </a:p>
          <a:p>
            <a:pPr>
              <a:spcBef>
                <a:spcPts val="0"/>
              </a:spcBef>
            </a:pP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9244" y="4932608"/>
            <a:ext cx="2642756" cy="1925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5517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softEdge rad="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источники: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1.Играем в экономику: комплексные занятия, сюжетно-ролевые игры и дидактические игры / авт.- сост. Л.Г. Киреева. - Волгоград: Учитель, 2008г.- 169 с.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2.Лушникова Е.В. Как мы играем в экономику //Воспитатель ДОУ «ТЦ СФЕРА» М.; 2008. № 11. с.75.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3.Липсиц И.В. Удивительные приключения в стране Экономика. М.: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Витапресс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2016.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4.Михайленко Н.Я., Короткова Н.А. Модель организации образовательного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 в старших группах детского сада // Дошкольное воспитание, 1995. 5.Сборник методических материалов на основе на основе примерной парциальной образовательной программы дошкольного образования для детей 5–7 лет «Экономическое воспитание дошкольников»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6.СБОРНИК ДЕМОНСТРАЦИОННЫХ МАТЕРИАЛОВ на основе примерной парциальной образовательной программы дошкольного образования для детей 5–7 лет.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Слободчиков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В.И., Короткова Н.А.,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Нежнов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П.Г., Кириллов И.Л. Дошкольное образование как ступень системы общего образования: научная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/ Под ред. В.И. </a:t>
            </a:r>
            <a:r>
              <a:rPr lang="ru-RU" sz="20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Слободчикова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М.: Институт развития дошкольного образования РАО, 2005.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0350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Контакты для обратной связи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Адрес: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Тамбовская  область Тамбовский  район 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Новая Ляда ул. Школьная д.24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</a:pP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+7 (4752) 65-20-05</a:t>
            </a:r>
          </a:p>
          <a:p>
            <a:pPr marL="342900" lvl="0" indent="-342900" algn="just">
              <a:lnSpc>
                <a:spcPct val="100000"/>
              </a:lnSpc>
              <a:spcBef>
                <a:spcPct val="20000"/>
              </a:spcBef>
            </a:pPr>
            <a:r>
              <a:rPr lang="en-US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ds-planetadetstva@r00.tambov.gov.ru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8845" y="4904745"/>
            <a:ext cx="10118501" cy="19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3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531575"/>
            <a:ext cx="9144000" cy="2387600"/>
          </a:xfrm>
        </p:spPr>
        <p:txBody>
          <a:bodyPr/>
          <a:lstStyle/>
          <a:p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Экономьте и будьте экономными!</a:t>
            </a:r>
            <a:b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9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90197" y="82621"/>
            <a:ext cx="10515600" cy="1325563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Взаимодействие</a:t>
            </a: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Объект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23" name="Овал 22"/>
          <p:cNvSpPr/>
          <p:nvPr/>
        </p:nvSpPr>
        <p:spPr>
          <a:xfrm>
            <a:off x="2264534" y="3921618"/>
            <a:ext cx="2434107" cy="1635617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738207" y="2263233"/>
            <a:ext cx="2434107" cy="1635617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809167" y="3921617"/>
            <a:ext cx="2434107" cy="1635617"/>
          </a:xfrm>
          <a:prstGeom prst="ellipse">
            <a:avLst/>
          </a:prstGeom>
          <a:solidFill>
            <a:srgbClr val="FFC000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Арка 37"/>
          <p:cNvSpPr/>
          <p:nvPr/>
        </p:nvSpPr>
        <p:spPr>
          <a:xfrm rot="19170386">
            <a:off x="3396615" y="2983513"/>
            <a:ext cx="1581955" cy="920840"/>
          </a:xfrm>
          <a:prstGeom prst="blockArc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9" name="Арка 38"/>
          <p:cNvSpPr/>
          <p:nvPr/>
        </p:nvSpPr>
        <p:spPr>
          <a:xfrm rot="2624697">
            <a:off x="6820333" y="2997195"/>
            <a:ext cx="1581955" cy="920840"/>
          </a:xfrm>
          <a:prstGeom prst="blockArc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0" name="Арка 39"/>
          <p:cNvSpPr/>
          <p:nvPr/>
        </p:nvSpPr>
        <p:spPr>
          <a:xfrm rot="10800000">
            <a:off x="4606479" y="4636394"/>
            <a:ext cx="2294851" cy="920840"/>
          </a:xfrm>
          <a:prstGeom prst="blockArc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1101" y="514041"/>
            <a:ext cx="2610946" cy="2610946"/>
          </a:xfrm>
          <a:prstGeom prst="rect">
            <a:avLst/>
          </a:prstGeom>
        </p:spPr>
      </p:pic>
      <p:sp>
        <p:nvSpPr>
          <p:cNvPr id="43" name="AutoShape 2" descr="https://flyclipart.com/thumb2/female-math-teacher-clip-art-30866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78" y="2975020"/>
            <a:ext cx="2667455" cy="3889091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8855142" y="3271234"/>
            <a:ext cx="2892953" cy="3586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6155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формированию основ финансовой грамотности, экономическому воспитанию дошкольников очень актуальна и невозможна без участия родителей, без их заинтересованности, понимания важности проблемы, ее актуальности для ребенка в дальнейшей жизни. Взаимодействие семьи и детского сада по решению данного вопроса является главным условием</a:t>
            </a:r>
            <a:r>
              <a:rPr lang="ru-RU" sz="200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7216771" y="1681163"/>
            <a:ext cx="3094045" cy="411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03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1325563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Формы и методы</a:t>
            </a:r>
            <a:endParaRPr lang="ru-RU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839788" y="924230"/>
            <a:ext cx="5157787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166612" y="1846419"/>
            <a:ext cx="5005588" cy="5053739"/>
          </a:xfrm>
        </p:spPr>
        <p:txBody>
          <a:bodyPr numCol="1"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Коллективные: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собрания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Конференции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Групповое консультирование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Круглые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столы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</a:t>
            </a:r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Деловые игры и др.</a:t>
            </a:r>
          </a:p>
          <a:p>
            <a:pPr marL="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на дому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Индивидуальное консультирование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Беседа  др.</a:t>
            </a:r>
          </a:p>
          <a:p>
            <a:pPr marL="0" indent="0" algn="just">
              <a:buNone/>
            </a:pPr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Наглядно-информационные: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Родительские уголки,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Папки-передвижки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Буклеты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и др.</a:t>
            </a:r>
          </a:p>
          <a:p>
            <a:pPr algn="just"/>
            <a:endParaRPr lang="ru-RU" sz="2500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6172200" y="980350"/>
            <a:ext cx="5183188" cy="8239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7149127" y="2059415"/>
            <a:ext cx="3989746" cy="4513288"/>
          </a:xfrm>
        </p:spPr>
        <p:txBody>
          <a:bodyPr>
            <a:normAutofit/>
          </a:bodyPr>
          <a:lstStyle/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аблюдение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еседа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естирование</a:t>
            </a:r>
          </a:p>
          <a:p>
            <a:r>
              <a:rPr 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нкетирование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7447" y="3297767"/>
            <a:ext cx="2670175" cy="3560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2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b="1" dirty="0" lang="ru-RU" smtClean="0" sz="3500">
                <a:solidFill>
                  <a:srgbClr val="002060"/>
                </a:solidFill>
                <a:latin charset="0" pitchFamily="18" typeface="Times New Roman"/>
                <a:cs charset="0" pitchFamily="18" typeface="Times New Roman"/>
              </a:rPr>
              <a:t>Подготовительный этап</a:t>
            </a:r>
            <a:endParaRPr dirty="0"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1631152"/>
            <a:ext cx="10515600" cy="4351338"/>
          </a:xfrm>
        </p:spPr>
        <p:txBody>
          <a:bodyPr>
            <a:normAutofit/>
          </a:bodyPr>
          <a:lstStyle/>
          <a:p>
            <a:pPr algn="just"/>
            <a:r>
              <a:rPr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Для выявления уровня информированности в основах финансовой грамотности было проведено анонимное анкетирование, результаты которого показали, что семьи не достаточно компетентны в данном вопросе. Родители в основном признают необходимость и полезность воспитания 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финансовой </a:t>
            </a:r>
            <a:r>
              <a:rPr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грамотности, но 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на практике не все </a:t>
            </a:r>
            <a:r>
              <a:rPr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содействуют приобщению </a:t>
            </a:r>
            <a:r>
              <a:rPr dirty="0" lang="ru-RU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детей к миру финансов</a:t>
            </a:r>
            <a:r>
              <a:rPr dirty="0" lang="ru-RU" smtClean="0" sz="2000">
                <a:solidFill>
                  <a:srgbClr val="002060"/>
                </a:solidFill>
                <a:latin charset="0" panose="02020603050405020304" pitchFamily="18" typeface="Times New Roman"/>
                <a:cs charset="0" panose="02020603050405020304" pitchFamily="18" typeface="Times New Roman"/>
              </a:rPr>
              <a:t>.</a:t>
            </a:r>
            <a:endParaRPr dirty="0" lang="ru-RU" sz="2000">
              <a:solidFill>
                <a:srgbClr val="002060"/>
              </a:solidFill>
              <a:latin charset="0" panose="02020603050405020304" pitchFamily="18" typeface="Times New Roman"/>
              <a:cs charset="0" panose="02020603050405020304" pitchFamily="18" typeface="Times New Roman"/>
            </a:endParaRPr>
          </a:p>
        </p:txBody>
      </p:sp>
      <p:pic>
        <p:nvPicPr>
          <p:cNvPr id="5" name="Picture 2"/>
          <p:cNvPicPr>
            <a:picLocks noChangeArrowheads="1"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algn="ctr" dir="2700000" dist="35921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/>
          <a:srcRect b="83" l="90" r="52594" t="1724"/>
          <a:stretch/>
        </p:blipFill>
        <p:spPr>
          <a:xfrm>
            <a:off x="2768958" y="3201135"/>
            <a:ext cx="2897745" cy="365686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/>
          <a:srcRect b="2426" l="52001" r="6" t="160"/>
          <a:stretch/>
        </p:blipFill>
        <p:spPr>
          <a:xfrm>
            <a:off x="6573619" y="3201134"/>
            <a:ext cx="2962649" cy="3656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95722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sz="35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2394389"/>
              </p:ext>
            </p:extLst>
          </p:nvPr>
        </p:nvGraphicFramePr>
        <p:xfrm>
          <a:off x="838200" y="1825625"/>
          <a:ext cx="10515600" cy="3962400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072425"/>
                <a:gridCol w="84431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Месяц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Мероприятие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анкетирования, разработка плана работы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 стол «Экономические игры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детей»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Ноябрь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Экскурсия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 банкомату / в гипермаркет «Деньги счёт любят»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Декабрь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Консультация «Мой ребёнок и финансовая грамотность»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Январь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Деловая игра «Банк мудрости»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</a:t>
                      </a:r>
                      <a:r>
                        <a:rPr lang="ru-RU" sz="20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рисунков «Дети и деньги»</a:t>
                      </a:r>
                      <a:endParaRPr lang="ru-RU" sz="20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Памятка «Советы родителям»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Буклет «Азбука финансов»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sz="2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 собрание «Уроки финансовой грамотности в семье»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701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469265" y="500062"/>
            <a:ext cx="10515600" cy="1325563"/>
          </a:xfrm>
        </p:spPr>
        <p:txBody>
          <a:bodyPr>
            <a:norm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Круглый стол «Экономические игры для детей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»</a:t>
            </a:r>
            <a:endParaRPr lang="ru-RU" sz="3500" b="1" dirty="0">
              <a:solidFill>
                <a:srgbClr val="00206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10" y="3765092"/>
            <a:ext cx="3953814" cy="3092908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9093" y="3765092"/>
            <a:ext cx="4262907" cy="30929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4734" y="1533348"/>
            <a:ext cx="2485891" cy="33145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386" y="1573010"/>
            <a:ext cx="2456144" cy="3274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64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Экскурсия 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5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 счёт любят</a:t>
            </a:r>
            <a:r>
              <a:rPr lang="ru-RU" sz="35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5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838200" y="1631152"/>
            <a:ext cx="10515600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5865" y="1631153"/>
            <a:ext cx="3176291" cy="46556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021" y="1631151"/>
            <a:ext cx="2982290" cy="4655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36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070020" y="317568"/>
            <a:ext cx="10515600" cy="1325563"/>
          </a:xfrm>
        </p:spPr>
        <p:txBody>
          <a:bodyPr/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Буклеты, памятки, наглядная информация</a:t>
            </a:r>
            <a:endParaRPr lang="ru-RU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150721" y="1692006"/>
            <a:ext cx="3448591" cy="4595485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903994" cy="98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C:\Users\Евгения\Desktop\Новая папка\IMG_20220912_155118_edit_265509419758443-01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23689" y="2318197"/>
            <a:ext cx="4252107" cy="3019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5985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604</Words>
  <Application>Microsoft Office PowerPoint</Application>
  <PresentationFormat>Широкоэкранный</PresentationFormat>
  <Paragraphs>91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Муниципальное автономное дошкольное образовательное  учреждение детский сад «Планета детства»  Тамбовская  область Тамбовский  район  р.п. Новая Ляда</vt:lpstr>
      <vt:lpstr>Взаимодействие</vt:lpstr>
      <vt:lpstr>Актуальность</vt:lpstr>
      <vt:lpstr>Формы и методы</vt:lpstr>
      <vt:lpstr>Подготовительный этап</vt:lpstr>
      <vt:lpstr>Основной этап</vt:lpstr>
      <vt:lpstr>Круглый стол «Экономические игры для детей»</vt:lpstr>
      <vt:lpstr>Экскурсия «Деньги счёт любят»</vt:lpstr>
      <vt:lpstr>Буклеты, памятки, наглядная информация</vt:lpstr>
      <vt:lpstr>Выставка рисунков «Дети и деньги»</vt:lpstr>
      <vt:lpstr>Родительское собрание  «Уроки финансовой грамотности в семье»</vt:lpstr>
      <vt:lpstr>Наши достижения</vt:lpstr>
      <vt:lpstr>Ожидаемые результаты</vt:lpstr>
      <vt:lpstr>Информационные источники:</vt:lpstr>
      <vt:lpstr>Контакты для обратной связи</vt:lpstr>
      <vt:lpstr>Спасибо за внимание! Экономьте и будьте экономными!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Евгения Ушакова</dc:creator>
  <cp:lastModifiedBy>Евгения Ушакова</cp:lastModifiedBy>
  <cp:revision>47</cp:revision>
  <dcterms:created xsi:type="dcterms:W3CDTF">2023-05-03T17:45:31Z</dcterms:created>
  <dcterms:modified xsi:type="dcterms:W3CDTF">2023-05-10T17:02:46Z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977205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