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5" r:id="rId5"/>
    <p:sldId id="266" r:id="rId6"/>
    <p:sldId id="270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" initials="N" lastIdx="1" clrIdx="0">
    <p:extLst>
      <p:ext uri="{19B8F6BF-5375-455C-9EA6-DF929625EA0E}">
        <p15:presenceInfo xmlns:p15="http://schemas.microsoft.com/office/powerpoint/2012/main" userId="Natal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AD612-2D42-4E83-90D7-F58AEB9B0DF0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920F2-B7DC-4E4B-8184-2333BEDA43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722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0920F2-B7DC-4E4B-8184-2333BEDA43B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20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1BC00-258A-438E-B59D-A235AFB333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D6762B-3A35-425A-83FC-7D700EDCF3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E47CBC-2CD2-48A9-855C-5935B1476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3D594D-BDC5-4211-9316-1A82119DB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7CA74C-DD8A-4793-940D-336B3C345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73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436EEB-F60B-4C0C-A676-A86AE201B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E1D6EC-9176-4C0C-AA0A-15931A246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48D9BE-D443-4361-905A-230B4F23B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6B2D78-47A7-475A-9E48-CC917D4ED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E7BA64-3845-4BCA-BA60-AF88462E2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20198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BFCB823-8D96-4BAE-A6ED-C520F29DD7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7267189-5F50-4538-8CEE-AF20A8E33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970C50-BFE7-43B9-88A1-44E7D6F44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9FA466-7A9C-4389-966F-5C273F3CD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FFE393-9176-4C05-A2C1-81B2F9F7A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50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0191D0-24A6-457A-8424-19C9426DA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70BE3D-1484-486E-8275-69513240A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84910A9-11F0-4EFA-9C0B-83A443134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C7EE4EB-521D-4691-9892-07834C885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A87CC4-9A27-450F-9359-24F7E4CEC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542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2D547-1CD8-49BC-8B95-2406067E1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2E68E7-E610-4188-9C07-DCE7EFE40B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91DA45-883D-4FB3-BA40-2FA5DA413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C3C478-2F21-456D-86BF-B09EF3261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DEB43A-C45D-44A3-A553-39A1176E9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686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721C82-67CF-4B72-846B-28A3C9E51F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A11546-DE0A-4289-992C-3832F0C717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7EE5039-040D-4570-87F4-61E3F73C2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B013CE6-70F3-4C0D-A40C-0B894211C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50BB69-74B5-4957-8D5E-107B542F39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7B9A0E2-F05C-42EE-A645-32557E87A7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34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32EE74-6ED1-432A-9A9E-1A6FDF6C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2201E8-301F-445A-9DF9-C416F5293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C93911-4579-4444-BD3A-45E27F0380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2EA150-8F05-4064-A832-467525DCC0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D063AC0-D7DE-4D45-B87E-D712B441BC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22BA414-8AD5-4365-9490-283F36C20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C2F0352-745B-4D37-ADBF-196DD38E8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19BD5DD-543D-4C41-A9DC-8ECB9607A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82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4205E-DF65-4167-94CB-8C69C3864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F1B0A43-2DD0-4084-A8B2-62D89234F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4A1B54D-25E1-4F03-BEC1-16886C064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C90D904-20F3-4D9D-9D02-298E0934E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566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8D27A25-F4B8-4DAC-9C3B-F664BD818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60EF220-FD9B-4510-BB87-8C47C0993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EB83BC6-993A-4814-A5E5-B06152DA3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41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B687BB-B3C1-4005-BBCC-01DFC414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31158C-9F0F-4A1E-ADD8-29E0D24C4B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C77DA80-02FA-487E-9E25-40E22F9293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0A5C7A-9BF1-4C73-8858-99E0A015A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FFA86FC-F0F6-4FBB-9B76-CA0CC7DD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A1C5414-0BEF-47C3-84ED-C43A44D75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08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2FF945-F8AE-428F-94AE-F49AA14CF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F7933BC-6DA8-4948-A297-60E2383B3A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BF68000-8615-44A8-B8D7-DB0A93E68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9287984-94A5-4502-9D4D-8D3BCE241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EC459A-7C8B-413A-A33D-011A9C78A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9E9146-234C-42DA-8D57-EA972D3EB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020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D3E9D-A5F7-4FEC-BECC-840EC490A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D6EFA7-DA08-44EB-AB68-26141A714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E7042B2-5C01-47C7-BEFF-DA865DBC29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322A3-EBC9-4C6F-8D84-783E52E4CE4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F5405E-DD9A-4E6C-AF1A-7A21A890F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B84F26-E9B1-4A1A-8512-F0CF142A2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17776-C23F-4EB4-A00C-CE71C17AAC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5025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0128313_1-phonoteka_org-p-kot-leopold-fon-1">
            <a:extLst>
              <a:ext uri="{FF2B5EF4-FFF2-40B4-BE49-F238E27FC236}">
                <a16:creationId xmlns:a16="http://schemas.microsoft.com/office/drawing/2014/main" id="{0CC8AB17-1AF8-4F9C-94CD-55BC74A9E4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3" y="0"/>
            <a:ext cx="12168187" cy="6858000"/>
          </a:xfrm>
          <a:prstGeom prst="rect">
            <a:avLst/>
          </a:prstGeom>
        </p:spPr>
      </p:pic>
      <p:pic>
        <p:nvPicPr>
          <p:cNvPr id="4" name="Рисунок 3" descr="1620128313_1-phonoteka_org-p-kot-leopold-fon-1">
            <a:extLst>
              <a:ext uri="{FF2B5EF4-FFF2-40B4-BE49-F238E27FC236}">
                <a16:creationId xmlns:a16="http://schemas.microsoft.com/office/drawing/2014/main" id="{ECF574C6-5B70-494D-987E-A1F61FE2BA1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6" y="0"/>
            <a:ext cx="12168187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437366-56BD-465B-A666-7DA6E3FE0E8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3933" y="-112542"/>
            <a:ext cx="8675360" cy="398713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A381768-CA38-49C4-B0A8-F49A30A959A6}"/>
              </a:ext>
            </a:extLst>
          </p:cNvPr>
          <p:cNvSpPr/>
          <p:nvPr/>
        </p:nvSpPr>
        <p:spPr>
          <a:xfrm rot="21374099">
            <a:off x="4671139" y="1474709"/>
            <a:ext cx="60847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«Мультипликация как средство всестороннего развития детей дошкольного возраста»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B0E830-4F3C-46A6-9458-CC9D305ADD92}"/>
              </a:ext>
            </a:extLst>
          </p:cNvPr>
          <p:cNvSpPr txBox="1"/>
          <p:nvPr/>
        </p:nvSpPr>
        <p:spPr>
          <a:xfrm>
            <a:off x="9734843" y="4726745"/>
            <a:ext cx="16740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/>
                </a:solidFill>
              </a:rPr>
              <a:t>Воспитатель:</a:t>
            </a:r>
          </a:p>
          <a:p>
            <a:r>
              <a:rPr lang="ru-RU" dirty="0">
                <a:solidFill>
                  <a:schemeClr val="accent1"/>
                </a:solidFill>
              </a:rPr>
              <a:t>Фетисова Н. Ф.</a:t>
            </a:r>
          </a:p>
        </p:txBody>
      </p:sp>
    </p:spTree>
    <p:extLst>
      <p:ext uri="{BB962C8B-B14F-4D97-AF65-F5344CB8AC3E}">
        <p14:creationId xmlns:p14="http://schemas.microsoft.com/office/powerpoint/2010/main" val="4215752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3D6F5A-C40E-4216-8E37-78B61A4B6E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3F0276-DE00-412B-AC32-84A96C8393B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274" y="475209"/>
            <a:ext cx="969348" cy="1012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0CB13F-5536-4327-BADF-1A9EF784C253}"/>
              </a:ext>
            </a:extLst>
          </p:cNvPr>
          <p:cNvSpPr txBox="1"/>
          <p:nvPr/>
        </p:nvSpPr>
        <p:spPr>
          <a:xfrm>
            <a:off x="10695671" y="75038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ED9602E-6A82-4043-81FD-927EAC46F98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6345" y="606283"/>
            <a:ext cx="5261741" cy="7498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20591EB-D597-469A-85E7-6A09F100058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5670" y="1356156"/>
            <a:ext cx="3332340" cy="24983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6388A5B-1CD0-4CF9-9548-C4509FDECD7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4332" y="1356156"/>
            <a:ext cx="3826769" cy="287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740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E7C0F6-FD77-458A-91B9-DAAF0D9B4E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DB0E1F-9FA6-4583-B9AE-89EBEB93F61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454" y="0"/>
            <a:ext cx="3322503" cy="271578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04C9741-C4AE-4074-BB22-54CC3E274F2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045" y="-45720"/>
            <a:ext cx="5332267" cy="423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400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ECD2575-1D21-4811-AF9E-0583E95F17C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747A402-5946-4C60-B51C-94289068DD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221" y="376735"/>
            <a:ext cx="969348" cy="1012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2E457C-B95C-4D6D-9980-2445F73CABCA}"/>
              </a:ext>
            </a:extLst>
          </p:cNvPr>
          <p:cNvSpPr txBox="1"/>
          <p:nvPr/>
        </p:nvSpPr>
        <p:spPr>
          <a:xfrm>
            <a:off x="10841322" y="682692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grpSp>
        <p:nvGrpSpPr>
          <p:cNvPr id="6" name="组合 7">
            <a:extLst>
              <a:ext uri="{FF2B5EF4-FFF2-40B4-BE49-F238E27FC236}">
                <a16:creationId xmlns:a16="http://schemas.microsoft.com/office/drawing/2014/main" id="{57CABEF3-6688-4622-B6D4-B57478AF3196}"/>
              </a:ext>
            </a:extLst>
          </p:cNvPr>
          <p:cNvGrpSpPr/>
          <p:nvPr/>
        </p:nvGrpSpPr>
        <p:grpSpPr>
          <a:xfrm>
            <a:off x="3570615" y="1018116"/>
            <a:ext cx="1715773" cy="2929841"/>
            <a:chOff x="716" y="2333"/>
            <a:chExt cx="1435" cy="7886"/>
          </a:xfrm>
        </p:grpSpPr>
        <p:sp>
          <p:nvSpPr>
            <p:cNvPr id="7" name="Rounded Rectangle 140">
              <a:extLst>
                <a:ext uri="{FF2B5EF4-FFF2-40B4-BE49-F238E27FC236}">
                  <a16:creationId xmlns:a16="http://schemas.microsoft.com/office/drawing/2014/main" id="{D6C8D427-02A9-4DCE-A389-5724F93DDCAB}"/>
                </a:ext>
              </a:extLst>
            </p:cNvPr>
            <p:cNvSpPr/>
            <p:nvPr/>
          </p:nvSpPr>
          <p:spPr>
            <a:xfrm>
              <a:off x="757" y="7238"/>
              <a:ext cx="1346" cy="1346"/>
            </a:xfrm>
            <a:prstGeom prst="roundRect">
              <a:avLst/>
            </a:prstGeom>
            <a:solidFill>
              <a:srgbClr val="00B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charset="0"/>
                <a:ea typeface="+mn-ea"/>
                <a:cs typeface="+mn-cs"/>
              </a:endParaRPr>
            </a:p>
          </p:txBody>
        </p:sp>
        <p:sp>
          <p:nvSpPr>
            <p:cNvPr id="8" name="Rounded Rectangle 134">
              <a:extLst>
                <a:ext uri="{FF2B5EF4-FFF2-40B4-BE49-F238E27FC236}">
                  <a16:creationId xmlns:a16="http://schemas.microsoft.com/office/drawing/2014/main" id="{D4DB8ED2-BA2D-496D-BBF7-0629C794D85C}"/>
                </a:ext>
              </a:extLst>
            </p:cNvPr>
            <p:cNvSpPr/>
            <p:nvPr/>
          </p:nvSpPr>
          <p:spPr>
            <a:xfrm>
              <a:off x="772" y="3968"/>
              <a:ext cx="1346" cy="1346"/>
            </a:xfrm>
            <a:prstGeom prst="round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charset="0"/>
                <a:ea typeface="+mn-ea"/>
                <a:cs typeface="+mn-cs"/>
              </a:endParaRPr>
            </a:p>
          </p:txBody>
        </p:sp>
        <p:sp>
          <p:nvSpPr>
            <p:cNvPr id="9" name="Rounded Rectangle 143">
              <a:extLst>
                <a:ext uri="{FF2B5EF4-FFF2-40B4-BE49-F238E27FC236}">
                  <a16:creationId xmlns:a16="http://schemas.microsoft.com/office/drawing/2014/main" id="{DE43258C-DDC3-48A7-808C-FB2A84C765F5}"/>
                </a:ext>
              </a:extLst>
            </p:cNvPr>
            <p:cNvSpPr/>
            <p:nvPr/>
          </p:nvSpPr>
          <p:spPr>
            <a:xfrm>
              <a:off x="716" y="8873"/>
              <a:ext cx="1346" cy="1346"/>
            </a:xfrm>
            <a:prstGeom prst="roundRect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charset="0"/>
                <a:ea typeface="+mn-ea"/>
                <a:cs typeface="+mn-cs"/>
              </a:endParaRPr>
            </a:p>
          </p:txBody>
        </p:sp>
        <p:sp>
          <p:nvSpPr>
            <p:cNvPr id="10" name="Rounded Rectangle 131">
              <a:extLst>
                <a:ext uri="{FF2B5EF4-FFF2-40B4-BE49-F238E27FC236}">
                  <a16:creationId xmlns:a16="http://schemas.microsoft.com/office/drawing/2014/main" id="{390B779E-DF0E-4D85-ADDA-34D8BED831DA}"/>
                </a:ext>
              </a:extLst>
            </p:cNvPr>
            <p:cNvSpPr/>
            <p:nvPr/>
          </p:nvSpPr>
          <p:spPr>
            <a:xfrm>
              <a:off x="805" y="2333"/>
              <a:ext cx="1346" cy="1346"/>
            </a:xfrm>
            <a:prstGeom prst="roundRect">
              <a:avLst/>
            </a:prstGeom>
            <a:solidFill>
              <a:srgbClr val="2E7E38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charset="0"/>
                <a:ea typeface="+mn-ea"/>
                <a:cs typeface="+mn-cs"/>
              </a:endParaRPr>
            </a:p>
          </p:txBody>
        </p:sp>
        <p:sp>
          <p:nvSpPr>
            <p:cNvPr id="11" name="Rounded Rectangle 137">
              <a:extLst>
                <a:ext uri="{FF2B5EF4-FFF2-40B4-BE49-F238E27FC236}">
                  <a16:creationId xmlns:a16="http://schemas.microsoft.com/office/drawing/2014/main" id="{9CF7176B-24D8-4161-AD0C-8D3491C7CD4C}"/>
                </a:ext>
              </a:extLst>
            </p:cNvPr>
            <p:cNvSpPr/>
            <p:nvPr/>
          </p:nvSpPr>
          <p:spPr>
            <a:xfrm>
              <a:off x="761" y="5603"/>
              <a:ext cx="1346" cy="1346"/>
            </a:xfrm>
            <a:prstGeom prst="roundRect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Lato" charset="0"/>
                <a:ea typeface="+mn-ea"/>
                <a:cs typeface="+mn-cs"/>
              </a:endParaRPr>
            </a:p>
          </p:txBody>
        </p:sp>
      </p:grp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A05939A-0B27-4E92-963D-1A366CAF5E6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304" y="318851"/>
            <a:ext cx="4278670" cy="6879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5C6ECD1-4307-412F-A308-5075D00FBDCD}"/>
              </a:ext>
            </a:extLst>
          </p:cNvPr>
          <p:cNvSpPr txBox="1"/>
          <p:nvPr/>
        </p:nvSpPr>
        <p:spPr>
          <a:xfrm>
            <a:off x="5699308" y="952264"/>
            <a:ext cx="46138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 не должен двигаться, фотоаппарат, штатив и стол тоже.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4D358AE-D0DF-4560-A113-612585C4A4E7}"/>
              </a:ext>
            </a:extLst>
          </p:cNvPr>
          <p:cNvSpPr txBox="1"/>
          <p:nvPr/>
        </p:nvSpPr>
        <p:spPr>
          <a:xfrm>
            <a:off x="5729336" y="1690928"/>
            <a:ext cx="498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Передвижение персонажей не более чем на 1 см.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518E6B-9ECB-4949-9DFF-9701CB7F97AD}"/>
              </a:ext>
            </a:extLst>
          </p:cNvPr>
          <p:cNvSpPr txBox="1"/>
          <p:nvPr/>
        </p:nvSpPr>
        <p:spPr>
          <a:xfrm>
            <a:off x="5729336" y="2127399"/>
            <a:ext cx="58472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 появляются от самой границы  кадра, продвигаются в заданном направлении.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F67B68-983B-4F54-9DAC-4D3DECC98B13}"/>
              </a:ext>
            </a:extLst>
          </p:cNvPr>
          <p:cNvSpPr txBox="1"/>
          <p:nvPr/>
        </p:nvSpPr>
        <p:spPr>
          <a:xfrm>
            <a:off x="5699309" y="2798900"/>
            <a:ext cx="6492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Никакие предметы(руки аниматоров, веревочка от  фотоаппарата, край стола)не должны попадать в кадр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30B01A3-633E-46E0-83CE-CAA188A0D6DD}"/>
              </a:ext>
            </a:extLst>
          </p:cNvPr>
          <p:cNvSpPr txBox="1"/>
          <p:nvPr/>
        </p:nvSpPr>
        <p:spPr>
          <a:xfrm>
            <a:off x="5696501" y="3372130"/>
            <a:ext cx="58772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кадров секунду,тем движение персонажей более плавное,чем меньше-более прерывистое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795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6B605FA-2E85-4DBE-AC2B-F22668F75F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grpSp>
        <p:nvGrpSpPr>
          <p:cNvPr id="5" name="组合 11">
            <a:extLst>
              <a:ext uri="{FF2B5EF4-FFF2-40B4-BE49-F238E27FC236}">
                <a16:creationId xmlns:a16="http://schemas.microsoft.com/office/drawing/2014/main" id="{9E27F993-F659-4D10-8AC1-D8053BB189A5}"/>
              </a:ext>
            </a:extLst>
          </p:cNvPr>
          <p:cNvGrpSpPr/>
          <p:nvPr/>
        </p:nvGrpSpPr>
        <p:grpSpPr>
          <a:xfrm>
            <a:off x="10453225" y="453934"/>
            <a:ext cx="965200" cy="1009015"/>
            <a:chOff x="11295" y="1307"/>
            <a:chExt cx="3874" cy="4046"/>
          </a:xfrm>
        </p:grpSpPr>
        <p:pic>
          <p:nvPicPr>
            <p:cNvPr id="6" name="图片 8" descr="f7d30ea4b628d33971365e72821aa1c5">
              <a:extLst>
                <a:ext uri="{FF2B5EF4-FFF2-40B4-BE49-F238E27FC236}">
                  <a16:creationId xmlns:a16="http://schemas.microsoft.com/office/drawing/2014/main" id="{137AAD4D-2D1C-4003-BDAD-5657621022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95" y="1307"/>
              <a:ext cx="3874" cy="4046"/>
            </a:xfrm>
            <a:prstGeom prst="rect">
              <a:avLst/>
            </a:prstGeom>
          </p:spPr>
        </p:pic>
        <p:sp>
          <p:nvSpPr>
            <p:cNvPr id="7" name="文本框 10">
              <a:extLst>
                <a:ext uri="{FF2B5EF4-FFF2-40B4-BE49-F238E27FC236}">
                  <a16:creationId xmlns:a16="http://schemas.microsoft.com/office/drawing/2014/main" id="{03A94374-18EB-45E7-8116-009124B36DEE}"/>
                </a:ext>
              </a:extLst>
            </p:cNvPr>
            <p:cNvSpPr txBox="1"/>
            <p:nvPr/>
          </p:nvSpPr>
          <p:spPr>
            <a:xfrm rot="20760000">
              <a:off x="12314" y="2289"/>
              <a:ext cx="2229" cy="1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altLang="zh-CN" sz="2400" dirty="0">
                  <a:solidFill>
                    <a:prstClr val="black"/>
                  </a:solidFill>
                  <a:latin typeface="锐字工房洪荒之光中黑简1.0" panose="02010600030101010101" charset="-122"/>
                  <a:ea typeface="锐字工房洪荒之光中黑简1.0" panose="02010600030101010101" charset="-122"/>
                </a:rPr>
                <a:t>11</a:t>
              </a:r>
              <a:endParaRPr lang="en-US" altLang="zh-CN" sz="2400" dirty="0">
                <a:solidFill>
                  <a:prstClr val="black"/>
                </a:solidFill>
                <a:latin typeface="锐字工房洪荒之光中黑简1.0" panose="02010600030101010101" charset="-122"/>
                <a:ea typeface="锐字工房洪荒之光中黑简1.0" panose="02010600030101010101" charset="-122"/>
              </a:endParaRPr>
            </a:p>
          </p:txBody>
        </p:sp>
      </p:grp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1D6840-8693-4148-9836-4BE493B77F1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21" y="470891"/>
            <a:ext cx="2682472" cy="7498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BC9CB5-286A-4E62-AFB0-A8539EB906AA}"/>
              </a:ext>
            </a:extLst>
          </p:cNvPr>
          <p:cNvSpPr txBox="1"/>
          <p:nvPr/>
        </p:nvSpPr>
        <p:spPr>
          <a:xfrm>
            <a:off x="3676600" y="638511"/>
            <a:ext cx="68797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Больгерт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Больгерт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Мультстудия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Пластилин. - М.: РОБИНС, 2012г.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Гусакова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А.А. Мультфильмы в детском саду. – М.: ТЦ Сфера, 2010г.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Гуськова А.А. Использование средств мультипликации в преодолении общего недоразвития речи //Логопед.2009. №7.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Казакова Р.Г., Мацкевич Ж.В. Смотрим и рисуем мультфильмы. – М.: Сфера, 2013г.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Красный Ю.Е,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Курдюкова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Л.И. Мультфильмы руками детей». Изд-во: М.: Просвещение 1990г.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Тимофеева Л. Л. Проектный метод в детском саду. Мультфильм своими руками - СПб.: ООО «ИЗДАТЕЛЬСТВО «ДЕТСТВО-ПРЕСС», 2011г.</a:t>
            </a:r>
          </a:p>
        </p:txBody>
      </p:sp>
    </p:spTree>
    <p:extLst>
      <p:ext uri="{BB962C8B-B14F-4D97-AF65-F5344CB8AC3E}">
        <p14:creationId xmlns:p14="http://schemas.microsoft.com/office/powerpoint/2010/main" val="25604831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4D06EA-0EA2-4F1D-9FAD-F4A20A245B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3FBB24-F2CA-4D59-AC58-F0044E4DC67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202" y="0"/>
            <a:ext cx="7858425" cy="36091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8F6AED-0243-49A9-B34A-07B0D51E0868}"/>
              </a:ext>
            </a:extLst>
          </p:cNvPr>
          <p:cNvSpPr txBox="1"/>
          <p:nvPr/>
        </p:nvSpPr>
        <p:spPr>
          <a:xfrm rot="21413682">
            <a:off x="4813423" y="1590513"/>
            <a:ext cx="5468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410367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788991-ACD8-4958-A28F-F9C3694EA0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C7B913-897A-48D4-98F4-398F4450B43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7393" y="489278"/>
            <a:ext cx="969348" cy="10120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65BA10-69E6-4284-B2DD-725210A52F20}"/>
              </a:ext>
            </a:extLst>
          </p:cNvPr>
          <p:cNvSpPr txBox="1"/>
          <p:nvPr/>
        </p:nvSpPr>
        <p:spPr>
          <a:xfrm>
            <a:off x="10536701" y="702902"/>
            <a:ext cx="5034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7210DD-7F34-4828-AB9E-E2A3B8F8BDC1}"/>
              </a:ext>
            </a:extLst>
          </p:cNvPr>
          <p:cNvSpPr txBox="1"/>
          <p:nvPr/>
        </p:nvSpPr>
        <p:spPr>
          <a:xfrm>
            <a:off x="1688124" y="347140"/>
            <a:ext cx="85092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Мультипликация - (от лат. </a:t>
            </a:r>
            <a:r>
              <a:rPr lang="ru-RU" sz="1600" dirty="0" err="1">
                <a:solidFill>
                  <a:schemeClr val="bg1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multiplicatio</a:t>
            </a:r>
            <a:r>
              <a:rPr lang="ru-RU" sz="1600" dirty="0">
                <a:solidFill>
                  <a:schemeClr val="bg1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— умножение, увеличение, возрастание, размножение, что от лат. </a:t>
            </a:r>
            <a:r>
              <a:rPr lang="ru-RU" sz="1600" dirty="0" err="1">
                <a:solidFill>
                  <a:schemeClr val="bg1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multi</a:t>
            </a:r>
            <a:r>
              <a:rPr lang="ru-RU" sz="1600" dirty="0">
                <a:solidFill>
                  <a:schemeClr val="bg1"/>
                </a:solidFill>
                <a:highlight>
                  <a:srgbClr val="00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 – много) — технические приёмы создания иллюзии движущихся изображений (движения и/или изменения формы объектов — морфинга) с помощью последовательности неподвижных изображений (кадров), сменяющих друг друга с некоторой частотой. Мультипликация — это создание на экране движущегося изображения. Вернее, иллюзии непрерывного движения. На деле это последовательность статичных кадров. А ещё — технически сложное и постоянно развивающееся искусство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85AA878-CF8B-42A1-B5C9-A830D6012DB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7219" y="2448407"/>
            <a:ext cx="2591008" cy="208139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E5F4868-17E3-4FCD-B54E-6670D37E736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3333" y="4638319"/>
            <a:ext cx="2337031" cy="1734346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60FBA05-4F7E-4EF4-A7CC-7416ADB2322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5563" y="2219681"/>
            <a:ext cx="3324996" cy="162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58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2B1DDB-A8C0-4662-BF40-0188DF73545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53D134-73BD-4E31-BD30-DBBF50299A7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2138" y="531480"/>
            <a:ext cx="969348" cy="10120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AE9712F-E89B-43D6-9ACA-5137EA7856F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8549" y="612370"/>
            <a:ext cx="7693589" cy="1995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204960-810F-4D77-9E98-3C301620DD37}"/>
              </a:ext>
            </a:extLst>
          </p:cNvPr>
          <p:cNvSpPr txBox="1"/>
          <p:nvPr/>
        </p:nvSpPr>
        <p:spPr>
          <a:xfrm flipH="1">
            <a:off x="3331319" y="531480"/>
            <a:ext cx="20503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Эмоционально-чувственная реакция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ECB6A7-6F76-4F44-BBAA-73ED0BE7CBBA}"/>
              </a:ext>
            </a:extLst>
          </p:cNvPr>
          <p:cNvSpPr txBox="1"/>
          <p:nvPr/>
        </p:nvSpPr>
        <p:spPr>
          <a:xfrm>
            <a:off x="3571831" y="2238434"/>
            <a:ext cx="1569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A10CD0-8FF6-4448-B578-30B6C465D6AB}"/>
              </a:ext>
            </a:extLst>
          </p:cNvPr>
          <p:cNvSpPr txBox="1"/>
          <p:nvPr/>
        </p:nvSpPr>
        <p:spPr>
          <a:xfrm flipH="1">
            <a:off x="7282740" y="577970"/>
            <a:ext cx="22226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Осознанность воспринимаемого материала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BEEE75-95DE-4B44-9A42-416BE0E3D62B}"/>
              </a:ext>
            </a:extLst>
          </p:cNvPr>
          <p:cNvSpPr txBox="1"/>
          <p:nvPr/>
        </p:nvSpPr>
        <p:spPr>
          <a:xfrm>
            <a:off x="7282740" y="1822935"/>
            <a:ext cx="2395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Индивидуализация воспитательно-образовательного процесса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A4EA85D-7459-4A80-8896-24A344C0826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5052" y="3220136"/>
            <a:ext cx="5838093" cy="3433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611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340369-57C3-476E-A377-4DE0DC88612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0B8E05-0D06-4175-AC25-A16A2EBDF0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64680" y="351648"/>
            <a:ext cx="969348" cy="10059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5CCC5D-8CA5-44EA-8D39-BF61B0C2918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856" y="432807"/>
            <a:ext cx="6761862" cy="18495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68F746-76B4-4F8E-981B-69B4ABA0C7D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2856" y="2282343"/>
            <a:ext cx="2293033" cy="18295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52FBFC-B6C2-4720-95B2-2A94F0E9498C}"/>
              </a:ext>
            </a:extLst>
          </p:cNvPr>
          <p:cNvSpPr txBox="1"/>
          <p:nvPr/>
        </p:nvSpPr>
        <p:spPr>
          <a:xfrm>
            <a:off x="6054879" y="2620053"/>
            <a:ext cx="19554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видом речевой деятельности у ребенка становится диалог с окружающими.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99253F6-A0BE-40FF-B557-29CEBD5A6A3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736" y="2360877"/>
            <a:ext cx="1235930" cy="3542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BC5256E-650F-414B-9FF3-8F2AA98C7F2B}"/>
              </a:ext>
            </a:extLst>
          </p:cNvPr>
          <p:cNvSpPr txBox="1"/>
          <p:nvPr/>
        </p:nvSpPr>
        <p:spPr>
          <a:xfrm>
            <a:off x="8665698" y="2835497"/>
            <a:ext cx="19413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Произносят звуки, ожидая ответной реакции от окружающих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A852395-0EA6-47D8-A8F0-8734A18A694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1355" y="2324995"/>
            <a:ext cx="1353025" cy="513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802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360137-F577-44C7-BF06-6FFAF68C0E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956392-2BD1-455F-8263-48E3FAF5B3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4003" y="531480"/>
            <a:ext cx="969348" cy="10120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766AE97-E0F4-47CC-95BD-2F3ED94AFD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839" y="531480"/>
            <a:ext cx="7032163" cy="354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447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F76194-1A7A-42AA-8227-AABD4C5941B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66824B-F7CD-470B-88AF-80AD20ECF7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092" y="390803"/>
            <a:ext cx="969348" cy="101202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74A45EC-C9D4-4BC1-A608-6042C0BBA7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8621" y="1046180"/>
            <a:ext cx="7273176" cy="71329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9777C3-5430-4904-8394-BBAAA8EC7CB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598" y="1061421"/>
            <a:ext cx="1719221" cy="68281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7D1ECD5-5825-4AEB-A647-1D5606132C4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1796" y="1097937"/>
            <a:ext cx="1649665" cy="6097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95B266-0A8C-4728-A24C-9742AF068706}"/>
              </a:ext>
            </a:extLst>
          </p:cNvPr>
          <p:cNvSpPr txBox="1"/>
          <p:nvPr/>
        </p:nvSpPr>
        <p:spPr>
          <a:xfrm>
            <a:off x="2853268" y="1707714"/>
            <a:ext cx="1448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СЮЖЕТА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5CCD1-D454-4763-BA84-88AF4DFCD3B5}"/>
              </a:ext>
            </a:extLst>
          </p:cNvPr>
          <p:cNvSpPr txBox="1"/>
          <p:nvPr/>
        </p:nvSpPr>
        <p:spPr>
          <a:xfrm>
            <a:off x="4363136" y="659262"/>
            <a:ext cx="17192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РАСКАДРОВКА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5CD93-BE9E-4BDC-9E48-8C4E9823BC32}"/>
              </a:ext>
            </a:extLst>
          </p:cNvPr>
          <p:cNvSpPr txBox="1"/>
          <p:nvPr/>
        </p:nvSpPr>
        <p:spPr>
          <a:xfrm>
            <a:off x="5716704" y="1774715"/>
            <a:ext cx="1793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ФОНОВ,ГЕРОЕВ,</a:t>
            </a:r>
          </a:p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ДЕКОРАЦИЙ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D42583C-E087-4F33-ADEF-78A24E2F1B4C}"/>
              </a:ext>
            </a:extLst>
          </p:cNvPr>
          <p:cNvSpPr txBox="1"/>
          <p:nvPr/>
        </p:nvSpPr>
        <p:spPr>
          <a:xfrm>
            <a:off x="7233669" y="277915"/>
            <a:ext cx="2607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СЪЕМКА МУЛЬТФИЛЬМА И ЗАПИСЬ ГОЛОСА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F2AB1F5-0358-4BF1-92C2-86B765022711}"/>
              </a:ext>
            </a:extLst>
          </p:cNvPr>
          <p:cNvSpPr txBox="1"/>
          <p:nvPr/>
        </p:nvSpPr>
        <p:spPr>
          <a:xfrm>
            <a:off x="8924930" y="1712641"/>
            <a:ext cx="1793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МОНТАЖ МУЛЬТФИЛЬМА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A2AA62-BEFA-4E5C-89BE-03940CD85B09}"/>
              </a:ext>
            </a:extLst>
          </p:cNvPr>
          <p:cNvSpPr txBox="1"/>
          <p:nvPr/>
        </p:nvSpPr>
        <p:spPr>
          <a:xfrm>
            <a:off x="10281253" y="476640"/>
            <a:ext cx="16496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СОВМЕСТНЫЙ ПРОСМОТР</a:t>
            </a:r>
            <a:endParaRPr lang="ru-RU" sz="160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A6EB7F4-0C7A-4BC3-B724-D8644C8D40A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5430" y="2572434"/>
            <a:ext cx="2934664" cy="2934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361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49E14E3-7307-45AE-B6E4-F7F4D0BFE48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EA9459-AF41-4268-9714-39090143A9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1800" y="531480"/>
            <a:ext cx="969348" cy="1012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7C0421-5077-4545-88FF-404AEEAAD622}"/>
              </a:ext>
            </a:extLst>
          </p:cNvPr>
          <p:cNvSpPr txBox="1"/>
          <p:nvPr/>
        </p:nvSpPr>
        <p:spPr>
          <a:xfrm>
            <a:off x="10597197" y="80665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69D12F5-FADE-42E7-B80A-E994D702E9E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852" y="531480"/>
            <a:ext cx="4292330" cy="74987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BABE31F-37BA-4AF7-9506-239E461C1C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3205" y="531481"/>
            <a:ext cx="3316544" cy="22117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4241035-CD43-4C4E-A3EF-61F0872CAD1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471" y="1812833"/>
            <a:ext cx="3225733" cy="1814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3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1E9834-D3DC-4572-989C-1BD150566B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F8D968-77E7-45B4-BB2B-B38BFC1392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0785" y="798767"/>
            <a:ext cx="969348" cy="1012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F435C25-4966-41D5-B718-3CD635F82E55}"/>
              </a:ext>
            </a:extLst>
          </p:cNvPr>
          <p:cNvSpPr txBox="1"/>
          <p:nvPr/>
        </p:nvSpPr>
        <p:spPr>
          <a:xfrm>
            <a:off x="10393680" y="1073946"/>
            <a:ext cx="3235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D08B5ED-A7CB-4673-846C-9FBA21F1F52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157" y="518055"/>
            <a:ext cx="9319075" cy="11117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CFDD12F-2C65-4751-9671-5D479A1CF34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363" y="3249637"/>
            <a:ext cx="4837770" cy="334150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A65A20B-BC06-4FA9-9E78-9911A4B4F93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1840" y="3657812"/>
            <a:ext cx="2910523" cy="252515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C63E046-36F7-4C0B-AAF6-5BAAED942E8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694" y="1261695"/>
            <a:ext cx="3810000" cy="198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304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B8B71D-7F8E-43B4-A136-C5A1D6A369F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5" y="0"/>
            <a:ext cx="12168189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3A7407-4CA1-4DE3-AE2D-86759122F87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0274" y="503345"/>
            <a:ext cx="969348" cy="101202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470C143-F511-4F49-95DD-BCF28A0733F6}"/>
              </a:ext>
            </a:extLst>
          </p:cNvPr>
          <p:cNvSpPr txBox="1"/>
          <p:nvPr/>
        </p:nvSpPr>
        <p:spPr>
          <a:xfrm>
            <a:off x="10674108" y="778524"/>
            <a:ext cx="381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4D30CF6-DCF0-409B-B88E-A34F6A5CFA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3321" y="435603"/>
            <a:ext cx="4217147" cy="114750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4733913-A4F7-418B-A331-65503AA427B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5551" y="329754"/>
            <a:ext cx="3161640" cy="237123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C319E12-4FC8-425F-9B11-383E7763FAB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630" y="1337632"/>
            <a:ext cx="3634004" cy="272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583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278</Words>
  <Application>Microsoft Office PowerPoint</Application>
  <PresentationFormat>Широкоэкранный</PresentationFormat>
  <Paragraphs>37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Lato</vt:lpstr>
      <vt:lpstr>Times New Roman</vt:lpstr>
      <vt:lpstr>锐字工房洪荒之光中黑简1.0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NataliA</dc:creator>
  <cp:lastModifiedBy>NataliA</cp:lastModifiedBy>
  <cp:revision>4</cp:revision>
  <dcterms:created xsi:type="dcterms:W3CDTF">2023-05-23T17:50:49Z</dcterms:created>
  <dcterms:modified xsi:type="dcterms:W3CDTF">2023-05-24T05:57:03Z</dcterms:modified>
</cp:coreProperties>
</file>