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4" r:id="rId1"/>
  </p:sldMasterIdLst>
  <p:sldIdLst>
    <p:sldId id="258" r:id="rId2"/>
    <p:sldId id="256" r:id="rId3"/>
    <p:sldId id="266" r:id="rId4"/>
    <p:sldId id="270" r:id="rId5"/>
    <p:sldId id="260" r:id="rId6"/>
    <p:sldId id="259" r:id="rId7"/>
    <p:sldId id="269" r:id="rId8"/>
    <p:sldId id="267" r:id="rId9"/>
    <p:sldId id="262" r:id="rId10"/>
    <p:sldId id="263" r:id="rId11"/>
    <p:sldId id="285" r:id="rId12"/>
    <p:sldId id="279" r:id="rId13"/>
    <p:sldId id="268" r:id="rId14"/>
    <p:sldId id="284" r:id="rId15"/>
    <p:sldId id="265" r:id="rId16"/>
    <p:sldId id="28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80000"/>
    <a:srgbClr val="DE0000"/>
    <a:srgbClr val="FF4F4F"/>
    <a:srgbClr val="FF2D2D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24.05.2023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24.05.2023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24.05.2023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8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6D2907-DD46-4E4A-A13B-9BC74CFD81B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036713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3B94E4-7B00-4EAA-B93B-49E27818F17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228150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24.05.2023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24.05.2023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24.05.2023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24.05.2023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24.05.2023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24.05.2023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24.05.2023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24.05.2023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24.05.2023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  <p:sldLayoutId id="2147483716" r:id="rId12"/>
    <p:sldLayoutId id="2147483717" r:id="rId13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2.xml"/><Relationship Id="rId1" Type="http://schemas.openxmlformats.org/officeDocument/2006/relationships/audio" Target="file:///C:\Users\Elena\Desktop\&#1052;&#1054;&#1071;%20&#1040;&#1058;&#1058;&#1045;&#1057;&#1058;&#1040;&#1062;&#1048;&#1071;\&#1054;&#1058;&#1050;&#1056;&#1067;&#1058;&#1067;&#1049;%20&#1059;&#1056;&#1054;&#1050;%202\&#1064;&#1080;&#1083;&#1083;&#1077;&#1088;%20&#1073;&#1072;&#1083;&#1083;&#1072;&#1076;&#1072;%20&#1055;&#1077;&#1088;&#1095;&#1072;&#1090;&#1082;&#1072;%20&#1060;&#1043;&#1054;&#1057;\&#1053;&#1072;&#1095;&#1072;&#1083;&#1086;.mp3" TargetMode="Externa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Elena\Desktop\&#1052;&#1054;&#1071;%20&#1040;&#1058;&#1058;&#1045;&#1057;&#1058;&#1040;&#1062;&#1048;&#1071;\&#1054;&#1058;&#1050;&#1056;&#1067;&#1058;&#1067;&#1049;%20&#1059;&#1056;&#1054;&#1050;%202\&#1064;&#1080;&#1083;&#1083;&#1077;&#1088;%20&#1073;&#1072;&#1083;&#1083;&#1072;&#1076;&#1072;%20&#1055;&#1077;&#1088;&#1095;&#1072;&#1090;&#1082;&#1072;%20&#1060;&#1043;&#1054;&#1057;\&#1052;&#1077;&#1085;&#1091;&#1101;&#1090;%201.mp3" TargetMode="External"/><Relationship Id="rId5" Type="http://schemas.openxmlformats.org/officeDocument/2006/relationships/image" Target="../media/image13.png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Elena\Desktop\&#1052;&#1054;&#1071;%20&#1040;&#1058;&#1058;&#1045;&#1057;&#1058;&#1040;&#1062;&#1048;&#1071;\&#1054;&#1058;&#1050;&#1056;&#1067;&#1058;&#1067;&#1049;%20&#1059;&#1056;&#1054;&#1050;%202\&#1064;&#1080;&#1083;&#1083;&#1077;&#1088;%20&#1073;&#1072;&#1083;&#1083;&#1072;&#1076;&#1072;%20&#1055;&#1077;&#1088;&#1095;&#1072;&#1090;&#1082;&#1072;%20&#1060;&#1043;&#1054;&#1057;\&#1056;&#1099;&#1094;&#1072;&#1088;&#1089;&#1082;&#1072;&#1103;%201.mp3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Elena\Desktop\&#1052;&#1054;&#1071;%20&#1040;&#1058;&#1058;&#1045;&#1057;&#1058;&#1040;&#1062;&#1048;&#1071;\&#1054;&#1058;&#1050;&#1056;&#1067;&#1058;&#1067;&#1049;%20&#1059;&#1056;&#1054;&#1050;%202\&#1064;&#1080;&#1083;&#1083;&#1077;&#1088;%20&#1073;&#1072;&#1083;&#1083;&#1072;&#1076;&#1072;%20&#1055;&#1077;&#1088;&#1095;&#1072;&#1090;&#1082;&#1072;%20&#1060;&#1043;&#1054;&#1057;\&#1053;&#1072;&#1095;&#1072;&#1083;&#1086;.mp3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5436096" y="0"/>
            <a:ext cx="3384376" cy="659735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32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Иоганн Фридрих</a:t>
            </a:r>
            <a:br>
              <a:rPr lang="ru-RU" sz="32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32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Шиллер </a:t>
            </a:r>
            <a:br>
              <a:rPr lang="ru-RU" sz="32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32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(1759 – 1805 </a:t>
            </a:r>
            <a:r>
              <a:rPr 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гг.)</a:t>
            </a:r>
            <a:r>
              <a:rPr lang="ru-RU" sz="32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sz="32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32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sz="32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баллада  </a:t>
            </a:r>
            <a:r>
              <a:rPr lang="ru-RU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«Перчатка</a:t>
            </a:r>
            <a:r>
              <a:rPr lang="ru-RU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endParaRPr lang="ru-RU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Начало.mp3">
            <a:hlinkClick r:id="" action="ppaction://media"/>
          </p:cNvPr>
          <p:cNvPicPr>
            <a:picLocks noGrp="1" noRot="1" noChangeAspect="1"/>
          </p:cNvPicPr>
          <p:nvPr>
            <p:ph sz="half" idx="1"/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357188" y="6072188"/>
            <a:ext cx="304800" cy="304800"/>
          </a:xfrm>
          <a:prstGeom prst="rect">
            <a:avLst/>
          </a:prstGeom>
        </p:spPr>
      </p:pic>
      <p:pic>
        <p:nvPicPr>
          <p:cNvPr id="5122" name="Picture 2" descr="http://music-fantasy.ru/files/gallery/shiller-iogann-hristof-fridrih-kugelgen-gerhardt-1808-180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260648"/>
            <a:ext cx="5112568" cy="622860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45211365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3392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716016" y="2564904"/>
            <a:ext cx="4038600" cy="3163367"/>
          </a:xfrm>
        </p:spPr>
        <p:txBody>
          <a:bodyPr>
            <a:normAutofit/>
          </a:bodyPr>
          <a:lstStyle/>
          <a:p>
            <a:pPr algn="r"/>
            <a:endParaRPr lang="ru-RU" sz="2800" dirty="0" smtClean="0">
              <a:solidFill>
                <a:srgbClr val="C00000"/>
              </a:solidFill>
            </a:endParaRPr>
          </a:p>
          <a:p>
            <a:pPr algn="r"/>
            <a:endParaRPr lang="ru-RU" sz="2800" dirty="0">
              <a:solidFill>
                <a:srgbClr val="C00000"/>
              </a:solidFill>
            </a:endParaRPr>
          </a:p>
          <a:p>
            <a:pPr algn="r">
              <a:buNone/>
            </a:pP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перевёл балладу в 1831 году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19112" y="260648"/>
            <a:ext cx="43409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В. А. Жуковский</a:t>
            </a:r>
            <a:endParaRPr lang="ru-RU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 descr="http://www.stihi.ru/pics/2016/03/16/99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980728"/>
            <a:ext cx="3757313" cy="496855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611560" y="5661248"/>
            <a:ext cx="360040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1783- 1852 гг. </a:t>
            </a:r>
            <a:endParaRPr lang="ru-RU" sz="28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307478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forum.stankobiznes.ru/fr/image/fran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7240"/>
            <a:ext cx="5048531" cy="684076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084168" y="1844824"/>
            <a:ext cx="47178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Король Франциск</a:t>
            </a:r>
          </a:p>
          <a:p>
            <a:r>
              <a:rPr lang="ru-RU" smtClean="0"/>
              <a:t>Франция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4800" y="1124744"/>
            <a:ext cx="4267200" cy="5733256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>
                <a:solidFill>
                  <a:srgbClr val="B8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Тематическая часть</a:t>
            </a:r>
            <a:endParaRPr lang="ru-RU" b="1" dirty="0" smtClean="0">
              <a:solidFill>
                <a:srgbClr val="B8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Calibri"/>
              <a:cs typeface="Arial" pitchFamily="34" charset="0"/>
            </a:endParaRPr>
          </a:p>
          <a:p>
            <a:pPr>
              <a:spcAft>
                <a:spcPts val="2400"/>
              </a:spcAft>
            </a:pPr>
            <a:r>
              <a:rPr lang="ru-RU" sz="2600" b="1" dirty="0" smtClean="0">
                <a:latin typeface="Arial" pitchFamily="34" charset="0"/>
                <a:ea typeface="Times New Roman"/>
                <a:cs typeface="Arial" pitchFamily="34" charset="0"/>
              </a:rPr>
              <a:t>1. Король и дамы на балконе.</a:t>
            </a:r>
          </a:p>
          <a:p>
            <a:pPr>
              <a:spcAft>
                <a:spcPts val="2400"/>
              </a:spcAft>
            </a:pPr>
            <a:r>
              <a:rPr lang="ru-RU" sz="2600" b="1" dirty="0" smtClean="0">
                <a:latin typeface="Arial" pitchFamily="34" charset="0"/>
                <a:ea typeface="Times New Roman"/>
                <a:cs typeface="Arial" pitchFamily="34" charset="0"/>
              </a:rPr>
              <a:t>2. Появление зверей (лев, тигр, барсы).</a:t>
            </a:r>
          </a:p>
          <a:p>
            <a:pPr>
              <a:spcAft>
                <a:spcPts val="2400"/>
              </a:spcAft>
            </a:pPr>
            <a:r>
              <a:rPr lang="ru-RU" sz="2600" b="1" dirty="0" smtClean="0">
                <a:latin typeface="Arial" pitchFamily="34" charset="0"/>
                <a:ea typeface="Times New Roman"/>
                <a:cs typeface="Arial" pitchFamily="34" charset="0"/>
              </a:rPr>
              <a:t>3. Падение перчатки и «вызов» дамы.</a:t>
            </a:r>
          </a:p>
          <a:p>
            <a:pPr>
              <a:spcAft>
                <a:spcPts val="2400"/>
              </a:spcAft>
            </a:pPr>
            <a:r>
              <a:rPr lang="ru-RU" sz="2600" b="1" dirty="0" smtClean="0">
                <a:latin typeface="Arial" pitchFamily="34" charset="0"/>
                <a:ea typeface="Times New Roman"/>
                <a:cs typeface="Arial" pitchFamily="34" charset="0"/>
              </a:rPr>
              <a:t>4. Рыцарь на арене.</a:t>
            </a:r>
            <a:endParaRPr lang="ru-RU" sz="2600" b="1" dirty="0" smtClean="0">
              <a:latin typeface="Arial" pitchFamily="34" charset="0"/>
              <a:ea typeface="Calibri"/>
              <a:cs typeface="Arial" pitchFamily="34" charset="0"/>
            </a:endParaRPr>
          </a:p>
          <a:p>
            <a:pPr>
              <a:spcAft>
                <a:spcPts val="2400"/>
              </a:spcAft>
              <a:buNone/>
            </a:pPr>
            <a:endParaRPr lang="ru-RU" sz="900" b="1" dirty="0" smtClean="0">
              <a:latin typeface="Arial" pitchFamily="34" charset="0"/>
              <a:ea typeface="Times New Roman"/>
              <a:cs typeface="Arial" pitchFamily="34" charset="0"/>
            </a:endParaRPr>
          </a:p>
          <a:p>
            <a:pPr>
              <a:spcAft>
                <a:spcPts val="2400"/>
              </a:spcAft>
            </a:pPr>
            <a:r>
              <a:rPr lang="ru-RU" sz="2600" b="1" dirty="0" smtClean="0">
                <a:latin typeface="Arial" pitchFamily="34" charset="0"/>
                <a:ea typeface="Times New Roman"/>
                <a:cs typeface="Arial" pitchFamily="34" charset="0"/>
              </a:rPr>
              <a:t>5. Возвращение перчатки</a:t>
            </a:r>
            <a:endParaRPr lang="ru-RU" sz="2600" b="1" dirty="0" smtClean="0">
              <a:latin typeface="Arial" pitchFamily="34" charset="0"/>
              <a:ea typeface="Calibri"/>
              <a:cs typeface="Arial" pitchFamily="34" charset="0"/>
            </a:endParaRPr>
          </a:p>
          <a:p>
            <a:endParaRPr lang="ru-RU" b="1" dirty="0" smtClean="0">
              <a:latin typeface="Arial" pitchFamily="34" charset="0"/>
              <a:ea typeface="Times New Roman"/>
              <a:cs typeface="Arial" pitchFamily="34" charset="0"/>
            </a:endParaRPr>
          </a:p>
          <a:p>
            <a:endParaRPr lang="ru-RU" b="1" dirty="0" smtClean="0">
              <a:latin typeface="Arial" pitchFamily="34" charset="0"/>
              <a:ea typeface="Calibri"/>
              <a:cs typeface="Arial" pitchFamily="34" charset="0"/>
            </a:endParaRPr>
          </a:p>
          <a:p>
            <a:endParaRPr lang="ru-RU" b="1" dirty="0" smtClean="0">
              <a:latin typeface="Arial" pitchFamily="34" charset="0"/>
              <a:ea typeface="Calibri"/>
              <a:cs typeface="Arial" pitchFamily="34" charset="0"/>
            </a:endParaRPr>
          </a:p>
          <a:p>
            <a:endParaRPr lang="ru-RU" b="1" dirty="0" smtClean="0">
              <a:latin typeface="Arial" pitchFamily="34" charset="0"/>
              <a:ea typeface="Calibri"/>
              <a:cs typeface="Arial" pitchFamily="34" charset="0"/>
            </a:endParaRP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355976" y="1052736"/>
            <a:ext cx="4635624" cy="5805264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b="1" dirty="0" smtClean="0">
                <a:solidFill>
                  <a:srgbClr val="B8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/>
                <a:cs typeface="Arial" pitchFamily="34" charset="0"/>
              </a:rPr>
              <a:t>Цитаты</a:t>
            </a:r>
            <a:endParaRPr lang="ru-RU" b="1" dirty="0" smtClean="0">
              <a:solidFill>
                <a:srgbClr val="B8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Calibri"/>
              <a:cs typeface="Arial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2400" b="1" dirty="0" smtClean="0">
                <a:latin typeface="Arial" pitchFamily="34" charset="0"/>
                <a:ea typeface="Calibri"/>
                <a:cs typeface="Arial" pitchFamily="34" charset="0"/>
              </a:rPr>
              <a:t>Перед своим зверинцем… Франциск сидел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400" b="1" dirty="0" smtClean="0">
                <a:latin typeface="Arial" pitchFamily="34" charset="0"/>
                <a:ea typeface="Times New Roman"/>
                <a:cs typeface="Arial" pitchFamily="34" charset="0"/>
              </a:rPr>
              <a:t>Выходит лев…., тигр…, два барса…, гости ждут, чтоб   </a:t>
            </a:r>
            <a:r>
              <a:rPr lang="ru-RU" sz="2400" b="1" dirty="0" smtClean="0">
                <a:latin typeface="Arial" pitchFamily="34" charset="0"/>
                <a:ea typeface="Calibri"/>
                <a:cs typeface="Arial" pitchFamily="34" charset="0"/>
              </a:rPr>
              <a:t>битва началась. …  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2400" b="1" dirty="0" smtClean="0">
                <a:latin typeface="Arial" pitchFamily="34" charset="0"/>
                <a:ea typeface="Calibri"/>
                <a:cs typeface="Arial" pitchFamily="34" charset="0"/>
              </a:rPr>
              <a:t>Женская перчатка …упала меж зверей.        Ты мне перчатку возвратишь…</a:t>
            </a:r>
          </a:p>
          <a:p>
            <a:r>
              <a:rPr lang="ru-RU" sz="2200" b="1" dirty="0" smtClean="0">
                <a:latin typeface="Arial" pitchFamily="34" charset="0"/>
                <a:ea typeface="Calibri"/>
                <a:cs typeface="Arial" pitchFamily="34" charset="0"/>
              </a:rPr>
              <a:t>Не говоря ни слова к зверям идет, перчатку смело он берет и возвращается к собранью снова…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200" b="1" dirty="0" smtClean="0">
                <a:latin typeface="Arial" pitchFamily="34" charset="0"/>
                <a:ea typeface="Times New Roman"/>
                <a:cs typeface="Arial" pitchFamily="34" charset="0"/>
              </a:rPr>
              <a:t>В лицо перчатку бросил…</a:t>
            </a:r>
          </a:p>
          <a:p>
            <a:pPr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200" b="1" dirty="0" smtClean="0">
                <a:latin typeface="Arial" pitchFamily="34" charset="0"/>
                <a:ea typeface="Calibri"/>
                <a:cs typeface="Arial" pitchFamily="34" charset="0"/>
              </a:rPr>
              <a:t>     не требую награды</a:t>
            </a:r>
          </a:p>
          <a:p>
            <a:endParaRPr lang="ru-RU" b="1" dirty="0" smtClean="0">
              <a:latin typeface="Arial" pitchFamily="34" charset="0"/>
              <a:ea typeface="Calibri"/>
              <a:cs typeface="Arial" pitchFamily="34" charset="0"/>
            </a:endParaRPr>
          </a:p>
          <a:p>
            <a:endParaRPr lang="ru-RU" b="1" dirty="0" smtClean="0">
              <a:latin typeface="Arial" pitchFamily="34" charset="0"/>
              <a:ea typeface="Calibri"/>
              <a:cs typeface="Arial" pitchFamily="34" charset="0"/>
            </a:endParaRP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0"/>
            <a:ext cx="914399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B8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Цитатный план</a:t>
            </a:r>
            <a:endParaRPr lang="ru-RU" sz="4000" b="1" i="1" dirty="0">
              <a:solidFill>
                <a:srgbClr val="B8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95736" y="836712"/>
            <a:ext cx="2487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:</a:t>
            </a:r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5229200"/>
            <a:ext cx="896448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Иллюстрация к балладе Ф.Шиллера «Перчатка»</a:t>
            </a:r>
          </a:p>
          <a:p>
            <a:r>
              <a:rPr lang="ru-RU" sz="2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Мазеля</a:t>
            </a:r>
            <a:r>
              <a:rPr lang="ru-RU" sz="2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Ильи Моисеевича</a:t>
            </a:r>
            <a:br>
              <a:rPr lang="ru-RU" sz="2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2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(1946 Г. Холст, масло)</a:t>
            </a:r>
            <a:endParaRPr lang="ru-RU" sz="20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148064" y="1916832"/>
            <a:ext cx="399593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36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Какой эпизод выбран художником? Почему?</a:t>
            </a:r>
          </a:p>
        </p:txBody>
      </p:sp>
      <p:pic>
        <p:nvPicPr>
          <p:cNvPr id="40962" name="Picture 2" descr="http://digipics.ru/images/406701_gallery-1736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0648"/>
            <a:ext cx="4968552" cy="49685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0"/>
            <a:ext cx="8686800" cy="1298448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B8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Arial" pitchFamily="34" charset="0"/>
                <a:cs typeface="Arial" pitchFamily="34" charset="0"/>
              </a:rPr>
              <a:t>Характеристики героев</a:t>
            </a:r>
            <a:endParaRPr lang="ru-RU" b="1" dirty="0">
              <a:solidFill>
                <a:srgbClr val="B8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268760"/>
            <a:ext cx="4716016" cy="5055840"/>
          </a:xfrm>
        </p:spPr>
        <p:txBody>
          <a:bodyPr>
            <a:normAutofit fontScale="85000" lnSpcReduction="20000"/>
          </a:bodyPr>
          <a:lstStyle/>
          <a:p>
            <a:r>
              <a:rPr lang="ru-RU" b="1" u="sng" dirty="0" err="1" smtClean="0">
                <a:solidFill>
                  <a:srgbClr val="B8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Делорж</a:t>
            </a:r>
            <a:r>
              <a:rPr lang="ru-RU" b="1" u="sng" dirty="0" smtClean="0">
                <a:solidFill>
                  <a:srgbClr val="B8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>
              <a:buNone/>
            </a:pPr>
            <a:endParaRPr lang="ru-RU" sz="1200" b="1" u="sng" dirty="0" smtClean="0">
              <a:solidFill>
                <a:srgbClr val="B8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dirty="0" smtClean="0"/>
              <a:t>А витязь молодой, рыцарь верный</a:t>
            </a:r>
          </a:p>
          <a:p>
            <a:r>
              <a:rPr lang="ru-RU" dirty="0" smtClean="0"/>
              <a:t>Как будто ничего с ним не случилось спокойно всходит на балкон</a:t>
            </a:r>
          </a:p>
          <a:p>
            <a:r>
              <a:rPr lang="ru-RU" dirty="0" smtClean="0"/>
              <a:t>холодно приняв привет ее очей,</a:t>
            </a:r>
          </a:p>
          <a:p>
            <a:pPr>
              <a:buNone/>
            </a:pPr>
            <a:r>
              <a:rPr lang="ru-RU" dirty="0" smtClean="0"/>
              <a:t>     В лицо перчатку ей</a:t>
            </a:r>
          </a:p>
          <a:p>
            <a:pPr>
              <a:buNone/>
            </a:pPr>
            <a:r>
              <a:rPr lang="ru-RU" dirty="0" smtClean="0"/>
              <a:t>     он бросил и сказал: </a:t>
            </a:r>
          </a:p>
          <a:p>
            <a:pPr>
              <a:buNone/>
            </a:pPr>
            <a:r>
              <a:rPr lang="ru-RU" dirty="0" smtClean="0"/>
              <a:t>    «Не требую награды»</a:t>
            </a:r>
          </a:p>
          <a:p>
            <a:pPr>
              <a:buNone/>
            </a:pPr>
            <a:endParaRPr lang="ru-RU" sz="1200" dirty="0" smtClean="0"/>
          </a:p>
          <a:p>
            <a:r>
              <a:rPr lang="ru-RU" u="sng" dirty="0" smtClean="0"/>
              <a:t>Вывод</a:t>
            </a:r>
            <a:r>
              <a:rPr lang="ru-RU" dirty="0" smtClean="0"/>
              <a:t>: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молодой, верный, смелый, спокойный, хладнокровный, гордый 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196752"/>
            <a:ext cx="4343400" cy="5127848"/>
          </a:xfrm>
        </p:spPr>
        <p:txBody>
          <a:bodyPr>
            <a:normAutofit fontScale="85000" lnSpcReduction="20000"/>
          </a:bodyPr>
          <a:lstStyle/>
          <a:p>
            <a:r>
              <a:rPr lang="ru-RU" b="1" u="sng" dirty="0" smtClean="0">
                <a:solidFill>
                  <a:srgbClr val="B8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Дама:</a:t>
            </a:r>
          </a:p>
          <a:p>
            <a:pPr>
              <a:buNone/>
            </a:pPr>
            <a:endParaRPr lang="ru-RU" sz="1200" b="1" u="sng" dirty="0" smtClean="0">
              <a:solidFill>
                <a:srgbClr val="B8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dirty="0" smtClean="0"/>
              <a:t>на рыцаря с лицемерной и колкою улыбкою глядит</a:t>
            </a:r>
          </a:p>
          <a:p>
            <a:r>
              <a:rPr lang="ru-RU" dirty="0" smtClean="0"/>
              <a:t>Его красавица и говорит:</a:t>
            </a:r>
          </a:p>
          <a:p>
            <a:pPr>
              <a:buNone/>
            </a:pPr>
            <a:r>
              <a:rPr lang="ru-RU" dirty="0" smtClean="0"/>
              <a:t>    «Когда меня, мой рыцарь верный, ты любишь так, как говоришь, ты мне перчатку возвратишь»</a:t>
            </a:r>
          </a:p>
          <a:p>
            <a:r>
              <a:rPr lang="ru-RU" dirty="0" smtClean="0"/>
              <a:t>Его приветствуют </a:t>
            </a:r>
            <a:r>
              <a:rPr lang="ru-RU" dirty="0" err="1" smtClean="0"/>
              <a:t>красавицыны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взгляды... Привет ее очей</a:t>
            </a:r>
          </a:p>
          <a:p>
            <a:pPr>
              <a:buNone/>
            </a:pPr>
            <a:endParaRPr lang="ru-RU" dirty="0" smtClean="0"/>
          </a:p>
          <a:p>
            <a:r>
              <a:rPr lang="ru-RU" u="sng" dirty="0" smtClean="0"/>
              <a:t>Вывод: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красивая, но лицемерная, язвительная, надменная, бесчувственная, бессердечная</a:t>
            </a:r>
            <a:endParaRPr lang="ru-RU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8" name="Picture 6" descr="http://www.playcast.ru/uploads/2017/01/22/213636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94945" y="908720"/>
            <a:ext cx="4349055" cy="5715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23528" y="188640"/>
            <a:ext cx="4248473" cy="72481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Проблемы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благородства,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достоинства,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чести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и ценности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человеческой жизни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 балладе «Перчатка»</a:t>
            </a:r>
          </a:p>
          <a:p>
            <a:endParaRPr lang="ru-RU" sz="4000" dirty="0"/>
          </a:p>
        </p:txBody>
      </p:sp>
    </p:spTree>
    <p:extLst>
      <p:ext uri="{BB962C8B-B14F-4D97-AF65-F5344CB8AC3E}">
        <p14:creationId xmlns="" xmlns:p14="http://schemas.microsoft.com/office/powerpoint/2010/main" val="312623607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ww.artariya.ru/wp-content/uploads/2016/05/Gjp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604" y="836712"/>
            <a:ext cx="4025501" cy="5737326"/>
          </a:xfrm>
          <a:prstGeom prst="rect">
            <a:avLst/>
          </a:prstGeom>
          <a:noFill/>
        </p:spPr>
      </p:pic>
      <p:pic>
        <p:nvPicPr>
          <p:cNvPr id="6148" name="Picture 4" descr="http://4.bp.blogspot.com/-sI__F5Cc0fU/Tvu60UAqH9I/AAAAAAAAPkQ/ZTvvj59SNCc/s1600/MEDIEVAL+KNIGHTS001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4773487" y="764704"/>
            <a:ext cx="4190999" cy="599110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971600" y="0"/>
            <a:ext cx="72728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Рыцари в эпоху Средневековья</a:t>
            </a:r>
            <a:endParaRPr lang="ru-RU" sz="3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Менуэт 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539552" y="6237312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49321261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718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ww.artariya.ru/wp-content/uploads/2016/05/Gjp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604" y="836712"/>
            <a:ext cx="4025501" cy="5737326"/>
          </a:xfrm>
          <a:prstGeom prst="rect">
            <a:avLst/>
          </a:prstGeom>
          <a:noFill/>
        </p:spPr>
      </p:pic>
      <p:pic>
        <p:nvPicPr>
          <p:cNvPr id="6148" name="Picture 4" descr="http://4.bp.blogspot.com/-sI__F5Cc0fU/Tvu60UAqH9I/AAAAAAAAPkQ/ZTvvj59SNCc/s1600/MEDIEVAL+KNIGHTS001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4773487" y="764704"/>
            <a:ext cx="4190999" cy="599110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971600" y="0"/>
            <a:ext cx="72728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Рыцари в эпоху Средневековья</a:t>
            </a:r>
            <a:endParaRPr lang="ru-RU" sz="3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ыцарская 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357158" y="6143644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49321261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1856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124744"/>
            <a:ext cx="8208912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  <a:defRPr/>
            </a:pPr>
            <a:r>
              <a:rPr lang="ru-RU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1.Знакомство с балладой Ф.Шиллера 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defRPr/>
            </a:pPr>
            <a:r>
              <a:rPr lang="ru-RU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2.Закрепление понятия баллады, литературного перевода (прозаического и поэтического).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defRPr/>
            </a:pPr>
            <a:r>
              <a:rPr lang="ru-RU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3.Развитие умения анализировать стихотворный текст.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defRPr/>
            </a:pPr>
            <a:r>
              <a:rPr lang="ru-RU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4.Формирование навыков видения индивидуальных особенностей героев произведения.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defRPr/>
            </a:pPr>
            <a:r>
              <a:rPr lang="ru-RU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5.Развитие творческих способностей</a:t>
            </a:r>
            <a:r>
              <a:rPr lang="ru-RU" sz="3000" b="1" dirty="0" smtClean="0">
                <a:solidFill>
                  <a:srgbClr val="FF2D2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95536" y="332656"/>
            <a:ext cx="57606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Цели и задачи урока:</a:t>
            </a:r>
            <a:endParaRPr lang="ru-RU" sz="36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3"/>
          <p:cNvSpPr>
            <a:spLocks noChangeArrowheads="1"/>
          </p:cNvSpPr>
          <p:nvPr/>
        </p:nvSpPr>
        <p:spPr bwMode="auto">
          <a:xfrm>
            <a:off x="428596" y="1071546"/>
            <a:ext cx="8535892" cy="449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раннем Средневековье </a:t>
            </a:r>
            <a:r>
              <a:rPr kumimoji="0" lang="ru-RU" sz="2200" b="1" i="1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исполь-зовали</a:t>
            </a:r>
            <a:r>
              <a:rPr kumimoji="0" lang="ru-RU" sz="2200" b="1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в своём гардеробе ту или иную разновидность перчаток. Порой перчатка сообщала окружающим о статусе или профессии человека (сборщик налогов,</a:t>
            </a:r>
            <a:r>
              <a:rPr kumimoji="0" lang="ru-RU" sz="2200" b="1" i="1" u="none" strike="noStrike" cap="none" normalizeH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200" b="1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высшие духовные сановники).</a:t>
            </a:r>
          </a:p>
          <a:p>
            <a:pPr marL="0" marR="0" lvl="0" indent="0" algn="just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рыцарском братстве перчатка служила частью гардероба,  а также перчатка дамы сердца всегда сопровождала благородного воина в походах, напоминая о возлюбленной и служа залогом её благосклонности.  А еще – брошенная перчатка </a:t>
            </a:r>
            <a:r>
              <a:rPr kumimoji="0" lang="ru-RU" sz="2200" b="1" i="1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недвус-мысленно</a:t>
            </a:r>
            <a:r>
              <a:rPr kumimoji="0" lang="ru-RU" sz="2200" b="1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означала вызов на дуэль  (этот жест нашёл отражение во многих языках мира). Беречь руки от повреждений было необходимо не только воинам, но и охотникам</a:t>
            </a:r>
            <a:endParaRPr kumimoji="0" lang="ru-RU" sz="2200" b="1" i="1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735808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t">
              <a:spcBef>
                <a:spcPct val="0"/>
              </a:spcBef>
              <a:spcAft>
                <a:spcPct val="0"/>
              </a:spcAft>
            </a:pPr>
            <a:r>
              <a:rPr lang="ru-RU" sz="3200" b="1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Средние века: </a:t>
            </a:r>
            <a:r>
              <a:rPr lang="ru-RU" sz="32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язык перчаток</a:t>
            </a:r>
            <a:endParaRPr lang="ru-RU" sz="3200" i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pic>
        <p:nvPicPr>
          <p:cNvPr id="7" name="Начало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79512" y="566124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3392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2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0" y="332656"/>
            <a:ext cx="8892480" cy="5793507"/>
          </a:xfrm>
        </p:spPr>
        <p:txBody>
          <a:bodyPr>
            <a:normAutofit fontScale="92500" lnSpcReduction="10000"/>
          </a:bodyPr>
          <a:lstStyle/>
          <a:p>
            <a:pPr algn="just">
              <a:lnSpc>
                <a:spcPct val="90000"/>
              </a:lnSpc>
              <a:buNone/>
            </a:pPr>
            <a:r>
              <a:rPr lang="ru-RU" sz="36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</a:t>
            </a:r>
            <a: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Баллада.  </a:t>
            </a:r>
          </a:p>
          <a:p>
            <a:pPr algn="just">
              <a:lnSpc>
                <a:spcPct val="90000"/>
              </a:lnSpc>
              <a:buNone/>
            </a:pPr>
            <a:r>
              <a:rPr lang="ru-RU" sz="3200" i="1" dirty="0" smtClean="0">
                <a:latin typeface="Arial" pitchFamily="34" charset="0"/>
                <a:cs typeface="Arial" pitchFamily="34" charset="0"/>
              </a:rPr>
              <a:t>   </a:t>
            </a:r>
          </a:p>
          <a:p>
            <a:pPr algn="just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3300" i="1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ru-RU" sz="33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Баллада </a:t>
            </a:r>
            <a:r>
              <a:rPr lang="ru-RU" sz="3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родилась в 13 веке в Провансе как лирическая хороводная песня любовного содержания с обязательным рефреном (повторяющимся припевом). Позже к 18-19 векам  постепенно отделилась от пляски и приобрела вид, известный нам сегодня. </a:t>
            </a:r>
          </a:p>
          <a:p>
            <a:pPr algn="ctr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33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Баллада</a:t>
            </a:r>
            <a:r>
              <a:rPr lang="ru-RU" sz="3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–  </a:t>
            </a:r>
            <a:r>
              <a:rPr lang="ru-RU" sz="33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жанр лиро-эпического стихотворения легендарно-героического содержания драматического, а порой и трагического характера.</a:t>
            </a:r>
            <a:r>
              <a:rPr lang="ru-RU" sz="33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33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 балладе реальное может сочетаться с фантастическим. </a:t>
            </a:r>
          </a:p>
          <a:p>
            <a:pPr>
              <a:lnSpc>
                <a:spcPct val="90000"/>
              </a:lnSpc>
              <a:buNone/>
            </a:pPr>
            <a:endParaRPr lang="ru-RU" sz="36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>
              <a:lnSpc>
                <a:spcPct val="90000"/>
              </a:lnSpc>
            </a:pPr>
            <a:endParaRPr lang="ru-RU" sz="4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64362835"/>
      </p:ext>
    </p:extLst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251520" y="476672"/>
            <a:ext cx="8280920" cy="5649491"/>
          </a:xfrm>
        </p:spPr>
        <p:txBody>
          <a:bodyPr>
            <a:no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Художественный перевод – 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воспроизведение литературного сочинения на другом языке, учитывающее особенности и того и другого языка,  литературные традиции народов и сохраняющее авторскую уникальность текста</a:t>
            </a:r>
          </a:p>
        </p:txBody>
      </p:sp>
    </p:spTree>
    <p:extLst>
      <p:ext uri="{BB962C8B-B14F-4D97-AF65-F5344CB8AC3E}">
        <p14:creationId xmlns="" xmlns:p14="http://schemas.microsoft.com/office/powerpoint/2010/main" val="3863795590"/>
      </p:ext>
    </p:extLst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оригинал           и    подстрочник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-612576" y="1412776"/>
            <a:ext cx="5328592" cy="4911824"/>
          </a:xfrm>
        </p:spPr>
        <p:txBody>
          <a:bodyPr>
            <a:noAutofit/>
          </a:bodyPr>
          <a:lstStyle/>
          <a:p>
            <a:pPr marL="720000"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2100" b="1" dirty="0" smtClean="0">
                <a:latin typeface="Arial" pitchFamily="34" charset="0"/>
                <a:cs typeface="Arial" pitchFamily="34" charset="0"/>
              </a:rPr>
              <a:t>     </a:t>
            </a:r>
            <a:r>
              <a:rPr lang="en-US" sz="2100" b="1" i="1" dirty="0" smtClean="0">
                <a:latin typeface="Arial" pitchFamily="34" charset="0"/>
                <a:cs typeface="Arial" pitchFamily="34" charset="0"/>
              </a:rPr>
              <a:t>Da fällt von des Altans Rand</a:t>
            </a:r>
            <a:br>
              <a:rPr lang="en-US" sz="2100" b="1" i="1" dirty="0" smtClean="0">
                <a:latin typeface="Arial" pitchFamily="34" charset="0"/>
                <a:cs typeface="Arial" pitchFamily="34" charset="0"/>
              </a:rPr>
            </a:br>
            <a:r>
              <a:rPr lang="en-US" sz="2100" b="1" i="1" dirty="0" smtClean="0">
                <a:latin typeface="Arial" pitchFamily="34" charset="0"/>
                <a:cs typeface="Arial" pitchFamily="34" charset="0"/>
              </a:rPr>
              <a:t>Ein Handschuh von schöner Hand</a:t>
            </a:r>
            <a:br>
              <a:rPr lang="en-US" sz="2100" b="1" i="1" dirty="0" smtClean="0">
                <a:latin typeface="Arial" pitchFamily="34" charset="0"/>
                <a:cs typeface="Arial" pitchFamily="34" charset="0"/>
              </a:rPr>
            </a:br>
            <a:r>
              <a:rPr lang="en-US" sz="2100" b="1" i="1" dirty="0" smtClean="0">
                <a:latin typeface="Arial" pitchFamily="34" charset="0"/>
                <a:cs typeface="Arial" pitchFamily="34" charset="0"/>
              </a:rPr>
              <a:t>Zwischen den Tiger und den Leun</a:t>
            </a:r>
            <a:br>
              <a:rPr lang="en-US" sz="2100" b="1" i="1" dirty="0" smtClean="0">
                <a:latin typeface="Arial" pitchFamily="34" charset="0"/>
                <a:cs typeface="Arial" pitchFamily="34" charset="0"/>
              </a:rPr>
            </a:br>
            <a:r>
              <a:rPr lang="en-US" sz="2100" b="1" i="1" dirty="0" smtClean="0">
                <a:latin typeface="Arial" pitchFamily="34" charset="0"/>
                <a:cs typeface="Arial" pitchFamily="34" charset="0"/>
              </a:rPr>
              <a:t>Mitten hinein.</a:t>
            </a:r>
            <a:br>
              <a:rPr lang="en-US" sz="2100" b="1" i="1" dirty="0" smtClean="0">
                <a:latin typeface="Arial" pitchFamily="34" charset="0"/>
                <a:cs typeface="Arial" pitchFamily="34" charset="0"/>
              </a:rPr>
            </a:br>
            <a:r>
              <a:rPr lang="en-US" sz="2100" b="1" i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2100" b="1" i="1" dirty="0" smtClean="0">
                <a:latin typeface="Arial" pitchFamily="34" charset="0"/>
                <a:cs typeface="Arial" pitchFamily="34" charset="0"/>
              </a:rPr>
            </a:br>
            <a:r>
              <a:rPr lang="en-US" sz="2100" b="1" i="1" dirty="0" smtClean="0">
                <a:latin typeface="Arial" pitchFamily="34" charset="0"/>
                <a:cs typeface="Arial" pitchFamily="34" charset="0"/>
              </a:rPr>
              <a:t>Und zu Ritter Delorges spottenderweis</a:t>
            </a:r>
            <a:br>
              <a:rPr lang="en-US" sz="2100" b="1" i="1" dirty="0" smtClean="0">
                <a:latin typeface="Arial" pitchFamily="34" charset="0"/>
                <a:cs typeface="Arial" pitchFamily="34" charset="0"/>
              </a:rPr>
            </a:br>
            <a:r>
              <a:rPr lang="en-US" sz="2100" b="1" i="1" dirty="0" smtClean="0">
                <a:latin typeface="Arial" pitchFamily="34" charset="0"/>
                <a:cs typeface="Arial" pitchFamily="34" charset="0"/>
              </a:rPr>
              <a:t>Wendet sich Fräulein Kunigund:</a:t>
            </a:r>
            <a:br>
              <a:rPr lang="en-US" sz="2100" b="1" i="1" dirty="0" smtClean="0">
                <a:latin typeface="Arial" pitchFamily="34" charset="0"/>
                <a:cs typeface="Arial" pitchFamily="34" charset="0"/>
              </a:rPr>
            </a:br>
            <a:r>
              <a:rPr lang="ru-RU" sz="2100" b="1" i="1" dirty="0" smtClean="0">
                <a:latin typeface="Arial" pitchFamily="34" charset="0"/>
                <a:cs typeface="Arial" pitchFamily="34" charset="0"/>
              </a:rPr>
              <a:t>«</a:t>
            </a:r>
            <a:r>
              <a:rPr lang="en-US" sz="2100" b="1" i="1" dirty="0" smtClean="0">
                <a:latin typeface="Arial" pitchFamily="34" charset="0"/>
                <a:cs typeface="Arial" pitchFamily="34" charset="0"/>
              </a:rPr>
              <a:t>Herr Ritter, ist Eure Lieb so heiß,</a:t>
            </a:r>
            <a:br>
              <a:rPr lang="en-US" sz="2100" b="1" i="1" dirty="0" smtClean="0">
                <a:latin typeface="Arial" pitchFamily="34" charset="0"/>
                <a:cs typeface="Arial" pitchFamily="34" charset="0"/>
              </a:rPr>
            </a:br>
            <a:r>
              <a:rPr lang="en-US" sz="2100" b="1" i="1" dirty="0" smtClean="0">
                <a:latin typeface="Arial" pitchFamily="34" charset="0"/>
                <a:cs typeface="Arial" pitchFamily="34" charset="0"/>
              </a:rPr>
              <a:t>Wie Ihr mirs schwört zu jeder Stund,</a:t>
            </a:r>
            <a:br>
              <a:rPr lang="en-US" sz="2100" b="1" i="1" dirty="0" smtClean="0">
                <a:latin typeface="Arial" pitchFamily="34" charset="0"/>
                <a:cs typeface="Arial" pitchFamily="34" charset="0"/>
              </a:rPr>
            </a:br>
            <a:r>
              <a:rPr lang="en-US" sz="2100" b="1" i="1" dirty="0" smtClean="0">
                <a:latin typeface="Arial" pitchFamily="34" charset="0"/>
                <a:cs typeface="Arial" pitchFamily="34" charset="0"/>
              </a:rPr>
              <a:t>Ei, so hebt mir den Handschuh auf.</a:t>
            </a:r>
            <a:r>
              <a:rPr lang="ru-RU" sz="2100" b="1" i="1" dirty="0" smtClean="0">
                <a:latin typeface="Arial" pitchFamily="34" charset="0"/>
                <a:cs typeface="Arial" pitchFamily="34" charset="0"/>
              </a:rPr>
              <a:t>»</a:t>
            </a:r>
            <a:endParaRPr lang="ru-RU" sz="21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499992" y="1412776"/>
            <a:ext cx="4491608" cy="5112568"/>
          </a:xfrm>
        </p:spPr>
        <p:txBody>
          <a:bodyPr>
            <a:normAutofit fontScale="62500" lnSpcReduction="20000"/>
          </a:bodyPr>
          <a:lstStyle/>
          <a:p>
            <a:pPr algn="r">
              <a:buNone/>
            </a:pPr>
            <a:r>
              <a:rPr lang="ru-RU" sz="3400" b="1" i="1" dirty="0" smtClean="0">
                <a:latin typeface="Arial" pitchFamily="34" charset="0"/>
                <a:cs typeface="Arial" pitchFamily="34" charset="0"/>
              </a:rPr>
              <a:t>Так как падает с края от </a:t>
            </a:r>
            <a:r>
              <a:rPr lang="en-US" sz="3400" b="1" i="1" dirty="0" smtClean="0">
                <a:latin typeface="Arial" pitchFamily="34" charset="0"/>
                <a:cs typeface="Arial" pitchFamily="34" charset="0"/>
              </a:rPr>
              <a:t>Altans</a:t>
            </a:r>
            <a:endParaRPr lang="ru-RU" sz="3400" b="1" i="1" dirty="0" smtClean="0">
              <a:latin typeface="Arial" pitchFamily="34" charset="0"/>
              <a:cs typeface="Arial" pitchFamily="34" charset="0"/>
            </a:endParaRPr>
          </a:p>
          <a:p>
            <a:pPr algn="r">
              <a:buNone/>
            </a:pPr>
            <a:r>
              <a:rPr lang="ru-RU" sz="3400" b="1" i="1" dirty="0" smtClean="0">
                <a:latin typeface="Arial" pitchFamily="34" charset="0"/>
                <a:cs typeface="Arial" pitchFamily="34" charset="0"/>
              </a:rPr>
              <a:t>Перчатка с руки красивее</a:t>
            </a:r>
          </a:p>
          <a:p>
            <a:pPr algn="r">
              <a:buNone/>
            </a:pPr>
            <a:r>
              <a:rPr lang="ru-RU" sz="3400" b="1" i="1" dirty="0" smtClean="0">
                <a:latin typeface="Arial" pitchFamily="34" charset="0"/>
                <a:cs typeface="Arial" pitchFamily="34" charset="0"/>
              </a:rPr>
              <a:t>Между тигром и львом</a:t>
            </a:r>
          </a:p>
          <a:p>
            <a:pPr algn="r">
              <a:buNone/>
            </a:pPr>
            <a:r>
              <a:rPr lang="ru-RU" sz="3400" b="1" i="1" dirty="0" smtClean="0">
                <a:latin typeface="Arial" pitchFamily="34" charset="0"/>
                <a:cs typeface="Arial" pitchFamily="34" charset="0"/>
              </a:rPr>
              <a:t>Посреди нее.</a:t>
            </a:r>
          </a:p>
          <a:p>
            <a:pPr algn="r">
              <a:buNone/>
            </a:pPr>
            <a:r>
              <a:rPr lang="ru-RU" sz="3400" b="1" i="1" dirty="0" smtClean="0">
                <a:latin typeface="Arial" pitchFamily="34" charset="0"/>
                <a:cs typeface="Arial" pitchFamily="34" charset="0"/>
              </a:rPr>
              <a:t> </a:t>
            </a:r>
          </a:p>
          <a:p>
            <a:pPr algn="r"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3400" b="1" i="1" dirty="0" smtClean="0">
                <a:latin typeface="Arial" pitchFamily="34" charset="0"/>
                <a:cs typeface="Arial" pitchFamily="34" charset="0"/>
              </a:rPr>
              <a:t>И рыцарь </a:t>
            </a:r>
            <a:r>
              <a:rPr lang="en-US" sz="3400" b="1" i="1" dirty="0" smtClean="0">
                <a:latin typeface="Arial" pitchFamily="34" charset="0"/>
                <a:cs typeface="Arial" pitchFamily="34" charset="0"/>
              </a:rPr>
              <a:t>Delorges</a:t>
            </a:r>
            <a:r>
              <a:rPr lang="ru-RU" sz="3400" b="1" i="1" dirty="0" smtClean="0">
                <a:latin typeface="Arial" pitchFamily="34" charset="0"/>
                <a:cs typeface="Arial" pitchFamily="34" charset="0"/>
              </a:rPr>
              <a:t> подвергая насмешкам </a:t>
            </a:r>
            <a:r>
              <a:rPr lang="en-US" sz="3400" b="1" i="1" dirty="0" smtClean="0">
                <a:latin typeface="Arial" pitchFamily="34" charset="0"/>
                <a:cs typeface="Arial" pitchFamily="34" charset="0"/>
              </a:rPr>
              <a:t>Weis</a:t>
            </a:r>
            <a:endParaRPr lang="ru-RU" sz="3400" b="1" i="1" dirty="0" smtClean="0">
              <a:latin typeface="Arial" pitchFamily="34" charset="0"/>
              <a:cs typeface="Arial" pitchFamily="34" charset="0"/>
            </a:endParaRPr>
          </a:p>
          <a:p>
            <a:pPr algn="r"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3400" b="1" i="1" dirty="0" smtClean="0">
                <a:latin typeface="Arial" pitchFamily="34" charset="0"/>
                <a:cs typeface="Arial" pitchFamily="34" charset="0"/>
              </a:rPr>
              <a:t>Обращается мисс </a:t>
            </a:r>
            <a:r>
              <a:rPr lang="en-US" sz="3400" b="1" i="1" dirty="0" smtClean="0">
                <a:latin typeface="Arial" pitchFamily="34" charset="0"/>
                <a:cs typeface="Arial" pitchFamily="34" charset="0"/>
              </a:rPr>
              <a:t>Kunigund</a:t>
            </a:r>
            <a:r>
              <a:rPr lang="ru-RU" sz="3400" b="1" i="1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pPr algn="r"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3400" b="1" i="1" dirty="0" smtClean="0">
                <a:latin typeface="Arial" pitchFamily="34" charset="0"/>
                <a:cs typeface="Arial" pitchFamily="34" charset="0"/>
              </a:rPr>
              <a:t>«Господин рыцарь, вы любящий так жарко,</a:t>
            </a:r>
          </a:p>
          <a:p>
            <a:pPr algn="r"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3400" b="1" i="1" dirty="0" smtClean="0">
                <a:latin typeface="Arial" pitchFamily="34" charset="0"/>
                <a:cs typeface="Arial" pitchFamily="34" charset="0"/>
              </a:rPr>
              <a:t>Как ваш </a:t>
            </a:r>
            <a:r>
              <a:rPr lang="en-US" sz="3400" b="1" i="1" dirty="0" smtClean="0">
                <a:latin typeface="Arial" pitchFamily="34" charset="0"/>
                <a:cs typeface="Arial" pitchFamily="34" charset="0"/>
              </a:rPr>
              <a:t>mirs</a:t>
            </a:r>
            <a:r>
              <a:rPr lang="ru-RU" sz="3400" b="1" i="1" dirty="0" smtClean="0">
                <a:latin typeface="Arial" pitchFamily="34" charset="0"/>
                <a:cs typeface="Arial" pitchFamily="34" charset="0"/>
              </a:rPr>
              <a:t> клянется, что всегда на виду,</a:t>
            </a:r>
          </a:p>
          <a:p>
            <a:pPr algn="r"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3400" b="1" i="1" dirty="0" smtClean="0">
                <a:latin typeface="Arial" pitchFamily="34" charset="0"/>
                <a:cs typeface="Arial" pitchFamily="34" charset="0"/>
              </a:rPr>
              <a:t>так  поднимите мне перчатку».</a:t>
            </a:r>
          </a:p>
          <a:p>
            <a:pPr algn="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404664"/>
            <a:ext cx="8280920" cy="51614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90000"/>
              </a:lnSpc>
              <a:defRPr/>
            </a:pPr>
            <a:r>
              <a:rPr lang="ru-RU" sz="3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«Переводчик в прозе есть раб, переводчик в стихах – соперник… прекрасное редко переходит из одного языка в другой, не утратив нисколько своего совершенства. Что же </a:t>
            </a:r>
            <a:r>
              <a:rPr lang="ru-RU" sz="30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обязан</a:t>
            </a:r>
            <a:r>
              <a:rPr lang="ru-RU" sz="3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делать </a:t>
            </a:r>
            <a:r>
              <a:rPr lang="ru-RU" sz="30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переводчик</a:t>
            </a:r>
            <a:r>
              <a:rPr lang="ru-RU" sz="3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? </a:t>
            </a:r>
            <a:r>
              <a:rPr lang="ru-RU" sz="30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Находить у себя в воображении такие красоты, которые бы могли служить </a:t>
            </a:r>
            <a:r>
              <a:rPr lang="ru-RU" sz="30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заменою</a:t>
            </a:r>
            <a:r>
              <a:rPr lang="ru-RU" sz="30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 </a:t>
            </a:r>
            <a:r>
              <a:rPr lang="ru-RU" sz="3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следовательно производить </a:t>
            </a:r>
            <a:r>
              <a:rPr lang="ru-RU" sz="3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собственное</a:t>
            </a:r>
            <a:r>
              <a:rPr lang="ru-RU" sz="3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 равно и превосходное: не значит ли это быть творцом?» - писал В.А. Жуковский.</a:t>
            </a:r>
          </a:p>
          <a:p>
            <a:pPr>
              <a:lnSpc>
                <a:spcPct val="90000"/>
              </a:lnSpc>
              <a:defRPr/>
            </a:pPr>
            <a:endParaRPr lang="ru-RU" dirty="0" smtClean="0"/>
          </a:p>
          <a:p>
            <a:pPr>
              <a:lnSpc>
                <a:spcPct val="90000"/>
              </a:lnSpc>
              <a:defRPr/>
            </a:pPr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5229200"/>
            <a:ext cx="87129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latin typeface="Arial" pitchFamily="34" charset="0"/>
                <a:cs typeface="Arial" pitchFamily="34" charset="0"/>
              </a:rPr>
              <a:t>Согласны ли Вы с мыслью В.А.Жуковского?</a:t>
            </a:r>
            <a:endParaRPr lang="ru-RU" sz="3600" b="1" i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М. Ю. Лермонтов</a:t>
            </a:r>
            <a:endParaRPr lang="ru-RU" b="1" i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220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427984" y="3356992"/>
            <a:ext cx="4258816" cy="277393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8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indent="0" algn="r">
              <a:buNone/>
            </a:pP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перевел  балладу </a:t>
            </a:r>
          </a:p>
          <a:p>
            <a:pPr marL="0" indent="0" algn="r">
              <a:buNone/>
            </a:pP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 </a:t>
            </a:r>
            <a:r>
              <a:rPr lang="ru-RU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1829 году </a:t>
            </a:r>
            <a:endParaRPr lang="ru-RU" sz="28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6065034"/>
            <a:ext cx="37444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(1814 – 1841 гг.)</a:t>
            </a:r>
            <a:endParaRPr lang="ru-RU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 descr="http://selomoty.ru/uploads/posts/2014-09/1411098885_077f6c9359c5f97ea4a9d6c549cb93a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196752"/>
            <a:ext cx="3758098" cy="489654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09470540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2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2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1275</TotalTime>
  <Words>591</Words>
  <Application>Microsoft Office PowerPoint</Application>
  <PresentationFormat>Экран (4:3)</PresentationFormat>
  <Paragraphs>93</Paragraphs>
  <Slides>16</Slides>
  <Notes>0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Поток</vt:lpstr>
      <vt:lpstr>   Иоганн Фридрих  Шиллер  (1759 – 1805 гг.)    баллада  «Перчатка» </vt:lpstr>
      <vt:lpstr>Слайд 2</vt:lpstr>
      <vt:lpstr>Слайд 3</vt:lpstr>
      <vt:lpstr>Слайд 4</vt:lpstr>
      <vt:lpstr>Слайд 5</vt:lpstr>
      <vt:lpstr>Слайд 6</vt:lpstr>
      <vt:lpstr>оригинал           и    подстрочник</vt:lpstr>
      <vt:lpstr>Слайд 8</vt:lpstr>
      <vt:lpstr>М. Ю. Лермонтов</vt:lpstr>
      <vt:lpstr>Слайд 10</vt:lpstr>
      <vt:lpstr>Слайд 11</vt:lpstr>
      <vt:lpstr>Слайд 12</vt:lpstr>
      <vt:lpstr>Слайд 13</vt:lpstr>
      <vt:lpstr>Характеристики героев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Улыбнись!</dc:title>
  <dc:creator>Учитель</dc:creator>
  <cp:lastModifiedBy>1</cp:lastModifiedBy>
  <cp:revision>124</cp:revision>
  <dcterms:created xsi:type="dcterms:W3CDTF">2016-04-26T08:08:10Z</dcterms:created>
  <dcterms:modified xsi:type="dcterms:W3CDTF">2023-05-24T16:13:47Z</dcterms:modified>
</cp:coreProperties>
</file>