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Default ContentType="application/x-fontdata" Extension="fntdata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12"/>
  </p:notesMasterIdLst>
  <p:sldIdLst>
    <p:sldId id="263" r:id="rId2"/>
    <p:sldId id="264" r:id="rId3"/>
    <p:sldId id="265" r:id="rId4"/>
    <p:sldId id="271" r:id="rId5"/>
    <p:sldId id="266" r:id="rId6"/>
    <p:sldId id="272" r:id="rId7"/>
    <p:sldId id="269" r:id="rId8"/>
    <p:sldId id="268" r:id="rId9"/>
    <p:sldId id="270" r:id="rId10"/>
    <p:sldId id="267" r:id="rId11"/>
  </p:sldIdLst>
  <p:sldSz cx="9144000" cy="5143500" type="screen16x9"/>
  <p:notesSz cx="6858000" cy="9144000"/>
  <p:embeddedFontLst>
    <p:embeddedFont>
      <p:font typeface="Cormorant Unicase" charset="-52"/>
      <p:regular r:id="rId13"/>
      <p:bold r:id="rId14"/>
    </p:embeddedFont>
    <p:embeddedFont>
      <p:font typeface="Karla" charset="0"/>
      <p:regular r:id="rId15"/>
      <p:bold r:id="rId16"/>
      <p:italic r:id="rId17"/>
      <p:boldItalic r:id="rId18"/>
    </p:embeddedFont>
    <p:embeddedFont>
      <p:font typeface="Bebas Neue" charset="0"/>
      <p:regular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CE70C34E-5CD9-46EE-9136-D34B5E4498EC}">
  <a:tblStyle styleId="{CE70C34E-5CD9-46EE-9136-D34B5E4498E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 varScale="1">
        <p:scale>
          <a:sx n="86" d="100"/>
          <a:sy n="86" d="100"/>
        </p:scale>
        <p:origin x="-588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2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1_1_1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1"/>
          <p:cNvPicPr preferRelativeResize="0"/>
          <p:nvPr/>
        </p:nvPicPr>
        <p:blipFill>
          <a:blip r:embed="rId2" cstate="screen">
            <a:alphaModFix/>
          </a:blip>
          <a:stretch>
            <a:fillRect/>
          </a:stretch>
        </p:blipFill>
        <p:spPr>
          <a:xfrm>
            <a:off x="0" y="1365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1"/>
          <p:cNvSpPr txBox="1">
            <a:spLocks noGrp="1"/>
          </p:cNvSpPr>
          <p:nvPr>
            <p:ph type="subTitle" idx="1"/>
          </p:nvPr>
        </p:nvSpPr>
        <p:spPr>
          <a:xfrm>
            <a:off x="1215900" y="2473975"/>
            <a:ext cx="3443700" cy="19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title"/>
          </p:nvPr>
        </p:nvSpPr>
        <p:spPr>
          <a:xfrm>
            <a:off x="1215900" y="750125"/>
            <a:ext cx="3443700" cy="167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1"/>
          <p:cNvSpPr/>
          <p:nvPr/>
        </p:nvSpPr>
        <p:spPr>
          <a:xfrm>
            <a:off x="236050" y="211200"/>
            <a:ext cx="8684400" cy="47484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1"/>
          <p:cNvSpPr/>
          <p:nvPr/>
        </p:nvSpPr>
        <p:spPr>
          <a:xfrm>
            <a:off x="8487588" y="4489388"/>
            <a:ext cx="240000" cy="238200"/>
          </a:xfrm>
          <a:prstGeom prst="star4">
            <a:avLst>
              <a:gd name="adj" fmla="val 2463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1"/>
          <p:cNvSpPr>
            <a:spLocks noGrp="1"/>
          </p:cNvSpPr>
          <p:nvPr>
            <p:ph type="pic" idx="2"/>
          </p:nvPr>
        </p:nvSpPr>
        <p:spPr>
          <a:xfrm>
            <a:off x="1197680" y="645888"/>
            <a:ext cx="2617500" cy="38517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29"/>
          <p:cNvPicPr preferRelativeResize="0"/>
          <p:nvPr/>
        </p:nvPicPr>
        <p:blipFill>
          <a:blip r:embed="rId2" cstate="screen">
            <a:alphaModFix/>
          </a:blip>
          <a:stretch>
            <a:fillRect/>
          </a:stretch>
        </p:blipFill>
        <p:spPr>
          <a:xfrm>
            <a:off x="6250" y="1365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9"/>
          <p:cNvSpPr/>
          <p:nvPr/>
        </p:nvSpPr>
        <p:spPr>
          <a:xfrm>
            <a:off x="236050" y="211200"/>
            <a:ext cx="8684400" cy="47484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29"/>
          <p:cNvSpPr/>
          <p:nvPr/>
        </p:nvSpPr>
        <p:spPr>
          <a:xfrm>
            <a:off x="8461150" y="4564700"/>
            <a:ext cx="240000" cy="238200"/>
          </a:xfrm>
          <a:prstGeom prst="star4">
            <a:avLst>
              <a:gd name="adj" fmla="val 2463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9"/>
          <p:cNvSpPr/>
          <p:nvPr/>
        </p:nvSpPr>
        <p:spPr>
          <a:xfrm>
            <a:off x="8521750" y="3897071"/>
            <a:ext cx="140100" cy="139200"/>
          </a:xfrm>
          <a:prstGeom prst="star4">
            <a:avLst>
              <a:gd name="adj" fmla="val 2463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/>
          <p:nvPr/>
        </p:nvSpPr>
        <p:spPr>
          <a:xfrm>
            <a:off x="401700" y="4564700"/>
            <a:ext cx="240000" cy="238200"/>
          </a:xfrm>
          <a:prstGeom prst="star4">
            <a:avLst>
              <a:gd name="adj" fmla="val 2463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29"/>
          <p:cNvSpPr/>
          <p:nvPr/>
        </p:nvSpPr>
        <p:spPr>
          <a:xfrm>
            <a:off x="462300" y="3897071"/>
            <a:ext cx="140100" cy="139200"/>
          </a:xfrm>
          <a:prstGeom prst="star4">
            <a:avLst>
              <a:gd name="adj" fmla="val 2463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29"/>
          <p:cNvSpPr/>
          <p:nvPr/>
        </p:nvSpPr>
        <p:spPr>
          <a:xfrm>
            <a:off x="641700" y="3968000"/>
            <a:ext cx="834900" cy="834900"/>
          </a:xfrm>
          <a:prstGeom prst="star16">
            <a:avLst>
              <a:gd name="adj" fmla="val 693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/>
          <p:nvPr/>
        </p:nvSpPr>
        <p:spPr>
          <a:xfrm>
            <a:off x="7686850" y="3968000"/>
            <a:ext cx="834900" cy="834900"/>
          </a:xfrm>
          <a:prstGeom prst="star16">
            <a:avLst>
              <a:gd name="adj" fmla="val 693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0"/>
          <p:cNvPicPr preferRelativeResize="0"/>
          <p:nvPr/>
        </p:nvPicPr>
        <p:blipFill>
          <a:blip r:embed="rId2" cstate="screen">
            <a:alphaModFix/>
          </a:blip>
          <a:stretch>
            <a:fillRect/>
          </a:stretch>
        </p:blipFill>
        <p:spPr>
          <a:xfrm>
            <a:off x="6250" y="0"/>
            <a:ext cx="9144000" cy="5160899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0"/>
          <p:cNvSpPr/>
          <p:nvPr/>
        </p:nvSpPr>
        <p:spPr>
          <a:xfrm flipH="1">
            <a:off x="223550" y="211200"/>
            <a:ext cx="8684400" cy="47484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30"/>
          <p:cNvSpPr/>
          <p:nvPr/>
        </p:nvSpPr>
        <p:spPr>
          <a:xfrm>
            <a:off x="8011450" y="310525"/>
            <a:ext cx="834900" cy="834900"/>
          </a:xfrm>
          <a:prstGeom prst="star16">
            <a:avLst>
              <a:gd name="adj" fmla="val 693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30"/>
          <p:cNvSpPr/>
          <p:nvPr/>
        </p:nvSpPr>
        <p:spPr>
          <a:xfrm>
            <a:off x="297650" y="4038600"/>
            <a:ext cx="834900" cy="834900"/>
          </a:xfrm>
          <a:prstGeom prst="star16">
            <a:avLst>
              <a:gd name="adj" fmla="val 693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"/>
              <a:buNone/>
              <a:defRPr sz="3500">
                <a:solidFill>
                  <a:schemeClr val="dk1"/>
                </a:solidFill>
                <a:latin typeface="Cormorant Unicase"/>
                <a:ea typeface="Cormorant Unicase"/>
                <a:cs typeface="Cormorant Unicase"/>
                <a:sym typeface="Cormorant Unicas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175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  <p:sldLayoutId id="2147483667" r:id="rId2"/>
    <p:sldLayoutId id="2147483675" r:id="rId3"/>
    <p:sldLayoutId id="2147483676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dzjydpf32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1287908" y="2139702"/>
            <a:ext cx="1411884" cy="715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"/>
              <a:buNone/>
              <a:tabLst/>
              <a:defRPr/>
            </a:pPr>
            <a:r>
              <a:rPr kumimoji="0" lang="ru-RU" sz="35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rmorant Unicase"/>
                <a:ea typeface="Cormorant Unicase"/>
                <a:cs typeface="Cormorant Unicase"/>
                <a:sym typeface="Cormorant Unicase"/>
              </a:rPr>
              <a:t>Цель: </a:t>
            </a:r>
            <a:endParaRPr kumimoji="0" lang="ru-RU" sz="35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rmorant Unicase"/>
              <a:ea typeface="Cormorant Unicase"/>
              <a:cs typeface="Cormorant Unicase"/>
              <a:sym typeface="Cormorant Unicase"/>
            </a:endParaRP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2699792" y="2139702"/>
            <a:ext cx="5328592" cy="715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chemeClr val="dk1"/>
              </a:buClr>
              <a:buSzPts val="3500"/>
            </a:pPr>
            <a:r>
              <a:rPr lang="ru-RU" sz="3500" dirty="0" smtClean="0">
                <a:solidFill>
                  <a:schemeClr val="dk1"/>
                </a:solidFill>
                <a:latin typeface="Cormorant Unicase"/>
                <a:ea typeface="Cormorant Unicase"/>
                <a:cs typeface="Cormorant Unicase"/>
                <a:sym typeface="Cormorant Unicase"/>
              </a:rPr>
              <a:t>узнать больше о труде</a:t>
            </a:r>
            <a:endParaRPr kumimoji="0" lang="ru-RU" sz="35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rmorant Unicase"/>
              <a:ea typeface="Cormorant Unicase"/>
              <a:cs typeface="Cormorant Unicase"/>
              <a:sym typeface="Cormorant Unicas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oreskazok.ru/images/ushinskij/dva-plug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800" y="339502"/>
            <a:ext cx="5043021" cy="4419210"/>
          </a:xfrm>
          <a:prstGeom prst="roundRect">
            <a:avLst/>
          </a:prstGeom>
          <a:noFill/>
        </p:spPr>
      </p:pic>
      <p:sp>
        <p:nvSpPr>
          <p:cNvPr id="4" name="Google Shape;322;p38"/>
          <p:cNvSpPr/>
          <p:nvPr/>
        </p:nvSpPr>
        <p:spPr>
          <a:xfrm>
            <a:off x="2339752" y="267494"/>
            <a:ext cx="5688632" cy="4608512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3892" y="627533"/>
            <a:ext cx="1411884" cy="715871"/>
          </a:xfrm>
        </p:spPr>
        <p:txBody>
          <a:bodyPr/>
          <a:lstStyle/>
          <a:p>
            <a:r>
              <a:rPr lang="ru-RU" dirty="0" smtClean="0">
                <a:latin typeface="Cormorant Unicase" charset="-52"/>
                <a:ea typeface="Cormorant Unicase" charset="-52"/>
              </a:rPr>
              <a:t>Тема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2555776" y="627534"/>
            <a:ext cx="5328592" cy="715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buClr>
                <a:schemeClr val="dk1"/>
              </a:buClr>
              <a:buSzPts val="3500"/>
            </a:pPr>
            <a:r>
              <a:rPr lang="ru-RU" sz="3500" dirty="0" smtClean="0">
                <a:solidFill>
                  <a:schemeClr val="dk1"/>
                </a:solidFill>
                <a:latin typeface="Cormorant Unicase"/>
                <a:ea typeface="Cormorant Unicase"/>
                <a:cs typeface="Cormorant Unicase"/>
                <a:sym typeface="Cormorant Unicase"/>
              </a:rPr>
              <a:t>человека славит труд</a:t>
            </a:r>
            <a:endParaRPr kumimoji="0" lang="ru-RU" sz="35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rmorant Unicase"/>
              <a:ea typeface="Cormorant Unicase"/>
              <a:cs typeface="Cormorant Unicase"/>
              <a:sym typeface="Cormorant Unicase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1215900" y="2571749"/>
            <a:ext cx="1411884" cy="715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"/>
              <a:buNone/>
              <a:tabLst/>
              <a:defRPr/>
            </a:pPr>
            <a:r>
              <a:rPr kumimoji="0" lang="ru-RU" sz="35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rmorant Unicase"/>
                <a:ea typeface="Cormorant Unicase"/>
                <a:cs typeface="Cormorant Unicase"/>
                <a:sym typeface="Cormorant Unicase"/>
              </a:rPr>
              <a:t>Цель: </a:t>
            </a:r>
            <a:endParaRPr kumimoji="0" lang="ru-RU" sz="35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rmorant Unicase"/>
              <a:ea typeface="Cormorant Unicase"/>
              <a:cs typeface="Cormorant Unicase"/>
              <a:sym typeface="Cormorant Unicase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2627784" y="2571750"/>
            <a:ext cx="5328592" cy="715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chemeClr val="dk1"/>
              </a:buClr>
              <a:buSzPts val="3500"/>
            </a:pPr>
            <a:r>
              <a:rPr lang="ru-RU" sz="3500" dirty="0" smtClean="0">
                <a:solidFill>
                  <a:schemeClr val="dk1"/>
                </a:solidFill>
                <a:latin typeface="Cormorant Unicase"/>
                <a:ea typeface="Cormorant Unicase"/>
                <a:cs typeface="Cormorant Unicase"/>
                <a:sym typeface="Cormorant Unicase"/>
              </a:rPr>
              <a:t>узнать больше о труде</a:t>
            </a:r>
            <a:endParaRPr kumimoji="0" lang="ru-RU" sz="35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rmorant Unicase"/>
              <a:ea typeface="Cormorant Unicase"/>
              <a:cs typeface="Cormorant Unicase"/>
              <a:sym typeface="Cormorant Unicas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9836" y="1140589"/>
            <a:ext cx="75243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rmorant Unicase" charset="-52"/>
                <a:ea typeface="Cormorant Unicase" charset="-52"/>
                <a:cs typeface="Arial" pitchFamily="34" charset="0"/>
              </a:rPr>
              <a:t>Труд -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rmorant Unicase" charset="-52"/>
                <a:ea typeface="Cormorant Unicase" charset="-52"/>
                <a:cs typeface="Arial" pitchFamily="34" charset="0"/>
              </a:rPr>
              <a:t> это деятельность человека, в процессе которой он создает предметы</a:t>
            </a:r>
            <a:r>
              <a:rPr lang="ru-RU" sz="3600" dirty="0" smtClean="0">
                <a:latin typeface="Cormorant Unicase" charset="-52"/>
                <a:ea typeface="Cormorant Unicase" charset="-52"/>
                <a:cs typeface="Arial" pitchFamily="34" charset="0"/>
              </a:rPr>
              <a:t>,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rmorant Unicase" charset="-52"/>
                <a:ea typeface="Cormorant Unicase" charset="-52"/>
                <a:cs typeface="Arial" pitchFamily="34" charset="0"/>
              </a:rPr>
              <a:t>продукты, необходимые для удовлетворения его потребностей.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morant Unicase" charset="-52"/>
              <a:ea typeface="Cormorant Unicase" charset="-52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1635646"/>
            <a:ext cx="3443700" cy="859886"/>
          </a:xfrm>
        </p:spPr>
        <p:txBody>
          <a:bodyPr/>
          <a:lstStyle/>
          <a:p>
            <a:r>
              <a:rPr lang="ru-RU" dirty="0" smtClean="0">
                <a:hlinkClick r:id="rId2"/>
              </a:rPr>
              <a:t>Пословицы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91580" y="1417588"/>
            <a:ext cx="756084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rmorant Unicase" charset="-52"/>
                <a:ea typeface="Cormorant Unicase" charset="-52"/>
                <a:cs typeface="Arial" pitchFamily="34" charset="0"/>
              </a:rPr>
              <a:t>Профессия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rmorant Unicase" charset="-52"/>
                <a:ea typeface="Cormorant Unicase" charset="-52"/>
                <a:cs typeface="Arial" pitchFamily="34" charset="0"/>
              </a:rPr>
              <a:t>- это вид труда, который требует от человека определенной подготовки, знаний, и умений.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morant Unicase" charset="-52"/>
              <a:ea typeface="Cormorant Unicase" charset="-5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any Valuation Workshop by Slidesgo">
  <a:themeElements>
    <a:clrScheme name="Simple Light">
      <a:dk1>
        <a:srgbClr val="000000"/>
      </a:dk1>
      <a:lt1>
        <a:srgbClr val="E2EECA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57</Words>
  <Application>Microsoft Office PowerPoint</Application>
  <PresentationFormat>Экран (16:9)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Cormorant Unicase</vt:lpstr>
      <vt:lpstr>Karla</vt:lpstr>
      <vt:lpstr>Bebas Neue</vt:lpstr>
      <vt:lpstr>Company Valuation Workshop by Slidesgo</vt:lpstr>
      <vt:lpstr>Слайд 1</vt:lpstr>
      <vt:lpstr>Слайд 2</vt:lpstr>
      <vt:lpstr>Тема: </vt:lpstr>
      <vt:lpstr>Слайд 4</vt:lpstr>
      <vt:lpstr>Пословицы 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МАринаа</cp:lastModifiedBy>
  <cp:revision>7</cp:revision>
  <dcterms:modified xsi:type="dcterms:W3CDTF">2023-05-24T14:56:26Z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209809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