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1" r:id="rId2"/>
    <p:sldId id="265" r:id="rId3"/>
    <p:sldId id="267" r:id="rId4"/>
    <p:sldId id="288" r:id="rId5"/>
    <p:sldId id="268" r:id="rId6"/>
    <p:sldId id="269" r:id="rId7"/>
    <p:sldId id="270" r:id="rId8"/>
    <p:sldId id="271" r:id="rId9"/>
    <p:sldId id="292" r:id="rId10"/>
    <p:sldId id="273" r:id="rId11"/>
    <p:sldId id="274" r:id="rId12"/>
    <p:sldId id="275" r:id="rId13"/>
    <p:sldId id="283" r:id="rId14"/>
    <p:sldId id="284" r:id="rId15"/>
    <p:sldId id="285" r:id="rId16"/>
    <p:sldId id="286" r:id="rId17"/>
    <p:sldId id="287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3FD77-FCD5-468A-8F42-DE556E67B12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21CD4-1D6C-4EE9-8382-A82C6B51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39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21CD4-1D6C-4EE9-8382-A82C6B51D59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Ирина\Desktop\труд фото\360fcbd41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3851920" y="4869160"/>
            <a:ext cx="5292080" cy="19888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620688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Трудовое воспитание детей </a:t>
            </a:r>
            <a:endParaRPr lang="ru-RU" sz="4400" b="1" i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4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младшей группы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baseline="0" dirty="0" smtClean="0">
                <a:latin typeface="+mj-lt"/>
                <a:ea typeface="+mj-ea"/>
                <a:cs typeface="+mj-cs"/>
              </a:rPr>
              <a:t>«Рябинка»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4099" name="Picture 3" descr="F:\Экологическое воспитание\фотики - 2018 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2053" y="0"/>
            <a:ext cx="4091947" cy="3068960"/>
          </a:xfrm>
          <a:prstGeom prst="rect">
            <a:avLst/>
          </a:prstGeom>
          <a:noFill/>
        </p:spPr>
      </p:pic>
      <p:pic>
        <p:nvPicPr>
          <p:cNvPr id="4100" name="Picture 4" descr="F:\Экологическое воспитание\фотики - 2018 0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140968"/>
            <a:ext cx="4283968" cy="3212976"/>
          </a:xfrm>
          <a:prstGeom prst="rect">
            <a:avLst/>
          </a:prstGeom>
          <a:noFill/>
        </p:spPr>
      </p:pic>
      <p:pic>
        <p:nvPicPr>
          <p:cNvPr id="7170" name="Picture 2" descr="H:\20181001_104509.jpg"/>
          <p:cNvPicPr>
            <a:picLocks noChangeAspect="1" noChangeArrowheads="1"/>
          </p:cNvPicPr>
          <p:nvPr/>
        </p:nvPicPr>
        <p:blipFill>
          <a:blip r:embed="rId6" cstate="print"/>
          <a:srcRect r="16776"/>
          <a:stretch>
            <a:fillRect/>
          </a:stretch>
        </p:blipFill>
        <p:spPr bwMode="auto">
          <a:xfrm>
            <a:off x="0" y="2708920"/>
            <a:ext cx="4644008" cy="3138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332656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Ручной и художественный труд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1026" name="Picture 2" descr="F:\Фото рябинка 2мл\20190307_075953.jpg"/>
          <p:cNvPicPr>
            <a:picLocks noChangeAspect="1" noChangeArrowheads="1"/>
          </p:cNvPicPr>
          <p:nvPr/>
        </p:nvPicPr>
        <p:blipFill>
          <a:blip r:embed="rId4" cstate="print"/>
          <a:srcRect b="18264"/>
          <a:stretch>
            <a:fillRect/>
          </a:stretch>
        </p:blipFill>
        <p:spPr bwMode="auto">
          <a:xfrm>
            <a:off x="6444208" y="3461206"/>
            <a:ext cx="2410877" cy="3503195"/>
          </a:xfrm>
          <a:prstGeom prst="rect">
            <a:avLst/>
          </a:prstGeom>
          <a:noFill/>
        </p:spPr>
      </p:pic>
      <p:pic>
        <p:nvPicPr>
          <p:cNvPr id="8194" name="Picture 2" descr="F:\Фото рябинка 2мл\20190307_074546.jpg"/>
          <p:cNvPicPr>
            <a:picLocks noChangeAspect="1" noChangeArrowheads="1"/>
          </p:cNvPicPr>
          <p:nvPr/>
        </p:nvPicPr>
        <p:blipFill>
          <a:blip r:embed="rId5" cstate="print"/>
          <a:srcRect r="7699" b="28238"/>
          <a:stretch>
            <a:fillRect/>
          </a:stretch>
        </p:blipFill>
        <p:spPr bwMode="auto">
          <a:xfrm>
            <a:off x="3463605" y="3482194"/>
            <a:ext cx="2476547" cy="3423016"/>
          </a:xfrm>
          <a:prstGeom prst="rect">
            <a:avLst/>
          </a:prstGeom>
          <a:noFill/>
        </p:spPr>
      </p:pic>
      <p:pic>
        <p:nvPicPr>
          <p:cNvPr id="4" name="Picture 2" descr="C:\Users\пк\Desktop\DSCN369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2" r="11032" b="4564"/>
          <a:stretch/>
        </p:blipFill>
        <p:spPr bwMode="auto">
          <a:xfrm>
            <a:off x="-108520" y="3429000"/>
            <a:ext cx="2909633" cy="347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DSCN368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76169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Фото рябинка 2мл\20190307_075953.jpg"/>
          <p:cNvPicPr>
            <a:picLocks noChangeAspect="1" noChangeArrowheads="1"/>
          </p:cNvPicPr>
          <p:nvPr/>
        </p:nvPicPr>
        <p:blipFill>
          <a:blip r:embed="rId4" cstate="print"/>
          <a:srcRect b="18264"/>
          <a:stretch>
            <a:fillRect/>
          </a:stretch>
        </p:blipFill>
        <p:spPr bwMode="auto">
          <a:xfrm>
            <a:off x="6596608" y="3613606"/>
            <a:ext cx="2410877" cy="3503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404664"/>
            <a:ext cx="6295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«Трудовые поручения»</a:t>
            </a:r>
            <a:endParaRPr lang="ru-RU" sz="48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DSCN3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168352" cy="2376264"/>
          </a:xfrm>
          <a:prstGeom prst="rect">
            <a:avLst/>
          </a:prstGeom>
          <a:noFill/>
        </p:spPr>
      </p:pic>
      <p:pic>
        <p:nvPicPr>
          <p:cNvPr id="4099" name="Picture 3" descr="H:\DSCN36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340768"/>
            <a:ext cx="3168353" cy="2376264"/>
          </a:xfrm>
          <a:prstGeom prst="rect">
            <a:avLst/>
          </a:prstGeom>
          <a:noFill/>
        </p:spPr>
      </p:pic>
      <p:pic>
        <p:nvPicPr>
          <p:cNvPr id="2050" name="Picture 2" descr="G:\DCIM\104NIKON\DSCN36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93602"/>
            <a:ext cx="3930691" cy="29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DCIM\104NIKON\DSCN367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35718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5008" y="11663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«Коллективный труд» </a:t>
            </a:r>
          </a:p>
          <a:p>
            <a:pPr algn="ctr"/>
            <a:r>
              <a:rPr lang="ru-RU" sz="3600" b="1" i="1" dirty="0" smtClean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( в природе, хозяйственно-бытовой труд)</a:t>
            </a:r>
            <a:endParaRPr lang="ru-RU" sz="36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о рябинка 2мл\20190319_105009.jpg"/>
          <p:cNvPicPr>
            <a:picLocks noChangeAspect="1" noChangeArrowheads="1"/>
          </p:cNvPicPr>
          <p:nvPr/>
        </p:nvPicPr>
        <p:blipFill>
          <a:blip r:embed="rId3" cstate="print"/>
          <a:srcRect l="1467" t="10500" r="1467" b="20600"/>
          <a:stretch>
            <a:fillRect/>
          </a:stretch>
        </p:blipFill>
        <p:spPr bwMode="auto">
          <a:xfrm>
            <a:off x="323528" y="1628800"/>
            <a:ext cx="3744416" cy="4725144"/>
          </a:xfrm>
          <a:prstGeom prst="rect">
            <a:avLst/>
          </a:prstGeom>
          <a:noFill/>
        </p:spPr>
      </p:pic>
      <p:pic>
        <p:nvPicPr>
          <p:cNvPr id="3075" name="Picture 3" descr="F:\Экологическое воспитание\20181001_1044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628800"/>
            <a:ext cx="4355976" cy="2450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81043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«Организация дежурств»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20181009_112238.jpg"/>
          <p:cNvPicPr>
            <a:picLocks noChangeAspect="1" noChangeArrowheads="1"/>
          </p:cNvPicPr>
          <p:nvPr/>
        </p:nvPicPr>
        <p:blipFill>
          <a:blip r:embed="rId4" cstate="print"/>
          <a:srcRect l="24063" t="13369" r="12773"/>
          <a:stretch>
            <a:fillRect/>
          </a:stretch>
        </p:blipFill>
        <p:spPr bwMode="auto">
          <a:xfrm>
            <a:off x="22951" y="1280817"/>
            <a:ext cx="4168654" cy="3216047"/>
          </a:xfrm>
          <a:prstGeom prst="rect">
            <a:avLst/>
          </a:prstGeom>
          <a:noFill/>
        </p:spPr>
      </p:pic>
      <p:pic>
        <p:nvPicPr>
          <p:cNvPr id="3074" name="Picture 2" descr="G:\DCIM\104NIKON\DSCN36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6" y="3263977"/>
            <a:ext cx="4792030" cy="359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20181009_112238.jpg"/>
          <p:cNvPicPr>
            <a:picLocks noChangeAspect="1" noChangeArrowheads="1"/>
          </p:cNvPicPr>
          <p:nvPr/>
        </p:nvPicPr>
        <p:blipFill>
          <a:blip r:embed="rId4" cstate="print"/>
          <a:srcRect l="24063" t="13369" r="12773"/>
          <a:stretch>
            <a:fillRect/>
          </a:stretch>
        </p:blipFill>
        <p:spPr bwMode="auto">
          <a:xfrm>
            <a:off x="175351" y="1433217"/>
            <a:ext cx="4168654" cy="32160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403648" y="260648"/>
            <a:ext cx="6541343" cy="1903487"/>
          </a:xfrm>
          <a:prstGeom prst="rect">
            <a:avLst/>
          </a:prstGeom>
        </p:spPr>
        <p:txBody>
          <a:bodyPr wrap="none" fromWordArt="1">
            <a:prstTxWarp prst="textTriangl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Работа с 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родителями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050" name="Picture 2" descr="F:\Фото рябинка 2мл\20190315_174146.jpg"/>
          <p:cNvPicPr>
            <a:picLocks noChangeAspect="1" noChangeArrowheads="1"/>
          </p:cNvPicPr>
          <p:nvPr/>
        </p:nvPicPr>
        <p:blipFill>
          <a:blip r:embed="rId3" cstate="print"/>
          <a:srcRect t="6388" r="3474" b="23347"/>
          <a:stretch>
            <a:fillRect/>
          </a:stretch>
        </p:blipFill>
        <p:spPr bwMode="auto">
          <a:xfrm>
            <a:off x="395536" y="2636912"/>
            <a:ext cx="2448272" cy="3168352"/>
          </a:xfrm>
          <a:prstGeom prst="rect">
            <a:avLst/>
          </a:prstGeom>
          <a:noFill/>
        </p:spPr>
      </p:pic>
      <p:pic>
        <p:nvPicPr>
          <p:cNvPr id="2051" name="Picture 3" descr="F:\Фото рябинка 2мл\20190315_174245.jpg"/>
          <p:cNvPicPr>
            <a:picLocks noChangeAspect="1" noChangeArrowheads="1"/>
          </p:cNvPicPr>
          <p:nvPr/>
        </p:nvPicPr>
        <p:blipFill>
          <a:blip r:embed="rId4" cstate="print"/>
          <a:srcRect t="11157" r="-5786" b="20041"/>
          <a:stretch>
            <a:fillRect/>
          </a:stretch>
        </p:blipFill>
        <p:spPr bwMode="auto">
          <a:xfrm>
            <a:off x="6444208" y="2420888"/>
            <a:ext cx="2304256" cy="2664296"/>
          </a:xfrm>
          <a:prstGeom prst="rect">
            <a:avLst/>
          </a:prstGeom>
          <a:noFill/>
        </p:spPr>
      </p:pic>
      <p:pic>
        <p:nvPicPr>
          <p:cNvPr id="2052" name="Picture 4" descr="F:\Фото рябинка 2мл\20190315_175544.jpg"/>
          <p:cNvPicPr>
            <a:picLocks noChangeAspect="1" noChangeArrowheads="1"/>
          </p:cNvPicPr>
          <p:nvPr/>
        </p:nvPicPr>
        <p:blipFill>
          <a:blip r:embed="rId5" cstate="print"/>
          <a:srcRect t="13770" r="4525" b="6362"/>
          <a:stretch>
            <a:fillRect/>
          </a:stretch>
        </p:blipFill>
        <p:spPr bwMode="auto">
          <a:xfrm>
            <a:off x="3275856" y="2060848"/>
            <a:ext cx="280831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4413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260648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Таким образом, трудовая деятельность является одним из важных факторов воспитания личности. Включаясь в трудовой процесс, ребенок коренным образом меняет все представление о себе и об окружающем мире. Радикальным образом меняется самооценка. Она изменяется под влиянием успехов в трудовой деятельности, что в свою очередь меняет авторитет ребенка в детском саду. Главная развивающая функция труда – это переход от самооценки к самопознанию. Кроме этого в процессе труда развиваются способности, умение и навыки. В трудовой деятельности формируются новые виды мышления. Вследствие коллективного труда ребенок получает навыки работы, общения, сотрудничества, что улучшает адаптацию ребенка в обществе. Труд является равнозначным предметом программы обучения.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3275856" y="2996952"/>
            <a:ext cx="5184576" cy="1584176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188640"/>
            <a:ext cx="7992888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трудового воспитания в ДОУ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484784"/>
            <a:ext cx="33843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 трудовым умениям и навыкам, их дальнейшее совершенствование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2636912"/>
            <a:ext cx="32186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Воспитание интереса к труду, трудолюбия, ответственности, самостоятельности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3861048"/>
            <a:ext cx="432048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Ознакомление с трудом взрослых, воспитание уважения к  труженику и  результатам его труда, стремление оказывать посильную помощь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28" y="5229200"/>
            <a:ext cx="504056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взаимоотношений и  приобретение социального опыта взаимодействия (воспитание общественно- направленных мотивов труда, умений </a:t>
            </a:r>
            <a:r>
              <a:rPr lang="ru-RU" dirty="0" err="1" smtClean="0"/>
              <a:t>труиться</a:t>
            </a:r>
            <a:r>
              <a:rPr lang="ru-RU" dirty="0" smtClean="0"/>
              <a:t> в коллективе и для коллектива)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635896" y="1268760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211960" y="1412776"/>
            <a:ext cx="72008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004048" y="1412776"/>
            <a:ext cx="576064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444208" y="1412776"/>
            <a:ext cx="1152128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4413"/>
            <a:ext cx="9144000" cy="6922413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635896" y="2060848"/>
            <a:ext cx="2304256" cy="201622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труда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91880" y="0"/>
            <a:ext cx="2448272" cy="18448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Само-</a:t>
            </a:r>
          </a:p>
          <a:p>
            <a:pPr algn="ctr"/>
            <a:r>
              <a:rPr lang="ru-RU" dirty="0" smtClean="0"/>
              <a:t>обслуживание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827584" y="2060848"/>
            <a:ext cx="2498576" cy="18505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Ручной  и художеств. труд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228184" y="2132856"/>
            <a:ext cx="2376264" cy="177849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Хозяйственно-бытовой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419872" y="4293096"/>
            <a:ext cx="2520280" cy="194421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Труд в природе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2" name="Пятиугольник 1"/>
          <p:cNvSpPr/>
          <p:nvPr/>
        </p:nvSpPr>
        <p:spPr>
          <a:xfrm>
            <a:off x="467544" y="0"/>
            <a:ext cx="4392488" cy="936104"/>
          </a:xfrm>
          <a:prstGeom prst="homePlat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Алгоритмы  трудовых действий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G: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76672"/>
            <a:ext cx="3863949" cy="2727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 descr="C:\Users\Ирина\Desktop\P10106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124744"/>
            <a:ext cx="3240360" cy="5043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G:\алгоритмы\моем рук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501008"/>
            <a:ext cx="4065629" cy="28840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это труд ребенка, направленный на обслуживание самого себя (одевание, раздевание, прием пищи, уборка постели, игрушек,  подготовка рабочего места, санитарно-гигиенические 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процедуры и т.д.)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1026" name="Picture 2" descr="H:\20181005_085835.jpg"/>
          <p:cNvPicPr>
            <a:picLocks noChangeAspect="1" noChangeArrowheads="1"/>
          </p:cNvPicPr>
          <p:nvPr/>
        </p:nvPicPr>
        <p:blipFill>
          <a:blip r:embed="rId4" cstate="print"/>
          <a:srcRect l="18914" r="20907"/>
          <a:stretch>
            <a:fillRect/>
          </a:stretch>
        </p:blipFill>
        <p:spPr bwMode="auto">
          <a:xfrm>
            <a:off x="5580112" y="0"/>
            <a:ext cx="2520280" cy="2355726"/>
          </a:xfrm>
          <a:prstGeom prst="rect">
            <a:avLst/>
          </a:prstGeom>
          <a:noFill/>
        </p:spPr>
      </p:pic>
      <p:pic>
        <p:nvPicPr>
          <p:cNvPr id="1027" name="Picture 3" descr="H:\20181005_085905.jpg"/>
          <p:cNvPicPr>
            <a:picLocks noChangeAspect="1" noChangeArrowheads="1"/>
          </p:cNvPicPr>
          <p:nvPr/>
        </p:nvPicPr>
        <p:blipFill>
          <a:blip r:embed="rId5" cstate="print"/>
          <a:srcRect l="28395" t="6731"/>
          <a:stretch>
            <a:fillRect/>
          </a:stretch>
        </p:blipFill>
        <p:spPr bwMode="auto">
          <a:xfrm>
            <a:off x="-252536" y="2132856"/>
            <a:ext cx="2723795" cy="1995686"/>
          </a:xfrm>
          <a:prstGeom prst="rect">
            <a:avLst/>
          </a:prstGeom>
          <a:noFill/>
        </p:spPr>
      </p:pic>
      <p:pic>
        <p:nvPicPr>
          <p:cNvPr id="6" name="Picture 2" descr="H:\20181012_151212.jpg"/>
          <p:cNvPicPr>
            <a:picLocks noChangeAspect="1" noChangeArrowheads="1"/>
          </p:cNvPicPr>
          <p:nvPr/>
        </p:nvPicPr>
        <p:blipFill>
          <a:blip r:embed="rId6" cstate="print"/>
          <a:srcRect l="9218" t="9364" r="23621"/>
          <a:stretch>
            <a:fillRect/>
          </a:stretch>
        </p:blipFill>
        <p:spPr bwMode="auto">
          <a:xfrm>
            <a:off x="5292080" y="2780928"/>
            <a:ext cx="3672408" cy="2787774"/>
          </a:xfrm>
          <a:prstGeom prst="rect">
            <a:avLst/>
          </a:prstGeom>
          <a:noFill/>
        </p:spPr>
      </p:pic>
      <p:pic>
        <p:nvPicPr>
          <p:cNvPr id="7" name="Picture 3" descr="H:\DSCN3659.JPG"/>
          <p:cNvPicPr>
            <a:picLocks noChangeAspect="1" noChangeArrowheads="1"/>
          </p:cNvPicPr>
          <p:nvPr/>
        </p:nvPicPr>
        <p:blipFill>
          <a:blip r:embed="rId7" cstate="print"/>
          <a:srcRect r="10330"/>
          <a:stretch>
            <a:fillRect/>
          </a:stretch>
        </p:blipFill>
        <p:spPr bwMode="auto">
          <a:xfrm>
            <a:off x="1907704" y="4365104"/>
            <a:ext cx="2808312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Хозяйственно- бытовой труд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SCN3666.JPG"/>
          <p:cNvPicPr>
            <a:picLocks noChangeAspect="1" noChangeArrowheads="1"/>
          </p:cNvPicPr>
          <p:nvPr/>
        </p:nvPicPr>
        <p:blipFill>
          <a:blip r:embed="rId3" cstate="print"/>
          <a:srcRect l="10316"/>
          <a:stretch>
            <a:fillRect/>
          </a:stretch>
        </p:blipFill>
        <p:spPr bwMode="auto">
          <a:xfrm>
            <a:off x="2250616" y="2636912"/>
            <a:ext cx="447750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5" name="Picture 2" descr="F:\Экологическое воспитание\фотики - 2018 015.jpg"/>
          <p:cNvPicPr>
            <a:picLocks noChangeAspect="1" noChangeArrowheads="1"/>
          </p:cNvPicPr>
          <p:nvPr/>
        </p:nvPicPr>
        <p:blipFill>
          <a:blip r:embed="rId4" cstate="print"/>
          <a:srcRect l="32175" t="4290"/>
          <a:stretch>
            <a:fillRect/>
          </a:stretch>
        </p:blipFill>
        <p:spPr bwMode="auto">
          <a:xfrm>
            <a:off x="5148064" y="188640"/>
            <a:ext cx="3035829" cy="3212976"/>
          </a:xfrm>
          <a:prstGeom prst="rect">
            <a:avLst/>
          </a:prstGeom>
          <a:noFill/>
        </p:spPr>
      </p:pic>
      <p:pic>
        <p:nvPicPr>
          <p:cNvPr id="5123" name="Picture 3" descr="H:\DSCN3673.JPG"/>
          <p:cNvPicPr>
            <a:picLocks noChangeAspect="1" noChangeArrowheads="1"/>
          </p:cNvPicPr>
          <p:nvPr/>
        </p:nvPicPr>
        <p:blipFill>
          <a:blip r:embed="rId5" cstate="print"/>
          <a:srcRect r="14520"/>
          <a:stretch>
            <a:fillRect/>
          </a:stretch>
        </p:blipFill>
        <p:spPr bwMode="auto">
          <a:xfrm>
            <a:off x="0" y="2492896"/>
            <a:ext cx="3600400" cy="3158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2122"/>
            <a:ext cx="9144000" cy="69224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19" y="-27740"/>
            <a:ext cx="4801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b="1" i="1" dirty="0" smtClean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«Труд в природе»</a:t>
            </a:r>
            <a:endParaRPr lang="ru-RU" sz="48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3684" y="557872"/>
            <a:ext cx="4000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уход за растениями, </a:t>
            </a:r>
            <a:endParaRPr lang="ru-RU" sz="3200" dirty="0"/>
          </a:p>
        </p:txBody>
      </p:sp>
      <p:pic>
        <p:nvPicPr>
          <p:cNvPr id="5122" name="Picture 2" descr="F:\Экологическое воспитание\фотики - 2018 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5" y="1142647"/>
            <a:ext cx="4032448" cy="3024336"/>
          </a:xfrm>
          <a:prstGeom prst="rect">
            <a:avLst/>
          </a:prstGeom>
          <a:noFill/>
        </p:spPr>
      </p:pic>
      <p:pic>
        <p:nvPicPr>
          <p:cNvPr id="6146" name="Picture 2" descr="H:\DSCN35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2504" y="1062019"/>
            <a:ext cx="4139952" cy="3104964"/>
          </a:xfrm>
          <a:prstGeom prst="rect">
            <a:avLst/>
          </a:prstGeom>
          <a:noFill/>
        </p:spPr>
      </p:pic>
      <p:pic>
        <p:nvPicPr>
          <p:cNvPr id="7" name="Picture 2" descr="D:\фото рябинки\фотики - 2018 068.jpg"/>
          <p:cNvPicPr>
            <a:picLocks noChangeAspect="1" noChangeArrowheads="1"/>
          </p:cNvPicPr>
          <p:nvPr/>
        </p:nvPicPr>
        <p:blipFill>
          <a:blip r:embed="rId5" cstate="print"/>
          <a:srcRect l="12291" r="1564"/>
          <a:stretch>
            <a:fillRect/>
          </a:stretch>
        </p:blipFill>
        <p:spPr bwMode="auto">
          <a:xfrm>
            <a:off x="2933564" y="4052036"/>
            <a:ext cx="3276872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315</Words>
  <Application>Microsoft Office PowerPoint</Application>
  <PresentationFormat>Экран (4:3)</PresentationFormat>
  <Paragraphs>31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Трудовое воспитание детей дошкольного возраста</dc:title>
  <dc:creator>dns</dc:creator>
  <cp:lastModifiedBy>user1</cp:lastModifiedBy>
  <cp:revision>61</cp:revision>
  <dcterms:created xsi:type="dcterms:W3CDTF">2015-03-14T08:54:37Z</dcterms:created>
  <dcterms:modified xsi:type="dcterms:W3CDTF">2019-09-27T09:13:14Z</dcterms:modified>
</cp:coreProperties>
</file>