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76" r:id="rId6"/>
    <p:sldId id="260" r:id="rId7"/>
    <p:sldId id="261" r:id="rId8"/>
    <p:sldId id="268" r:id="rId9"/>
    <p:sldId id="262" r:id="rId10"/>
    <p:sldId id="263" r:id="rId11"/>
    <p:sldId id="266" r:id="rId12"/>
    <p:sldId id="264" r:id="rId13"/>
    <p:sldId id="267" r:id="rId14"/>
    <p:sldId id="265" r:id="rId15"/>
    <p:sldId id="269" r:id="rId16"/>
    <p:sldId id="270" r:id="rId17"/>
    <p:sldId id="271" r:id="rId18"/>
    <p:sldId id="272" r:id="rId19"/>
    <p:sldId id="273" r:id="rId20"/>
    <p:sldId id="274" r:id="rId21"/>
    <p:sldId id="275"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8" autoAdjust="0"/>
    <p:restoredTop sz="94660"/>
  </p:normalViewPr>
  <p:slideViewPr>
    <p:cSldViewPr>
      <p:cViewPr varScale="1">
        <p:scale>
          <a:sx n="69" d="100"/>
          <a:sy n="69" d="100"/>
        </p:scale>
        <p:origin x="-139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030B5C4F-AABE-47A4-8A7D-0C85A536B096}" type="datetimeFigureOut">
              <a:rPr lang="ru-RU" smtClean="0"/>
              <a:t>25.05.2021</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1C5C22F8-AD33-4472-9751-4B776312315D}"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30B5C4F-AABE-47A4-8A7D-0C85A536B096}" type="datetimeFigureOut">
              <a:rPr lang="ru-RU" smtClean="0"/>
              <a:t>25.05.2021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C5C22F8-AD33-4472-9751-4B776312315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30B5C4F-AABE-47A4-8A7D-0C85A536B096}" type="datetimeFigureOut">
              <a:rPr lang="ru-RU" smtClean="0"/>
              <a:t>25.05.2021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C5C22F8-AD33-4472-9751-4B776312315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030B5C4F-AABE-47A4-8A7D-0C85A536B096}" type="datetimeFigureOut">
              <a:rPr lang="ru-RU" smtClean="0"/>
              <a:t>25.05.2021</a:t>
            </a:fld>
            <a:endParaRPr lang="ru-RU"/>
          </a:p>
        </p:txBody>
      </p:sp>
      <p:sp>
        <p:nvSpPr>
          <p:cNvPr id="9" name="Номер слайда 8"/>
          <p:cNvSpPr>
            <a:spLocks noGrp="1"/>
          </p:cNvSpPr>
          <p:nvPr>
            <p:ph type="sldNum" sz="quarter" idx="15"/>
          </p:nvPr>
        </p:nvSpPr>
        <p:spPr/>
        <p:txBody>
          <a:bodyPr rtlCol="0"/>
          <a:lstStyle/>
          <a:p>
            <a:fld id="{1C5C22F8-AD33-4472-9751-4B776312315D}"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030B5C4F-AABE-47A4-8A7D-0C85A536B096}" type="datetimeFigureOut">
              <a:rPr lang="ru-RU" smtClean="0"/>
              <a:t>25.05.2021</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1C5C22F8-AD33-4472-9751-4B776312315D}"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030B5C4F-AABE-47A4-8A7D-0C85A536B096}" type="datetimeFigureOut">
              <a:rPr lang="ru-RU" smtClean="0"/>
              <a:t>25.05.2021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C5C22F8-AD33-4472-9751-4B776312315D}" type="slidenum">
              <a:rPr lang="ru-RU" smtClean="0"/>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030B5C4F-AABE-47A4-8A7D-0C85A536B096}" type="datetimeFigureOut">
              <a:rPr lang="ru-RU" smtClean="0"/>
              <a:t>25.05.2021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C5C22F8-AD33-4472-9751-4B776312315D}" type="slidenum">
              <a:rPr lang="ru-RU" smtClean="0"/>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030B5C4F-AABE-47A4-8A7D-0C85A536B096}" type="datetimeFigureOut">
              <a:rPr lang="ru-RU" smtClean="0"/>
              <a:t>25.05.2021</a:t>
            </a:fld>
            <a:endParaRPr lang="ru-RU"/>
          </a:p>
        </p:txBody>
      </p:sp>
      <p:sp>
        <p:nvSpPr>
          <p:cNvPr id="7" name="Номер слайда 6"/>
          <p:cNvSpPr>
            <a:spLocks noGrp="1"/>
          </p:cNvSpPr>
          <p:nvPr>
            <p:ph type="sldNum" sz="quarter" idx="11"/>
          </p:nvPr>
        </p:nvSpPr>
        <p:spPr/>
        <p:txBody>
          <a:bodyPr rtlCol="0"/>
          <a:lstStyle/>
          <a:p>
            <a:fld id="{1C5C22F8-AD33-4472-9751-4B776312315D}"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30B5C4F-AABE-47A4-8A7D-0C85A536B096}" type="datetimeFigureOut">
              <a:rPr lang="ru-RU" smtClean="0"/>
              <a:t>25.05.2021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C5C22F8-AD33-4472-9751-4B776312315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030B5C4F-AABE-47A4-8A7D-0C85A536B096}" type="datetimeFigureOut">
              <a:rPr lang="ru-RU" smtClean="0"/>
              <a:t>25.05.2021</a:t>
            </a:fld>
            <a:endParaRPr lang="ru-RU"/>
          </a:p>
        </p:txBody>
      </p:sp>
      <p:sp>
        <p:nvSpPr>
          <p:cNvPr id="22" name="Номер слайда 21"/>
          <p:cNvSpPr>
            <a:spLocks noGrp="1"/>
          </p:cNvSpPr>
          <p:nvPr>
            <p:ph type="sldNum" sz="quarter" idx="15"/>
          </p:nvPr>
        </p:nvSpPr>
        <p:spPr/>
        <p:txBody>
          <a:bodyPr rtlCol="0"/>
          <a:lstStyle/>
          <a:p>
            <a:fld id="{1C5C22F8-AD33-4472-9751-4B776312315D}"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030B5C4F-AABE-47A4-8A7D-0C85A536B096}" type="datetimeFigureOut">
              <a:rPr lang="ru-RU" smtClean="0"/>
              <a:t>25.05.2021</a:t>
            </a:fld>
            <a:endParaRPr lang="ru-RU"/>
          </a:p>
        </p:txBody>
      </p:sp>
      <p:sp>
        <p:nvSpPr>
          <p:cNvPr id="18" name="Номер слайда 17"/>
          <p:cNvSpPr>
            <a:spLocks noGrp="1"/>
          </p:cNvSpPr>
          <p:nvPr>
            <p:ph type="sldNum" sz="quarter" idx="11"/>
          </p:nvPr>
        </p:nvSpPr>
        <p:spPr/>
        <p:txBody>
          <a:bodyPr rtlCol="0"/>
          <a:lstStyle/>
          <a:p>
            <a:fld id="{1C5C22F8-AD33-4472-9751-4B776312315D}"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30B5C4F-AABE-47A4-8A7D-0C85A536B096}" type="datetimeFigureOut">
              <a:rPr lang="ru-RU" smtClean="0"/>
              <a:t>25.05.2021</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C5C22F8-AD33-4472-9751-4B776312315D}"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2000" dirty="0"/>
              <a:t>Взаимодействие с родителями в ДОО, участие родителей в образовательной деятельности, индивидуальная поддержка развития детей в семье, работа в цифровом пространстве, удовлетворенность родителей результатами работы</a:t>
            </a:r>
            <a:endParaRPr lang="ru-RU" sz="2000" dirty="0"/>
          </a:p>
        </p:txBody>
      </p:sp>
      <p:sp>
        <p:nvSpPr>
          <p:cNvPr id="3" name="Подзаголовок 2"/>
          <p:cNvSpPr>
            <a:spLocks noGrp="1"/>
          </p:cNvSpPr>
          <p:nvPr>
            <p:ph type="subTitle" idx="1"/>
          </p:nvPr>
        </p:nvSpPr>
        <p:spPr>
          <a:xfrm>
            <a:off x="2267744" y="5229200"/>
            <a:ext cx="6172200" cy="1371600"/>
          </a:xfrm>
        </p:spPr>
        <p:txBody>
          <a:bodyPr/>
          <a:lstStyle/>
          <a:p>
            <a:r>
              <a:rPr lang="ru-RU" dirty="0" smtClean="0"/>
              <a:t>Итоговая работа педагога-психолога</a:t>
            </a:r>
          </a:p>
          <a:p>
            <a:r>
              <a:rPr lang="ru-RU" dirty="0" err="1" smtClean="0"/>
              <a:t>Парута</a:t>
            </a:r>
            <a:r>
              <a:rPr lang="ru-RU" dirty="0" smtClean="0"/>
              <a:t> Екатерины Дмитриевны</a:t>
            </a:r>
            <a:endParaRPr lang="ru-RU" dirty="0"/>
          </a:p>
        </p:txBody>
      </p:sp>
    </p:spTree>
    <p:extLst>
      <p:ext uri="{BB962C8B-B14F-4D97-AF65-F5344CB8AC3E}">
        <p14:creationId xmlns:p14="http://schemas.microsoft.com/office/powerpoint/2010/main" val="27436594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Конфиденциальность</a:t>
            </a:r>
            <a:endParaRPr lang="ru-RU" dirty="0"/>
          </a:p>
        </p:txBody>
      </p:sp>
      <p:sp>
        <p:nvSpPr>
          <p:cNvPr id="3" name="Объект 2"/>
          <p:cNvSpPr>
            <a:spLocks noGrp="1"/>
          </p:cNvSpPr>
          <p:nvPr>
            <p:ph sz="quarter" idx="1"/>
          </p:nvPr>
        </p:nvSpPr>
        <p:spPr>
          <a:xfrm>
            <a:off x="457200" y="1600200"/>
            <a:ext cx="8291264" cy="4873752"/>
          </a:xfrm>
        </p:spPr>
        <p:txBody>
          <a:bodyPr/>
          <a:lstStyle/>
          <a:p>
            <a:pPr marL="0" indent="0" algn="just">
              <a:buNone/>
            </a:pPr>
            <a:r>
              <a:rPr lang="ru-RU" dirty="0"/>
              <a:t>(секретность, доверительность) предполагает готовность педагога терпимо относится к тому, что члены семьи воспитанников по разным причинам могут скрыть от него существенную информацию. </a:t>
            </a:r>
          </a:p>
          <a:p>
            <a:pPr marL="0" indent="0">
              <a:buNone/>
            </a:pPr>
            <a:endParaRPr lang="ru-RU" dirty="0"/>
          </a:p>
        </p:txBody>
      </p:sp>
    </p:spTree>
    <p:extLst>
      <p:ext uri="{BB962C8B-B14F-4D97-AF65-F5344CB8AC3E}">
        <p14:creationId xmlns:p14="http://schemas.microsoft.com/office/powerpoint/2010/main" val="6420482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Взаимодействие </a:t>
            </a:r>
            <a:r>
              <a:rPr lang="ru-RU" dirty="0"/>
              <a:t>воспитателей с родителями, это:</a:t>
            </a:r>
            <a:endParaRPr lang="ru-RU" dirty="0"/>
          </a:p>
        </p:txBody>
      </p:sp>
      <p:sp>
        <p:nvSpPr>
          <p:cNvPr id="3" name="Объект 2"/>
          <p:cNvSpPr>
            <a:spLocks noGrp="1"/>
          </p:cNvSpPr>
          <p:nvPr>
            <p:ph sz="quarter" idx="1"/>
          </p:nvPr>
        </p:nvSpPr>
        <p:spPr>
          <a:xfrm>
            <a:off x="539552" y="1628800"/>
            <a:ext cx="7992888" cy="4873752"/>
          </a:xfrm>
        </p:spPr>
        <p:txBody>
          <a:bodyPr/>
          <a:lstStyle/>
          <a:p>
            <a:pPr lvl="0" algn="just"/>
            <a:r>
              <a:rPr lang="ru-RU" dirty="0"/>
              <a:t>это положительный эмоциональный настрой педагогов и родителей на совместную работу по воспитанию детей. Родители должны быть уверены в том, что дошкольное учреждение не навредит, так как будут учитываться мнения семьи и предложения по взаимодействию с ребенком. Педагоги, в свою очередь, уверены в поддержке родителей, которые с пониманием относятся к необходимости решения проблем в группе (от воспитательных до хозяйственных). А в самом большом выигрыше находятся дети, ради которых осуществляется это взаимодействие.</a:t>
            </a:r>
          </a:p>
          <a:p>
            <a:pPr algn="just"/>
            <a:endParaRPr lang="ru-RU" dirty="0"/>
          </a:p>
        </p:txBody>
      </p:sp>
    </p:spTree>
    <p:extLst>
      <p:ext uri="{BB962C8B-B14F-4D97-AF65-F5344CB8AC3E}">
        <p14:creationId xmlns:p14="http://schemas.microsoft.com/office/powerpoint/2010/main" val="1957878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Взаимодействие педагогов и родителей может осуществляться через:</a:t>
            </a:r>
            <a:br>
              <a:rPr lang="ru-RU" dirty="0"/>
            </a:br>
            <a:endParaRPr lang="ru-RU" dirty="0"/>
          </a:p>
        </p:txBody>
      </p:sp>
      <p:sp>
        <p:nvSpPr>
          <p:cNvPr id="3" name="Объект 2"/>
          <p:cNvSpPr>
            <a:spLocks noGrp="1"/>
          </p:cNvSpPr>
          <p:nvPr>
            <p:ph sz="quarter" idx="1"/>
          </p:nvPr>
        </p:nvSpPr>
        <p:spPr>
          <a:xfrm>
            <a:off x="457200" y="1124744"/>
            <a:ext cx="8291264" cy="5349208"/>
          </a:xfrm>
        </p:spPr>
        <p:txBody>
          <a:bodyPr>
            <a:normAutofit fontScale="85000" lnSpcReduction="10000"/>
          </a:bodyPr>
          <a:lstStyle/>
          <a:p>
            <a:pPr lvl="0"/>
            <a:r>
              <a:rPr lang="ru-RU" dirty="0"/>
              <a:t>Приобщение родителей к педагогическому процессу;</a:t>
            </a:r>
          </a:p>
          <a:p>
            <a:pPr lvl="0"/>
            <a:r>
              <a:rPr lang="ru-RU" dirty="0"/>
              <a:t>Расширение сферы участия родителей в организации жизни образовательного учреждения;</a:t>
            </a:r>
          </a:p>
          <a:p>
            <a:pPr lvl="0"/>
            <a:r>
              <a:rPr lang="ru-RU" dirty="0"/>
              <a:t>Пребывание родителей на занятиях в удобное для них время;</a:t>
            </a:r>
          </a:p>
          <a:p>
            <a:pPr lvl="0"/>
            <a:r>
              <a:rPr lang="ru-RU" dirty="0"/>
              <a:t>Создание условий для творческой самореализации педагогов, родителей, детей;</a:t>
            </a:r>
          </a:p>
          <a:p>
            <a:pPr lvl="0"/>
            <a:r>
              <a:rPr lang="ru-RU" dirty="0"/>
              <a:t>Информационно-педагогические материалы;</a:t>
            </a:r>
          </a:p>
          <a:p>
            <a:pPr lvl="0"/>
            <a:r>
              <a:rPr lang="ru-RU" dirty="0"/>
              <a:t>Разнообразие программы совместной деятельности детей и родителей;</a:t>
            </a:r>
          </a:p>
          <a:p>
            <a:pPr lvl="0"/>
            <a:r>
              <a:rPr lang="ru-RU" dirty="0"/>
              <a:t>Объединение усилий педагога и родителя в совместной деятельности по воспитанию и развитию ребенка;</a:t>
            </a:r>
          </a:p>
          <a:p>
            <a:pPr lvl="0"/>
            <a:r>
              <a:rPr lang="ru-RU" dirty="0"/>
              <a:t>Проявление понимания, терпимости и такта в воспитании и обучении ребенка, стремление учитывать его индивидуальные особенности, интересы, не игнорируя чувства и эмоции;</a:t>
            </a:r>
          </a:p>
          <a:p>
            <a:pPr lvl="0"/>
            <a:r>
              <a:rPr lang="ru-RU" dirty="0"/>
              <a:t>Уважительные взаимоотношения семьи и образовательного учреждения.</a:t>
            </a:r>
          </a:p>
          <a:p>
            <a:endParaRPr lang="ru-RU" dirty="0"/>
          </a:p>
        </p:txBody>
      </p:sp>
    </p:spTree>
    <p:extLst>
      <p:ext uri="{BB962C8B-B14F-4D97-AF65-F5344CB8AC3E}">
        <p14:creationId xmlns:p14="http://schemas.microsoft.com/office/powerpoint/2010/main" val="1139600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395536" y="1628800"/>
            <a:ext cx="8208912" cy="4873752"/>
          </a:xfrm>
        </p:spPr>
        <p:txBody>
          <a:bodyPr/>
          <a:lstStyle/>
          <a:p>
            <a:pPr lvl="0" algn="just"/>
            <a:r>
              <a:rPr lang="ru-RU" dirty="0"/>
              <a:t>это учет индивидуальности ребенка. Поддерживая контакт с семьей, воспитатель узнает особенности, привычки своего воспитанника и учитывает их при работе</a:t>
            </a:r>
            <a:r>
              <a:rPr lang="ru-RU" dirty="0" smtClean="0"/>
              <a:t>.</a:t>
            </a:r>
          </a:p>
          <a:p>
            <a:pPr lvl="0" algn="just"/>
            <a:endParaRPr lang="ru-RU" dirty="0"/>
          </a:p>
          <a:p>
            <a:pPr lvl="0" algn="just"/>
            <a:r>
              <a:rPr lang="ru-RU" dirty="0"/>
              <a:t>это укрепление внутри семейных связей, что также, является проблемным вопросом в педагогике на сегодняшний день</a:t>
            </a:r>
            <a:r>
              <a:rPr lang="ru-RU" dirty="0" smtClean="0"/>
              <a:t>.</a:t>
            </a:r>
          </a:p>
          <a:p>
            <a:pPr lvl="0" algn="just"/>
            <a:endParaRPr lang="ru-RU" dirty="0"/>
          </a:p>
          <a:p>
            <a:pPr algn="just"/>
            <a:r>
              <a:rPr lang="ru-RU" dirty="0"/>
              <a:t> это возможность реализации единой программы воспитания и развития ребенка в дошкольном учреждении и в семье.</a:t>
            </a:r>
          </a:p>
          <a:p>
            <a:pPr algn="just"/>
            <a:endParaRPr lang="ru-RU" dirty="0"/>
          </a:p>
        </p:txBody>
      </p:sp>
      <p:sp>
        <p:nvSpPr>
          <p:cNvPr id="4" name="Заголовок 1"/>
          <p:cNvSpPr>
            <a:spLocks noGrp="1"/>
          </p:cNvSpPr>
          <p:nvPr>
            <p:ph type="title"/>
          </p:nvPr>
        </p:nvSpPr>
        <p:spPr/>
        <p:txBody>
          <a:bodyPr/>
          <a:lstStyle/>
          <a:p>
            <a:r>
              <a:rPr lang="ru-RU" dirty="0" smtClean="0"/>
              <a:t>Взаимодействие </a:t>
            </a:r>
            <a:r>
              <a:rPr lang="ru-RU" dirty="0"/>
              <a:t>воспитателей с родителями, это:</a:t>
            </a:r>
            <a:endParaRPr lang="ru-RU" dirty="0"/>
          </a:p>
        </p:txBody>
      </p:sp>
    </p:spTree>
    <p:extLst>
      <p:ext uri="{BB962C8B-B14F-4D97-AF65-F5344CB8AC3E}">
        <p14:creationId xmlns:p14="http://schemas.microsoft.com/office/powerpoint/2010/main" val="18327074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педагогу необходимо вырабатывать у себя «добрый взгляд» на ребенка:</a:t>
            </a:r>
            <a:endParaRPr lang="ru-RU" dirty="0"/>
          </a:p>
        </p:txBody>
      </p:sp>
      <p:sp>
        <p:nvSpPr>
          <p:cNvPr id="3" name="Объект 2"/>
          <p:cNvSpPr>
            <a:spLocks noGrp="1"/>
          </p:cNvSpPr>
          <p:nvPr>
            <p:ph sz="quarter" idx="1"/>
          </p:nvPr>
        </p:nvSpPr>
        <p:spPr>
          <a:xfrm>
            <a:off x="457200" y="1600200"/>
            <a:ext cx="8147248" cy="4873752"/>
          </a:xfrm>
        </p:spPr>
        <p:txBody>
          <a:bodyPr/>
          <a:lstStyle/>
          <a:p>
            <a:pPr algn="just"/>
            <a:r>
              <a:rPr lang="ru-RU" dirty="0"/>
              <a:t>видеть в развитии его личности, прежде всего положительные черты, создавать условия для их проявления, упрочения, привлекать к ним внимание родителей. </a:t>
            </a:r>
            <a:endParaRPr lang="ru-RU" dirty="0" smtClean="0"/>
          </a:p>
          <a:p>
            <a:pPr marL="0" indent="0" algn="just">
              <a:buNone/>
            </a:pPr>
            <a:endParaRPr lang="ru-RU" dirty="0"/>
          </a:p>
          <a:p>
            <a:pPr marL="0" indent="0" algn="just">
              <a:buNone/>
            </a:pPr>
            <a:r>
              <a:rPr lang="ru-RU" dirty="0" smtClean="0"/>
              <a:t>Доверие </a:t>
            </a:r>
            <a:r>
              <a:rPr lang="ru-RU" dirty="0"/>
              <a:t>же родителей к педагогу основывается на уважении к опыту, знаниям, компетентности педагога в вопросах воспитания, но, главное, на доверии к нему в силу его личных качеств (заботливость, внимание к людям, доброта, чуткость).</a:t>
            </a:r>
          </a:p>
          <a:p>
            <a:pPr algn="just"/>
            <a:endParaRPr lang="ru-RU" dirty="0"/>
          </a:p>
        </p:txBody>
      </p:sp>
    </p:spTree>
    <p:extLst>
      <p:ext uri="{BB962C8B-B14F-4D97-AF65-F5344CB8AC3E}">
        <p14:creationId xmlns:p14="http://schemas.microsoft.com/office/powerpoint/2010/main" val="16855686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15416"/>
            <a:ext cx="7467600" cy="1143000"/>
          </a:xfrm>
        </p:spPr>
        <p:txBody>
          <a:bodyPr/>
          <a:lstStyle/>
          <a:p>
            <a:r>
              <a:rPr lang="ru-RU" dirty="0" smtClean="0"/>
              <a:t>Проблема?</a:t>
            </a:r>
            <a:endParaRPr lang="ru-RU" dirty="0"/>
          </a:p>
        </p:txBody>
      </p:sp>
      <p:sp>
        <p:nvSpPr>
          <p:cNvPr id="3" name="Объект 2"/>
          <p:cNvSpPr>
            <a:spLocks noGrp="1"/>
          </p:cNvSpPr>
          <p:nvPr>
            <p:ph sz="quarter" idx="1"/>
          </p:nvPr>
        </p:nvSpPr>
        <p:spPr>
          <a:xfrm>
            <a:off x="467544" y="1340768"/>
            <a:ext cx="8219256" cy="3240360"/>
          </a:xfrm>
        </p:spPr>
        <p:txBody>
          <a:bodyPr/>
          <a:lstStyle/>
          <a:p>
            <a:pPr algn="just"/>
            <a:r>
              <a:rPr lang="ru-RU" dirty="0"/>
              <a:t>Родители и педагоги зачастую испытывают недостаток информации о воспитании ребенка, особенностях его развития вне границ их воздействия. </a:t>
            </a:r>
            <a:endParaRPr lang="ru-RU" dirty="0" smtClean="0"/>
          </a:p>
          <a:p>
            <a:pPr algn="just"/>
            <a:endParaRPr lang="ru-RU" dirty="0" smtClean="0"/>
          </a:p>
          <a:p>
            <a:pPr algn="just"/>
            <a:r>
              <a:rPr lang="ru-RU" dirty="0"/>
              <a:t>Педагог, как правило, ссылаясь на недостаток времени, скуп на общение с родителями</a:t>
            </a:r>
            <a:r>
              <a:rPr lang="ru-RU" dirty="0" smtClean="0"/>
              <a:t>.</a:t>
            </a:r>
          </a:p>
          <a:p>
            <a:pPr marL="0" indent="0" algn="just">
              <a:buNone/>
            </a:pPr>
            <a:endParaRPr lang="ru-RU" dirty="0" smtClean="0"/>
          </a:p>
          <a:p>
            <a:pPr algn="just"/>
            <a:endParaRPr lang="ru-RU" dirty="0"/>
          </a:p>
        </p:txBody>
      </p:sp>
    </p:spTree>
    <p:extLst>
      <p:ext uri="{BB962C8B-B14F-4D97-AF65-F5344CB8AC3E}">
        <p14:creationId xmlns:p14="http://schemas.microsoft.com/office/powerpoint/2010/main" val="5210880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Способы воздействия на семью</a:t>
            </a:r>
            <a:endParaRPr lang="ru-RU" dirty="0"/>
          </a:p>
        </p:txBody>
      </p:sp>
      <p:sp>
        <p:nvSpPr>
          <p:cNvPr id="3" name="Объект 2"/>
          <p:cNvSpPr>
            <a:spLocks noGrp="1"/>
          </p:cNvSpPr>
          <p:nvPr>
            <p:ph sz="quarter" idx="1"/>
          </p:nvPr>
        </p:nvSpPr>
        <p:spPr>
          <a:xfrm>
            <a:off x="457200" y="1600200"/>
            <a:ext cx="8291264" cy="4873752"/>
          </a:xfrm>
        </p:spPr>
        <p:txBody>
          <a:bodyPr>
            <a:normAutofit/>
          </a:bodyPr>
          <a:lstStyle/>
          <a:p>
            <a:pPr algn="just"/>
            <a:r>
              <a:rPr lang="ru-RU" dirty="0"/>
              <a:t>Расширить представления родителей о жизни детей в детском саду поможет информационный материал, который помещается на стендах в группе, в вестибюле дошкольного учреждения. Важно только, чтобы этот материал был динамичным, отражал текущие события и нес конкретные </a:t>
            </a:r>
            <a:r>
              <a:rPr lang="ru-RU" dirty="0" smtClean="0"/>
              <a:t>знания</a:t>
            </a:r>
          </a:p>
          <a:p>
            <a:pPr algn="just"/>
            <a:endParaRPr lang="ru-RU" dirty="0" smtClean="0"/>
          </a:p>
          <a:p>
            <a:pPr algn="just"/>
            <a:r>
              <a:rPr lang="ru-RU" dirty="0" smtClean="0"/>
              <a:t>Воздействия </a:t>
            </a:r>
            <a:r>
              <a:rPr lang="ru-RU" dirty="0"/>
              <a:t>на семью - через ребенка. Если жизнь в группе интересная, содержательная, ребенку эмоционально комфортно, он обязательно поделится своими впечатлениями с домочадцами.</a:t>
            </a:r>
          </a:p>
          <a:p>
            <a:endParaRPr lang="ru-RU" dirty="0"/>
          </a:p>
        </p:txBody>
      </p:sp>
    </p:spTree>
    <p:extLst>
      <p:ext uri="{BB962C8B-B14F-4D97-AF65-F5344CB8AC3E}">
        <p14:creationId xmlns:p14="http://schemas.microsoft.com/office/powerpoint/2010/main" val="21488892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Основная цель всех форм и видов взаимодействия ДОУ с семьей</a:t>
            </a:r>
            <a:endParaRPr lang="ru-RU" dirty="0"/>
          </a:p>
        </p:txBody>
      </p:sp>
      <p:sp>
        <p:nvSpPr>
          <p:cNvPr id="3" name="Объект 2"/>
          <p:cNvSpPr>
            <a:spLocks noGrp="1"/>
          </p:cNvSpPr>
          <p:nvPr>
            <p:ph sz="quarter" idx="1"/>
          </p:nvPr>
        </p:nvSpPr>
        <p:spPr>
          <a:xfrm>
            <a:off x="457200" y="1600200"/>
            <a:ext cx="8147248" cy="4873752"/>
          </a:xfrm>
        </p:spPr>
        <p:txBody>
          <a:bodyPr/>
          <a:lstStyle/>
          <a:p>
            <a:pPr marL="0" indent="0" algn="just">
              <a:buNone/>
            </a:pPr>
            <a:r>
              <a:rPr lang="ru-RU" dirty="0" smtClean="0"/>
              <a:t>- </a:t>
            </a:r>
            <a:r>
              <a:rPr lang="ru-RU" dirty="0"/>
              <a:t>установление доверительных отношений между детьми, родителями и педагогами, объединение их в одну команду, воспитание потребности делиться друг с другом своими проблемами и совместно их решать.</a:t>
            </a:r>
          </a:p>
          <a:p>
            <a:pPr algn="just"/>
            <a:endParaRPr lang="ru-RU" dirty="0"/>
          </a:p>
        </p:txBody>
      </p:sp>
    </p:spTree>
    <p:extLst>
      <p:ext uri="{BB962C8B-B14F-4D97-AF65-F5344CB8AC3E}">
        <p14:creationId xmlns:p14="http://schemas.microsoft.com/office/powerpoint/2010/main" val="4106374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71400"/>
            <a:ext cx="7467600" cy="1143000"/>
          </a:xfrm>
        </p:spPr>
        <p:txBody>
          <a:bodyPr/>
          <a:lstStyle/>
          <a:p>
            <a:r>
              <a:rPr lang="ru-RU" dirty="0" smtClean="0"/>
              <a:t>Действия</a:t>
            </a:r>
            <a:endParaRPr lang="ru-RU" dirty="0"/>
          </a:p>
        </p:txBody>
      </p:sp>
      <p:sp>
        <p:nvSpPr>
          <p:cNvPr id="3" name="Объект 2"/>
          <p:cNvSpPr>
            <a:spLocks noGrp="1"/>
          </p:cNvSpPr>
          <p:nvPr>
            <p:ph sz="quarter" idx="1"/>
          </p:nvPr>
        </p:nvSpPr>
        <p:spPr>
          <a:xfrm>
            <a:off x="467544" y="1052736"/>
            <a:ext cx="7467600" cy="4873752"/>
          </a:xfrm>
        </p:spPr>
        <p:txBody>
          <a:bodyPr/>
          <a:lstStyle/>
          <a:p>
            <a:pPr algn="just"/>
            <a:r>
              <a:rPr lang="ru-RU" dirty="0"/>
              <a:t>необходимы мероприятия, побуждающие родителей включиться в жизнь дошкольного </a:t>
            </a:r>
            <a:r>
              <a:rPr lang="ru-RU" dirty="0" smtClean="0"/>
              <a:t>учреждения</a:t>
            </a:r>
          </a:p>
          <a:p>
            <a:pPr algn="just"/>
            <a:r>
              <a:rPr lang="ru-RU" dirty="0" smtClean="0"/>
              <a:t>анализ </a:t>
            </a:r>
            <a:r>
              <a:rPr lang="ru-RU" dirty="0"/>
              <a:t>сведений о родителях и детях, изучение семей, их трудностей и запросов, а также выявление готовности семьи ответить на запросы дошкольного учреждения. </a:t>
            </a:r>
          </a:p>
          <a:p>
            <a:endParaRPr lang="ru-RU" dirty="0"/>
          </a:p>
        </p:txBody>
      </p:sp>
    </p:spTree>
    <p:extLst>
      <p:ext uri="{BB962C8B-B14F-4D97-AF65-F5344CB8AC3E}">
        <p14:creationId xmlns:p14="http://schemas.microsoft.com/office/powerpoint/2010/main" val="8816432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87424"/>
            <a:ext cx="7467600" cy="1143000"/>
          </a:xfrm>
        </p:spPr>
        <p:txBody>
          <a:bodyPr/>
          <a:lstStyle/>
          <a:p>
            <a:r>
              <a:rPr lang="ru-RU" dirty="0" smtClean="0"/>
              <a:t>Формы работы с родителями</a:t>
            </a:r>
            <a:endParaRPr lang="ru-RU" dirty="0"/>
          </a:p>
        </p:txBody>
      </p:sp>
      <p:sp>
        <p:nvSpPr>
          <p:cNvPr id="3" name="Объект 2"/>
          <p:cNvSpPr>
            <a:spLocks noGrp="1"/>
          </p:cNvSpPr>
          <p:nvPr>
            <p:ph sz="quarter" idx="1"/>
          </p:nvPr>
        </p:nvSpPr>
        <p:spPr>
          <a:xfrm>
            <a:off x="457200" y="692696"/>
            <a:ext cx="8291264" cy="6165304"/>
          </a:xfrm>
        </p:spPr>
        <p:txBody>
          <a:bodyPr>
            <a:normAutofit fontScale="70000" lnSpcReduction="20000"/>
          </a:bodyPr>
          <a:lstStyle/>
          <a:p>
            <a:r>
              <a:rPr lang="ru-RU" dirty="0" smtClean="0"/>
              <a:t>опрос</a:t>
            </a:r>
          </a:p>
          <a:p>
            <a:r>
              <a:rPr lang="ru-RU" dirty="0" smtClean="0"/>
              <a:t> </a:t>
            </a:r>
            <a:r>
              <a:rPr lang="ru-RU" dirty="0"/>
              <a:t>анкетирование (</a:t>
            </a:r>
            <a:r>
              <a:rPr lang="ru-RU" dirty="0" err="1"/>
              <a:t>гугль</a:t>
            </a:r>
            <a:r>
              <a:rPr lang="ru-RU" dirty="0"/>
              <a:t> формы), </a:t>
            </a:r>
            <a:endParaRPr lang="ru-RU" dirty="0" smtClean="0"/>
          </a:p>
          <a:p>
            <a:r>
              <a:rPr lang="ru-RU" dirty="0" smtClean="0"/>
              <a:t>интервьюирование</a:t>
            </a:r>
          </a:p>
          <a:p>
            <a:r>
              <a:rPr lang="ru-RU" dirty="0" smtClean="0"/>
              <a:t>наблюдение </a:t>
            </a:r>
          </a:p>
          <a:p>
            <a:r>
              <a:rPr lang="ru-RU" dirty="0" smtClean="0"/>
              <a:t>специальные </a:t>
            </a:r>
            <a:r>
              <a:rPr lang="ru-RU" dirty="0"/>
              <a:t>диагностические методики, используемые </a:t>
            </a:r>
            <a:r>
              <a:rPr lang="ru-RU" dirty="0" smtClean="0"/>
              <a:t>психологами</a:t>
            </a:r>
          </a:p>
          <a:p>
            <a:r>
              <a:rPr lang="ru-RU" dirty="0" smtClean="0"/>
              <a:t>лекции </a:t>
            </a:r>
          </a:p>
          <a:p>
            <a:r>
              <a:rPr lang="ru-RU" dirty="0" smtClean="0"/>
              <a:t>индивидуальное </a:t>
            </a:r>
            <a:r>
              <a:rPr lang="ru-RU" dirty="0"/>
              <a:t>и подгрупповое </a:t>
            </a:r>
            <a:r>
              <a:rPr lang="ru-RU" dirty="0" smtClean="0"/>
              <a:t>консультирование</a:t>
            </a:r>
          </a:p>
          <a:p>
            <a:r>
              <a:rPr lang="ru-RU" dirty="0" smtClean="0"/>
              <a:t>информационные листы</a:t>
            </a:r>
          </a:p>
          <a:p>
            <a:r>
              <a:rPr lang="ru-RU" dirty="0" smtClean="0"/>
              <a:t>газеты</a:t>
            </a:r>
          </a:p>
          <a:p>
            <a:r>
              <a:rPr lang="ru-RU" dirty="0" smtClean="0"/>
              <a:t>листы-памятки</a:t>
            </a:r>
          </a:p>
          <a:p>
            <a:r>
              <a:rPr lang="ru-RU" dirty="0" smtClean="0"/>
              <a:t>библиотека </a:t>
            </a:r>
            <a:r>
              <a:rPr lang="ru-RU" dirty="0"/>
              <a:t>для </a:t>
            </a:r>
            <a:r>
              <a:rPr lang="ru-RU" dirty="0" smtClean="0"/>
              <a:t>родителей</a:t>
            </a:r>
          </a:p>
          <a:p>
            <a:r>
              <a:rPr lang="ru-RU" dirty="0" smtClean="0"/>
              <a:t>видеотека</a:t>
            </a:r>
          </a:p>
          <a:p>
            <a:r>
              <a:rPr lang="ru-RU" dirty="0" smtClean="0"/>
              <a:t>аудиотека </a:t>
            </a:r>
          </a:p>
          <a:p>
            <a:r>
              <a:rPr lang="ru-RU" dirty="0" smtClean="0"/>
              <a:t>обмен мыслями</a:t>
            </a:r>
          </a:p>
          <a:p>
            <a:r>
              <a:rPr lang="ru-RU" dirty="0" smtClean="0"/>
              <a:t>идеями</a:t>
            </a:r>
          </a:p>
          <a:p>
            <a:r>
              <a:rPr lang="ru-RU" dirty="0" smtClean="0"/>
              <a:t>чувствами</a:t>
            </a:r>
          </a:p>
          <a:p>
            <a:pPr marL="0" indent="0">
              <a:buNone/>
            </a:pPr>
            <a:r>
              <a:rPr lang="ru-RU" dirty="0" smtClean="0"/>
              <a:t>С </a:t>
            </a:r>
            <a:r>
              <a:rPr lang="ru-RU" dirty="0"/>
              <a:t>этой целью можно проводить такие мероприятия, которые включали бы родителей и детей в общее интересное дело, что «вынуждало» бы взрослых вступить с ребенком в общение. </a:t>
            </a:r>
            <a:endParaRPr lang="ru-RU" dirty="0" smtClean="0"/>
          </a:p>
          <a:p>
            <a:pPr marL="0" indent="0">
              <a:buNone/>
            </a:pPr>
            <a:r>
              <a:rPr lang="ru-RU" dirty="0" smtClean="0"/>
              <a:t>Психологические </a:t>
            </a:r>
            <a:r>
              <a:rPr lang="ru-RU" dirty="0"/>
              <a:t>семинары-практикумы на сближения родителя и ребенка. Школа – осознанного </a:t>
            </a:r>
            <a:r>
              <a:rPr lang="ru-RU" dirty="0" err="1"/>
              <a:t>родительства</a:t>
            </a:r>
            <a:r>
              <a:rPr lang="ru-RU" dirty="0"/>
              <a:t>.</a:t>
            </a:r>
          </a:p>
          <a:p>
            <a:endParaRPr lang="ru-RU" dirty="0"/>
          </a:p>
        </p:txBody>
      </p:sp>
    </p:spTree>
    <p:extLst>
      <p:ext uri="{BB962C8B-B14F-4D97-AF65-F5344CB8AC3E}">
        <p14:creationId xmlns:p14="http://schemas.microsoft.com/office/powerpoint/2010/main" val="1767387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43408"/>
            <a:ext cx="7467600" cy="1143000"/>
          </a:xfrm>
        </p:spPr>
        <p:txBody>
          <a:bodyPr/>
          <a:lstStyle/>
          <a:p>
            <a:pPr algn="ctr"/>
            <a:r>
              <a:rPr lang="ru-RU" dirty="0" smtClean="0"/>
              <a:t>Современный родитель какой он?</a:t>
            </a:r>
            <a:endParaRPr lang="ru-RU" dirty="0"/>
          </a:p>
        </p:txBody>
      </p:sp>
      <p:pic>
        <p:nvPicPr>
          <p:cNvPr id="4" name="Объект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115616" y="836712"/>
            <a:ext cx="6667500" cy="3162300"/>
          </a:xfrm>
        </p:spPr>
      </p:pic>
      <p:sp>
        <p:nvSpPr>
          <p:cNvPr id="5" name="TextBox 4"/>
          <p:cNvSpPr txBox="1"/>
          <p:nvPr/>
        </p:nvSpPr>
        <p:spPr>
          <a:xfrm>
            <a:off x="395536" y="4149080"/>
            <a:ext cx="7978925" cy="2308324"/>
          </a:xfrm>
          <a:prstGeom prst="rect">
            <a:avLst/>
          </a:prstGeom>
          <a:noFill/>
        </p:spPr>
        <p:txBody>
          <a:bodyPr wrap="square" rtlCol="0">
            <a:spAutoFit/>
          </a:bodyPr>
          <a:lstStyle/>
          <a:p>
            <a:pPr marL="285750" indent="-285750" algn="just">
              <a:buFont typeface="Wingdings" panose="05000000000000000000" pitchFamily="2" charset="2"/>
              <a:buChar char="Ø"/>
            </a:pPr>
            <a:r>
              <a:rPr lang="ru-RU" dirty="0" smtClean="0"/>
              <a:t>Все меньше общается со своими детьми;</a:t>
            </a:r>
          </a:p>
          <a:p>
            <a:pPr marL="285750" indent="-285750" algn="just">
              <a:buFont typeface="Wingdings" panose="05000000000000000000" pitchFamily="2" charset="2"/>
              <a:buChar char="Ø"/>
            </a:pPr>
            <a:r>
              <a:rPr lang="ru-RU" dirty="0" smtClean="0"/>
              <a:t>Испытывает страх «не справится с жизнью»  (обидеть, потерять работу, заболеть);</a:t>
            </a:r>
          </a:p>
          <a:p>
            <a:pPr marL="285750" indent="-285750" algn="just">
              <a:buFont typeface="Wingdings" panose="05000000000000000000" pitchFamily="2" charset="2"/>
              <a:buChar char="Ø"/>
            </a:pPr>
            <a:r>
              <a:rPr lang="ru-RU" dirty="0" smtClean="0"/>
              <a:t>Становится уязвимым, неуверенным и эмоционально нестабильным;</a:t>
            </a:r>
          </a:p>
          <a:p>
            <a:pPr marL="285750" indent="-285750" algn="just">
              <a:buFont typeface="Wingdings" panose="05000000000000000000" pitchFamily="2" charset="2"/>
              <a:buChar char="Ø"/>
            </a:pPr>
            <a:r>
              <a:rPr lang="ru-RU" dirty="0" smtClean="0"/>
              <a:t>Новым социальным страхом родителей - стала не успешность</a:t>
            </a:r>
          </a:p>
          <a:p>
            <a:pPr algn="just"/>
            <a:r>
              <a:rPr lang="ru-RU" dirty="0" smtClean="0"/>
              <a:t>ребенка.</a:t>
            </a:r>
          </a:p>
          <a:p>
            <a:pPr marL="285750" indent="-285750">
              <a:buFont typeface="Wingdings" panose="05000000000000000000" pitchFamily="2" charset="2"/>
              <a:buChar char="Ø"/>
            </a:pPr>
            <a:endParaRPr lang="ru-RU" dirty="0"/>
          </a:p>
        </p:txBody>
      </p:sp>
    </p:spTree>
    <p:extLst>
      <p:ext uri="{BB962C8B-B14F-4D97-AF65-F5344CB8AC3E}">
        <p14:creationId xmlns:p14="http://schemas.microsoft.com/office/powerpoint/2010/main" val="898739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15416"/>
            <a:ext cx="7467600" cy="1143000"/>
          </a:xfrm>
        </p:spPr>
        <p:txBody>
          <a:bodyPr/>
          <a:lstStyle/>
          <a:p>
            <a:r>
              <a:rPr lang="ru-RU" dirty="0" smtClean="0"/>
              <a:t>«Мир глазами ребенка»</a:t>
            </a:r>
            <a:endParaRPr lang="ru-RU" dirty="0"/>
          </a:p>
        </p:txBody>
      </p:sp>
      <p:sp>
        <p:nvSpPr>
          <p:cNvPr id="3" name="Объект 2"/>
          <p:cNvSpPr>
            <a:spLocks noGrp="1"/>
          </p:cNvSpPr>
          <p:nvPr>
            <p:ph sz="quarter" idx="1"/>
          </p:nvPr>
        </p:nvSpPr>
        <p:spPr>
          <a:xfrm>
            <a:off x="457200" y="908720"/>
            <a:ext cx="8363272" cy="5565232"/>
          </a:xfrm>
        </p:spPr>
        <p:txBody>
          <a:bodyPr>
            <a:normAutofit fontScale="92500" lnSpcReduction="10000"/>
          </a:bodyPr>
          <a:lstStyle/>
          <a:p>
            <a:pPr algn="just"/>
            <a:r>
              <a:rPr lang="ru-RU" dirty="0"/>
              <a:t>В нашем дошкольном учреждении 4 года проводился тренинг «Мир глазами ребенка», для родителей по желанию, и для всех педагогов обязательно. Без сомнения, можно сказать, что перестроится на новую модель поведения было не просто, но те, кому это удалось получили инструменты для большего понимания детей, их реакции на те или иные действия взрослого, причину и следствие поведенческих реакций, и способы успешного взаимодействия с ребенком. </a:t>
            </a:r>
          </a:p>
          <a:p>
            <a:pPr algn="just"/>
            <a:r>
              <a:rPr lang="ru-RU" dirty="0"/>
              <a:t>Проанализировав все выше сказанное можно утверждать, что взаимодействие ДОУ с семьей является эффективным при условии внедрения современных форм сотрудничества, в результате внедрения которых позиция, как родителей, так и воспитателей становится более гибкой: родители активно участвуют в различных мероприятиях, ощущают себя более компетентными в воспитании детей.</a:t>
            </a:r>
          </a:p>
          <a:p>
            <a:endParaRPr lang="ru-RU" dirty="0"/>
          </a:p>
        </p:txBody>
      </p:sp>
    </p:spTree>
    <p:extLst>
      <p:ext uri="{BB962C8B-B14F-4D97-AF65-F5344CB8AC3E}">
        <p14:creationId xmlns:p14="http://schemas.microsoft.com/office/powerpoint/2010/main" val="34568324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916832"/>
            <a:ext cx="7467600" cy="1143000"/>
          </a:xfrm>
        </p:spPr>
        <p:txBody>
          <a:bodyPr/>
          <a:lstStyle/>
          <a:p>
            <a:pPr algn="ctr"/>
            <a:r>
              <a:rPr lang="ru-RU" dirty="0" smtClean="0"/>
              <a:t>Благодарю за внимания</a:t>
            </a:r>
            <a:endParaRPr lang="ru-RU" dirty="0"/>
          </a:p>
        </p:txBody>
      </p:sp>
    </p:spTree>
    <p:extLst>
      <p:ext uri="{BB962C8B-B14F-4D97-AF65-F5344CB8AC3E}">
        <p14:creationId xmlns:p14="http://schemas.microsoft.com/office/powerpoint/2010/main" val="1855334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7467600" cy="1143000"/>
          </a:xfrm>
        </p:spPr>
        <p:txBody>
          <a:bodyPr/>
          <a:lstStyle/>
          <a:p>
            <a:r>
              <a:rPr lang="ru-RU" dirty="0" smtClean="0"/>
              <a:t>Цель взаимодействия -</a:t>
            </a:r>
            <a:endParaRPr lang="ru-RU" dirty="0"/>
          </a:p>
        </p:txBody>
      </p:sp>
      <p:sp>
        <p:nvSpPr>
          <p:cNvPr id="3" name="Объект 2"/>
          <p:cNvSpPr>
            <a:spLocks noGrp="1"/>
          </p:cNvSpPr>
          <p:nvPr>
            <p:ph sz="quarter" idx="1"/>
          </p:nvPr>
        </p:nvSpPr>
        <p:spPr>
          <a:xfrm>
            <a:off x="457200" y="1268760"/>
            <a:ext cx="7715200" cy="5205192"/>
          </a:xfrm>
        </p:spPr>
        <p:txBody>
          <a:bodyPr/>
          <a:lstStyle/>
          <a:p>
            <a:pPr marL="0" indent="0" algn="just">
              <a:buNone/>
            </a:pPr>
            <a:r>
              <a:rPr lang="ru-RU" dirty="0" smtClean="0"/>
              <a:t>установление </a:t>
            </a:r>
            <a:r>
              <a:rPr lang="ru-RU" dirty="0"/>
              <a:t>партнерских отношений участников педагогического процесса, приобщение родителей к жизни детского сада. </a:t>
            </a:r>
          </a:p>
          <a:p>
            <a:pPr marL="0" indent="0">
              <a:buNone/>
            </a:pP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2907224"/>
            <a:ext cx="7026548" cy="3950776"/>
          </a:xfrm>
          <a:prstGeom prst="rect">
            <a:avLst/>
          </a:prstGeom>
        </p:spPr>
      </p:pic>
    </p:spTree>
    <p:extLst>
      <p:ext uri="{BB962C8B-B14F-4D97-AF65-F5344CB8AC3E}">
        <p14:creationId xmlns:p14="http://schemas.microsoft.com/office/powerpoint/2010/main" val="3523962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7467600" cy="1143000"/>
          </a:xfrm>
        </p:spPr>
        <p:txBody>
          <a:bodyPr>
            <a:normAutofit fontScale="90000"/>
          </a:bodyPr>
          <a:lstStyle/>
          <a:p>
            <a:r>
              <a:rPr lang="ru-RU" dirty="0"/>
              <a:t>Взаимодействие педагогов и специалистов с родителями предполагает</a:t>
            </a:r>
          </a:p>
        </p:txBody>
      </p:sp>
      <p:sp>
        <p:nvSpPr>
          <p:cNvPr id="3" name="Объект 2"/>
          <p:cNvSpPr>
            <a:spLocks noGrp="1"/>
          </p:cNvSpPr>
          <p:nvPr>
            <p:ph sz="quarter" idx="1"/>
          </p:nvPr>
        </p:nvSpPr>
        <p:spPr>
          <a:xfrm>
            <a:off x="457200" y="1600200"/>
            <a:ext cx="7931224" cy="4873752"/>
          </a:xfrm>
        </p:spPr>
        <p:txBody>
          <a:bodyPr>
            <a:normAutofit fontScale="92500"/>
          </a:bodyPr>
          <a:lstStyle/>
          <a:p>
            <a:pPr marL="0" indent="0" algn="just">
              <a:buNone/>
            </a:pPr>
            <a:r>
              <a:rPr lang="ru-RU" dirty="0" smtClean="0"/>
              <a:t>Взаимопомощь</a:t>
            </a:r>
            <a:r>
              <a:rPr lang="ru-RU" dirty="0"/>
              <a:t>, взаимоуважение и взаимодоверие, знание и учет педагогом семейного воспитания, а родителями – условий воспитания в детском саду. </a:t>
            </a:r>
            <a:endParaRPr lang="ru-RU" dirty="0" smtClean="0"/>
          </a:p>
          <a:p>
            <a:pPr marL="0" indent="0" algn="just">
              <a:buNone/>
            </a:pPr>
            <a:endParaRPr lang="ru-RU" dirty="0"/>
          </a:p>
          <a:p>
            <a:pPr marL="0" indent="0" algn="just">
              <a:buNone/>
            </a:pPr>
            <a:r>
              <a:rPr lang="ru-RU" dirty="0" smtClean="0"/>
              <a:t>Также </a:t>
            </a:r>
            <a:r>
              <a:rPr lang="ru-RU" dirty="0"/>
              <a:t>оно подразумевает обоюдное желание родителей и педагогов поддерживать контакты друг с другом. </a:t>
            </a:r>
            <a:endParaRPr lang="ru-RU" dirty="0" smtClean="0"/>
          </a:p>
          <a:p>
            <a:pPr marL="0" indent="0" algn="just">
              <a:buNone/>
            </a:pPr>
            <a:endParaRPr lang="ru-RU" dirty="0"/>
          </a:p>
          <a:p>
            <a:pPr marL="0" indent="0" algn="just">
              <a:buNone/>
            </a:pPr>
            <a:r>
              <a:rPr lang="ru-RU" dirty="0"/>
              <a:t>Взаимодействие предполагает также </a:t>
            </a:r>
            <a:r>
              <a:rPr lang="ru-RU" dirty="0" err="1"/>
              <a:t>безоценочный</a:t>
            </a:r>
            <a:r>
              <a:rPr lang="ru-RU" dirty="0"/>
              <a:t> стиль отношений. Недопустимость анализа личности родителя по степени его педагогической «грамотности-неграмотности», «активности-пассивности», «готовности-неготовности» к сотрудничеству. </a:t>
            </a:r>
          </a:p>
          <a:p>
            <a:pPr marL="0" indent="0" algn="just">
              <a:buNone/>
            </a:pPr>
            <a:endParaRPr lang="ru-RU" dirty="0"/>
          </a:p>
          <a:p>
            <a:endParaRPr lang="ru-RU" dirty="0"/>
          </a:p>
        </p:txBody>
      </p:sp>
    </p:spTree>
    <p:extLst>
      <p:ext uri="{BB962C8B-B14F-4D97-AF65-F5344CB8AC3E}">
        <p14:creationId xmlns:p14="http://schemas.microsoft.com/office/powerpoint/2010/main" val="466966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вал 1"/>
          <p:cNvSpPr/>
          <p:nvPr/>
        </p:nvSpPr>
        <p:spPr>
          <a:xfrm>
            <a:off x="2267744" y="2455703"/>
            <a:ext cx="4248472" cy="1296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ВЗАИМОДЕЙСТВИЕ</a:t>
            </a:r>
            <a:endParaRPr lang="ru-RU" dirty="0"/>
          </a:p>
        </p:txBody>
      </p:sp>
      <p:sp>
        <p:nvSpPr>
          <p:cNvPr id="3" name="Овал 2"/>
          <p:cNvSpPr/>
          <p:nvPr/>
        </p:nvSpPr>
        <p:spPr>
          <a:xfrm>
            <a:off x="323528" y="1268760"/>
            <a:ext cx="3024336" cy="11869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Активная жизненная позиция</a:t>
            </a:r>
            <a:endParaRPr lang="ru-RU" dirty="0"/>
          </a:p>
        </p:txBody>
      </p:sp>
      <p:sp>
        <p:nvSpPr>
          <p:cNvPr id="4" name="Овал 3"/>
          <p:cNvSpPr/>
          <p:nvPr/>
        </p:nvSpPr>
        <p:spPr>
          <a:xfrm>
            <a:off x="2987824" y="404664"/>
            <a:ext cx="3024336" cy="11869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Сотрудничество</a:t>
            </a:r>
            <a:endParaRPr lang="ru-RU" dirty="0"/>
          </a:p>
        </p:txBody>
      </p:sp>
      <p:sp>
        <p:nvSpPr>
          <p:cNvPr id="5" name="Овал 4"/>
          <p:cNvSpPr/>
          <p:nvPr/>
        </p:nvSpPr>
        <p:spPr>
          <a:xfrm>
            <a:off x="5580112" y="1268759"/>
            <a:ext cx="3024336" cy="11869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Конгруэнтность</a:t>
            </a:r>
            <a:endParaRPr lang="ru-RU" dirty="0"/>
          </a:p>
        </p:txBody>
      </p:sp>
      <p:sp>
        <p:nvSpPr>
          <p:cNvPr id="6" name="Овал 5"/>
          <p:cNvSpPr/>
          <p:nvPr/>
        </p:nvSpPr>
        <p:spPr>
          <a:xfrm>
            <a:off x="323528" y="3956217"/>
            <a:ext cx="3024336" cy="11869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Конфиденциальность</a:t>
            </a:r>
            <a:endParaRPr lang="ru-RU" sz="1400" dirty="0"/>
          </a:p>
        </p:txBody>
      </p:sp>
      <p:sp>
        <p:nvSpPr>
          <p:cNvPr id="7" name="Овал 6"/>
          <p:cNvSpPr/>
          <p:nvPr/>
        </p:nvSpPr>
        <p:spPr>
          <a:xfrm>
            <a:off x="5580112" y="3933055"/>
            <a:ext cx="3024336" cy="11869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Действия</a:t>
            </a:r>
          </a:p>
        </p:txBody>
      </p:sp>
      <p:sp>
        <p:nvSpPr>
          <p:cNvPr id="8" name="Овал 7"/>
          <p:cNvSpPr/>
          <p:nvPr/>
        </p:nvSpPr>
        <p:spPr>
          <a:xfrm>
            <a:off x="2998943" y="4941168"/>
            <a:ext cx="3024336" cy="11869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Проблема?</a:t>
            </a:r>
            <a:endParaRPr lang="ru-RU" dirty="0"/>
          </a:p>
        </p:txBody>
      </p:sp>
    </p:spTree>
    <p:extLst>
      <p:ext uri="{BB962C8B-B14F-4D97-AF65-F5344CB8AC3E}">
        <p14:creationId xmlns:p14="http://schemas.microsoft.com/office/powerpoint/2010/main" val="4161421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Активная жизненная позиция родителей</a:t>
            </a:r>
            <a:endParaRPr lang="ru-RU" dirty="0"/>
          </a:p>
        </p:txBody>
      </p:sp>
      <p:sp>
        <p:nvSpPr>
          <p:cNvPr id="3" name="Объект 2"/>
          <p:cNvSpPr>
            <a:spLocks noGrp="1"/>
          </p:cNvSpPr>
          <p:nvPr>
            <p:ph sz="quarter" idx="1"/>
          </p:nvPr>
        </p:nvSpPr>
        <p:spPr>
          <a:xfrm>
            <a:off x="457200" y="1600200"/>
            <a:ext cx="8003232" cy="4873752"/>
          </a:xfrm>
        </p:spPr>
        <p:txBody>
          <a:bodyPr>
            <a:normAutofit lnSpcReduction="10000"/>
          </a:bodyPr>
          <a:lstStyle/>
          <a:p>
            <a:pPr marL="0" indent="0" algn="just">
              <a:buNone/>
            </a:pPr>
            <a:r>
              <a:rPr lang="ru-RU" dirty="0"/>
              <a:t>Формирование активной жизненной позиции родителей является актуальной проблемой для педагогов. Именно в саду ребенок находится в самый значимый период развития своей жизни. </a:t>
            </a:r>
            <a:endParaRPr lang="ru-RU" dirty="0" smtClean="0"/>
          </a:p>
          <a:p>
            <a:pPr marL="0" indent="0" algn="just">
              <a:buNone/>
            </a:pPr>
            <a:endParaRPr lang="ru-RU" dirty="0"/>
          </a:p>
          <a:p>
            <a:pPr marL="0" indent="0" algn="just">
              <a:buNone/>
            </a:pPr>
            <a:r>
              <a:rPr lang="ru-RU" dirty="0" smtClean="0"/>
              <a:t>Период</a:t>
            </a:r>
            <a:r>
              <a:rPr lang="ru-RU" dirty="0"/>
              <a:t>, когда формируется здоровье, осуществляется развитие психических, познавательных, личностных качеств ребенка. Это возраст, когда ребенок находится в полной зависимости от окружающих взрослых – родителей, педагогов. Поэтому так важно создание единого пространства развития ребенка в ДОУ и семье, ведь родителей такой же участник образовательных отношений, как ребенок и педагог. </a:t>
            </a:r>
          </a:p>
          <a:p>
            <a:pPr algn="just"/>
            <a:endParaRPr lang="ru-RU" dirty="0"/>
          </a:p>
        </p:txBody>
      </p:sp>
    </p:spTree>
    <p:extLst>
      <p:ext uri="{BB962C8B-B14F-4D97-AF65-F5344CB8AC3E}">
        <p14:creationId xmlns:p14="http://schemas.microsoft.com/office/powerpoint/2010/main" val="763679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87424"/>
            <a:ext cx="7467600" cy="1143000"/>
          </a:xfrm>
        </p:spPr>
        <p:txBody>
          <a:bodyPr/>
          <a:lstStyle/>
          <a:p>
            <a:r>
              <a:rPr lang="ru-RU" dirty="0" smtClean="0"/>
              <a:t>Сотрудничество -</a:t>
            </a:r>
            <a:endParaRPr lang="ru-RU" dirty="0"/>
          </a:p>
        </p:txBody>
      </p:sp>
      <p:sp>
        <p:nvSpPr>
          <p:cNvPr id="3" name="Объект 2"/>
          <p:cNvSpPr>
            <a:spLocks noGrp="1"/>
          </p:cNvSpPr>
          <p:nvPr>
            <p:ph sz="quarter" idx="1"/>
          </p:nvPr>
        </p:nvSpPr>
        <p:spPr>
          <a:xfrm>
            <a:off x="395536" y="764704"/>
            <a:ext cx="8003232" cy="6093296"/>
          </a:xfrm>
        </p:spPr>
        <p:txBody>
          <a:bodyPr>
            <a:normAutofit fontScale="92500"/>
          </a:bodyPr>
          <a:lstStyle/>
          <a:p>
            <a:pPr marL="0" indent="0" algn="just">
              <a:buNone/>
            </a:pPr>
            <a:r>
              <a:rPr lang="ru-RU" dirty="0" smtClean="0"/>
              <a:t>это </a:t>
            </a:r>
            <a:r>
              <a:rPr lang="ru-RU" dirty="0"/>
              <a:t>общение «на равных», где никому не принадлежит привилегия указывать, контролировать, оценивать. </a:t>
            </a:r>
            <a:endParaRPr lang="ru-RU" dirty="0" smtClean="0"/>
          </a:p>
          <a:p>
            <a:pPr algn="just">
              <a:buFontTx/>
              <a:buChar char="-"/>
            </a:pPr>
            <a:endParaRPr lang="ru-RU" dirty="0"/>
          </a:p>
          <a:p>
            <a:pPr marL="0" indent="0" algn="just">
              <a:buNone/>
            </a:pPr>
            <a:r>
              <a:rPr lang="ru-RU" dirty="0" smtClean="0"/>
              <a:t>Взаимодействие </a:t>
            </a:r>
            <a:r>
              <a:rPr lang="ru-RU" dirty="0"/>
              <a:t>представляет собой способ организации совместной деятельности, которая осуществляется на основании социальной перцепции и с помощью общения. Это диалог, который постоянно обогащает всех партнеров, всех участников. Овладеть искусством вести диалог необходимо обеим сторонам: и родителям, и педагогам, искать позитивные способы и формы общения. </a:t>
            </a:r>
          </a:p>
          <a:p>
            <a:pPr marL="0" indent="0" algn="just">
              <a:buNone/>
            </a:pPr>
            <a:endParaRPr lang="ru-RU" dirty="0" smtClean="0"/>
          </a:p>
          <a:p>
            <a:pPr marL="0" indent="0" algn="just">
              <a:buNone/>
            </a:pPr>
            <a:r>
              <a:rPr lang="ru-RU" sz="1600" dirty="0"/>
              <a:t>(</a:t>
            </a:r>
            <a:r>
              <a:rPr lang="ru-RU" sz="1600" b="1" i="1" dirty="0"/>
              <a:t>ПЕРЦЕПЦИЯ </a:t>
            </a:r>
            <a:r>
              <a:rPr lang="ru-RU" sz="1600" i="1" dirty="0"/>
              <a:t>(лат. </a:t>
            </a:r>
            <a:r>
              <a:rPr lang="ru-RU" sz="1600" i="1" dirty="0" err="1"/>
              <a:t>perceptio</a:t>
            </a:r>
            <a:r>
              <a:rPr lang="ru-RU" sz="1600" i="1" dirty="0"/>
              <a:t> – представление, восприятие, от </a:t>
            </a:r>
            <a:r>
              <a:rPr lang="ru-RU" sz="1600" i="1" dirty="0" err="1"/>
              <a:t>percipio</a:t>
            </a:r>
            <a:r>
              <a:rPr lang="ru-RU" sz="1600" i="1" dirty="0"/>
              <a:t> – ощущаю, воспринимаю) – в совр. психологии то же, что восприятие. Лейбниц употреблял термин «перцепция» для обозначения смутного и бессознательного восприятия («впечатления») в противоположность ясному его осознанию – апперцепции</a:t>
            </a:r>
            <a:r>
              <a:rPr lang="ru-RU" sz="1600" dirty="0"/>
              <a:t>.)</a:t>
            </a:r>
            <a:endParaRPr lang="ru-RU" sz="1600" dirty="0"/>
          </a:p>
        </p:txBody>
      </p:sp>
    </p:spTree>
    <p:extLst>
      <p:ext uri="{BB962C8B-B14F-4D97-AF65-F5344CB8AC3E}">
        <p14:creationId xmlns:p14="http://schemas.microsoft.com/office/powerpoint/2010/main" val="3371094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Сотрудничество ДОУ с семьей предполагает</a:t>
            </a:r>
            <a:endParaRPr lang="ru-RU" dirty="0"/>
          </a:p>
        </p:txBody>
      </p:sp>
      <p:sp>
        <p:nvSpPr>
          <p:cNvPr id="3" name="Объект 2"/>
          <p:cNvSpPr>
            <a:spLocks noGrp="1"/>
          </p:cNvSpPr>
          <p:nvPr>
            <p:ph sz="quarter" idx="1"/>
          </p:nvPr>
        </p:nvSpPr>
        <p:spPr>
          <a:xfrm>
            <a:off x="457200" y="1600200"/>
            <a:ext cx="8219256" cy="4873752"/>
          </a:xfrm>
        </p:spPr>
        <p:txBody>
          <a:bodyPr/>
          <a:lstStyle/>
          <a:p>
            <a:pPr algn="just"/>
            <a:r>
              <a:rPr lang="ru-RU" dirty="0"/>
              <a:t>совместные определения целей деятельности, планирование предстоящей работы, распределение сил и средств в соответствии с возможностями каждого участника, совместный контроль и оценку результатов работы, а затем и прогнозирование новых целей, задач и результатов.</a:t>
            </a:r>
          </a:p>
          <a:p>
            <a:pPr algn="just"/>
            <a:endParaRPr lang="ru-RU" dirty="0"/>
          </a:p>
        </p:txBody>
      </p:sp>
    </p:spTree>
    <p:extLst>
      <p:ext uri="{BB962C8B-B14F-4D97-AF65-F5344CB8AC3E}">
        <p14:creationId xmlns:p14="http://schemas.microsoft.com/office/powerpoint/2010/main" val="776954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Конгруэнтность -</a:t>
            </a:r>
            <a:endParaRPr lang="ru-RU" dirty="0"/>
          </a:p>
        </p:txBody>
      </p:sp>
      <p:sp>
        <p:nvSpPr>
          <p:cNvPr id="3" name="Объект 2"/>
          <p:cNvSpPr>
            <a:spLocks noGrp="1"/>
          </p:cNvSpPr>
          <p:nvPr>
            <p:ph sz="quarter" idx="1"/>
          </p:nvPr>
        </p:nvSpPr>
        <p:spPr>
          <a:xfrm>
            <a:off x="457200" y="1600200"/>
            <a:ext cx="8075240" cy="4873752"/>
          </a:xfrm>
        </p:spPr>
        <p:txBody>
          <a:bodyPr/>
          <a:lstStyle/>
          <a:p>
            <a:pPr marL="0" indent="0" algn="just">
              <a:buNone/>
            </a:pPr>
            <a:r>
              <a:rPr lang="ru-RU" dirty="0"/>
              <a:t>– способность общающихся искренне выражать испытываемые ими чувства. При этом реализуется принцип позитивного безусловного принятия другого человека.</a:t>
            </a:r>
          </a:p>
          <a:p>
            <a:pPr marL="0" indent="0">
              <a:buNone/>
            </a:pPr>
            <a:endParaRPr lang="ru-RU" dirty="0"/>
          </a:p>
        </p:txBody>
      </p:sp>
    </p:spTree>
    <p:extLst>
      <p:ext uri="{BB962C8B-B14F-4D97-AF65-F5344CB8AC3E}">
        <p14:creationId xmlns:p14="http://schemas.microsoft.com/office/powerpoint/2010/main" val="31041896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148</TotalTime>
  <Words>1200</Words>
  <Application>Microsoft Office PowerPoint</Application>
  <PresentationFormat>Экран (4:3)</PresentationFormat>
  <Paragraphs>98</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Эркер</vt:lpstr>
      <vt:lpstr>Взаимодействие с родителями в ДОО, участие родителей в образовательной деятельности, индивидуальная поддержка развития детей в семье, работа в цифровом пространстве, удовлетворенность родителей результатами работы</vt:lpstr>
      <vt:lpstr>Современный родитель какой он?</vt:lpstr>
      <vt:lpstr>Цель взаимодействия -</vt:lpstr>
      <vt:lpstr>Взаимодействие педагогов и специалистов с родителями предполагает</vt:lpstr>
      <vt:lpstr>Презентация PowerPoint</vt:lpstr>
      <vt:lpstr>Активная жизненная позиция родителей</vt:lpstr>
      <vt:lpstr>Сотрудничество -</vt:lpstr>
      <vt:lpstr>Сотрудничество ДОУ с семьей предполагает</vt:lpstr>
      <vt:lpstr>Конгруэнтность -</vt:lpstr>
      <vt:lpstr>Конфиденциальность</vt:lpstr>
      <vt:lpstr>Взаимодействие воспитателей с родителями, это:</vt:lpstr>
      <vt:lpstr>Взаимодействие педагогов и родителей может осуществляться через: </vt:lpstr>
      <vt:lpstr>Взаимодействие воспитателей с родителями, это:</vt:lpstr>
      <vt:lpstr>педагогу необходимо вырабатывать у себя «добрый взгляд» на ребенка:</vt:lpstr>
      <vt:lpstr>Проблема?</vt:lpstr>
      <vt:lpstr>Способы воздействия на семью</vt:lpstr>
      <vt:lpstr>Основная цель всех форм и видов взаимодействия ДОУ с семьей</vt:lpstr>
      <vt:lpstr>Действия</vt:lpstr>
      <vt:lpstr>Формы работы с родителями</vt:lpstr>
      <vt:lpstr>«Мир глазами ребенка»</vt:lpstr>
      <vt:lpstr>Благодарю за внимания</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Взаимодействие с родителями в ДОО, участие родителей в образовательной деятельности, индивидуальная поддержка развития детей в семье, работа в цифровом пространстве, удовлетворенность родителей результатами работы</dc:title>
  <dc:creator>Akowasha</dc:creator>
  <cp:lastModifiedBy>Akowasha</cp:lastModifiedBy>
  <cp:revision>9</cp:revision>
  <dcterms:created xsi:type="dcterms:W3CDTF">2021-05-25T09:26:41Z</dcterms:created>
  <dcterms:modified xsi:type="dcterms:W3CDTF">2021-05-25T11:54:49Z</dcterms:modified>
</cp:coreProperties>
</file>