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1"/>
  </p:sldMasterIdLst>
  <p:notesMasterIdLst>
    <p:notesMasterId r:id="rId15"/>
  </p:notesMasterIdLst>
  <p:sldIdLst>
    <p:sldId id="256" r:id="rId2"/>
    <p:sldId id="257" r:id="rId3"/>
    <p:sldId id="260" r:id="rId4"/>
    <p:sldId id="261" r:id="rId5"/>
    <p:sldId id="262" r:id="rId6"/>
    <p:sldId id="272" r:id="rId7"/>
    <p:sldId id="263" r:id="rId8"/>
    <p:sldId id="264" r:id="rId9"/>
    <p:sldId id="259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AD140E-C9DB-49CD-BFA6-7840402680CC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81A965-BF10-4784-8122-20161A9076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7562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47900" y="3212976"/>
            <a:ext cx="4200564" cy="2880320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err="1" smtClean="0"/>
              <a:t>Чечуевский</a:t>
            </a:r>
            <a:r>
              <a:rPr lang="ru-RU" sz="2800" b="1" i="1" dirty="0" smtClean="0"/>
              <a:t> Никита Витальевич</a:t>
            </a:r>
          </a:p>
          <a:p>
            <a:pPr algn="ctr"/>
            <a:r>
              <a:rPr lang="ru-RU" sz="2800" b="1" i="1" dirty="0" smtClean="0"/>
              <a:t>Учитель физической культуры «МАОУ Лицей  № 36»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2304256"/>
          </a:xfrm>
        </p:spPr>
        <p:txBody>
          <a:bodyPr>
            <a:normAutofit/>
          </a:bodyPr>
          <a:lstStyle/>
          <a:p>
            <a:pPr algn="ctr"/>
            <a:r>
              <a:rPr lang="ru-RU" sz="2200" b="1" i="1" dirty="0" smtClean="0"/>
              <a:t>ПРЕЗЕНТАЦИЯ ПО ФИЗКУЛЬТУРЕ НА ТЕМУ:</a:t>
            </a:r>
            <a:r>
              <a:rPr lang="ru-RU" sz="3100" b="1" i="1" dirty="0" smtClean="0"/>
              <a:t/>
            </a:r>
            <a:br>
              <a:rPr lang="ru-RU" sz="3100" b="1" i="1" dirty="0" smtClean="0"/>
            </a:br>
            <a:r>
              <a:rPr lang="ru-RU" sz="3100" b="1" i="1" dirty="0" smtClean="0"/>
              <a:t>   </a:t>
            </a:r>
            <a:r>
              <a:rPr lang="ru-RU" b="1" i="1" dirty="0" smtClean="0"/>
              <a:t>«БЕГ НА ДЛИННЫЕ     </a:t>
            </a: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 smtClean="0"/>
              <a:t>ДИСТАНЦИИ»</a:t>
            </a:r>
            <a:endParaRPr lang="ru-RU" b="1" i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6810" y="2132856"/>
            <a:ext cx="691099" cy="1068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068960"/>
            <a:ext cx="4080356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024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3968" y="548679"/>
            <a:ext cx="4392488" cy="5507021"/>
          </a:xfrm>
        </p:spPr>
        <p:txBody>
          <a:bodyPr>
            <a:normAutofit fontScale="92500"/>
          </a:bodyPr>
          <a:lstStyle/>
          <a:p>
            <a:pPr algn="ctr"/>
            <a:r>
              <a:rPr lang="ru-RU" sz="3000" b="1" dirty="0">
                <a:solidFill>
                  <a:srgbClr val="49345F"/>
                </a:solidFill>
              </a:rPr>
              <a:t>Кениец </a:t>
            </a:r>
            <a:r>
              <a:rPr lang="ru-RU" sz="3000" b="1" u="sng" dirty="0" smtClean="0">
                <a:solidFill>
                  <a:srgbClr val="49345F"/>
                </a:solidFill>
              </a:rPr>
              <a:t>КИП ЛАГАТ </a:t>
            </a:r>
            <a:r>
              <a:rPr lang="ru-RU" sz="3000" b="1" dirty="0" smtClean="0">
                <a:solidFill>
                  <a:srgbClr val="49345F"/>
                </a:solidFill>
              </a:rPr>
              <a:t>объяснил </a:t>
            </a:r>
            <a:r>
              <a:rPr lang="ru-RU" sz="3000" b="1" dirty="0">
                <a:solidFill>
                  <a:srgbClr val="49345F"/>
                </a:solidFill>
              </a:rPr>
              <a:t>доминирование своих соотечественников в беге на длинные </a:t>
            </a:r>
            <a:r>
              <a:rPr lang="ru-RU" sz="3000" b="1" dirty="0" smtClean="0">
                <a:solidFill>
                  <a:srgbClr val="49345F"/>
                </a:solidFill>
              </a:rPr>
              <a:t>дистанции. </a:t>
            </a:r>
          </a:p>
          <a:p>
            <a:pPr algn="ctr"/>
            <a:endParaRPr lang="ru-RU" sz="3000" b="1" dirty="0">
              <a:solidFill>
                <a:srgbClr val="49345F"/>
              </a:solidFill>
            </a:endParaRPr>
          </a:p>
          <a:p>
            <a:pPr algn="ctr"/>
            <a:r>
              <a:rPr lang="ru-RU" sz="3000" b="1" dirty="0">
                <a:solidFill>
                  <a:srgbClr val="49345F"/>
                </a:solidFill>
              </a:rPr>
              <a:t>Ключевым фактором успеха в беге на длинные дистанции, конечно, является выносливость. </a:t>
            </a:r>
            <a:endParaRPr lang="ru-RU" sz="3000" dirty="0" smtClean="0"/>
          </a:p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11" y="3512050"/>
            <a:ext cx="3171085" cy="2543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3168352" cy="2651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1576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424936" cy="432048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2400" b="1" i="1" u="sng" dirty="0" smtClean="0">
                <a:latin typeface="Arial"/>
              </a:rPr>
              <a:t>ИНТЕРЕСНЫЕ СВЕДЕНИЯ </a:t>
            </a:r>
          </a:p>
          <a:p>
            <a:pPr marL="0" indent="0" algn="ctr">
              <a:buNone/>
            </a:pPr>
            <a:r>
              <a:rPr lang="ru-RU" sz="2400" b="1" i="1" u="sng" dirty="0" smtClean="0">
                <a:latin typeface="Arial"/>
              </a:rPr>
              <a:t>ИЗ КНИГИ РЕКАРДОВ ГИННЕСА:</a:t>
            </a:r>
          </a:p>
          <a:p>
            <a:pPr marL="0" indent="0">
              <a:buNone/>
            </a:pPr>
            <a:endParaRPr lang="ru-RU" b="1" i="1" u="sng" dirty="0">
              <a:latin typeface="Arial"/>
            </a:endParaRPr>
          </a:p>
          <a:p>
            <a:pPr algn="ctr"/>
            <a:r>
              <a:rPr lang="ru-RU" sz="3300" b="1" dirty="0" smtClean="0">
                <a:latin typeface="Arial"/>
              </a:rPr>
              <a:t>Забеги </a:t>
            </a:r>
            <a:r>
              <a:rPr lang="ru-RU" sz="3300" b="1" dirty="0">
                <a:latin typeface="Arial"/>
              </a:rPr>
              <a:t>на длинные дистанции. Самая длинная дистанция. </a:t>
            </a:r>
            <a:r>
              <a:rPr lang="ru-RU" sz="3300" dirty="0">
                <a:latin typeface="Arial"/>
              </a:rPr>
              <a:t/>
            </a:r>
            <a:br>
              <a:rPr lang="ru-RU" sz="3300" dirty="0">
                <a:latin typeface="Arial"/>
              </a:rPr>
            </a:br>
            <a:r>
              <a:rPr lang="ru-RU" sz="3300" dirty="0">
                <a:latin typeface="Arial"/>
              </a:rPr>
              <a:t>В 1929 г. </a:t>
            </a:r>
            <a:r>
              <a:rPr lang="ru-RU" sz="3300" dirty="0" smtClean="0">
                <a:latin typeface="Arial"/>
              </a:rPr>
              <a:t>состоялся в США, по </a:t>
            </a:r>
            <a:r>
              <a:rPr lang="ru-RU" sz="3300" dirty="0">
                <a:latin typeface="Arial"/>
              </a:rPr>
              <a:t>трассе протяженностью 5898 км. </a:t>
            </a:r>
            <a:br>
              <a:rPr lang="ru-RU" sz="3300" dirty="0">
                <a:latin typeface="Arial"/>
              </a:rPr>
            </a:br>
            <a:r>
              <a:rPr lang="ru-RU" sz="3300" dirty="0">
                <a:latin typeface="Arial"/>
              </a:rPr>
              <a:t>Американец </a:t>
            </a:r>
            <a:r>
              <a:rPr lang="ru-RU" sz="3300" u="sng" dirty="0" smtClean="0">
                <a:latin typeface="Arial"/>
              </a:rPr>
              <a:t>ДЖОННИ САЛО</a:t>
            </a:r>
            <a:r>
              <a:rPr lang="ru-RU" sz="3300" b="1" dirty="0" smtClean="0">
                <a:latin typeface="Arial"/>
              </a:rPr>
              <a:t> </a:t>
            </a:r>
            <a:r>
              <a:rPr lang="ru-RU" sz="3300" dirty="0" smtClean="0">
                <a:latin typeface="Arial"/>
              </a:rPr>
              <a:t>преодолел </a:t>
            </a:r>
            <a:r>
              <a:rPr lang="ru-RU" sz="3300" dirty="0">
                <a:latin typeface="Arial"/>
              </a:rPr>
              <a:t>ее за 79 дней, показав результат 525 час. 57 мин. 20 сек. (средняя скорость 11,21 км/ч). </a:t>
            </a:r>
            <a:br>
              <a:rPr lang="ru-RU" sz="3300" dirty="0">
                <a:latin typeface="Arial"/>
              </a:rPr>
            </a:br>
            <a:endParaRPr lang="ru-RU" sz="33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106852"/>
            <a:ext cx="3456384" cy="2553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3445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88640"/>
            <a:ext cx="5349924" cy="6768752"/>
          </a:xfrm>
        </p:spPr>
        <p:txBody>
          <a:bodyPr>
            <a:normAutofit fontScale="92500"/>
          </a:bodyPr>
          <a:lstStyle/>
          <a:p>
            <a:pPr algn="ctr"/>
            <a:r>
              <a:rPr lang="ru-RU" sz="2400" b="1" dirty="0">
                <a:latin typeface="Arial"/>
              </a:rPr>
              <a:t>Забеги на длинные дистанции. Самая длинная дистанция. </a:t>
            </a:r>
            <a:r>
              <a:rPr lang="ru-RU" dirty="0">
                <a:latin typeface="Arial"/>
              </a:rPr>
              <a:t/>
            </a:r>
            <a:br>
              <a:rPr lang="ru-RU" dirty="0">
                <a:latin typeface="Arial"/>
              </a:rPr>
            </a:br>
            <a:r>
              <a:rPr lang="ru-RU" sz="2400" dirty="0">
                <a:latin typeface="Arial"/>
              </a:rPr>
              <a:t>Самая длинная дистанция - </a:t>
            </a:r>
            <a:r>
              <a:rPr lang="ru-RU" sz="2400" dirty="0" smtClean="0">
                <a:latin typeface="Arial"/>
              </a:rPr>
              <a:t>Нью-Йоркский </a:t>
            </a:r>
            <a:r>
              <a:rPr lang="ru-RU" sz="2400" dirty="0">
                <a:latin typeface="Arial"/>
              </a:rPr>
              <a:t>1300-мильный пробег. В сентябре 1995 г. </a:t>
            </a:r>
            <a:r>
              <a:rPr lang="ru-RU" sz="2400" u="sng" dirty="0" smtClean="0">
                <a:latin typeface="Arial"/>
              </a:rPr>
              <a:t>ГЕОРГ ЕРМОЛАЕВЕ</a:t>
            </a:r>
            <a:r>
              <a:rPr lang="ru-RU" sz="2400" b="1" dirty="0" smtClean="0">
                <a:latin typeface="Arial"/>
              </a:rPr>
              <a:t> </a:t>
            </a:r>
            <a:r>
              <a:rPr lang="ru-RU" sz="2400" dirty="0" smtClean="0">
                <a:latin typeface="Arial"/>
              </a:rPr>
              <a:t>(</a:t>
            </a:r>
            <a:r>
              <a:rPr lang="ru-RU" sz="2400" dirty="0">
                <a:latin typeface="Arial"/>
              </a:rPr>
              <a:t>Латвия) преодолел это расстояние с рекордным результатом: 16 дней 16 час. 28 мин. 19 сек</a:t>
            </a:r>
            <a:r>
              <a:rPr lang="ru-RU" sz="2400" dirty="0" smtClean="0">
                <a:latin typeface="Arial"/>
              </a:rPr>
              <a:t>.</a:t>
            </a:r>
          </a:p>
          <a:p>
            <a:pPr marL="0" indent="0" algn="ctr">
              <a:buNone/>
            </a:pPr>
            <a:r>
              <a:rPr lang="ru-RU" sz="2400" dirty="0" smtClean="0">
                <a:latin typeface="Arial"/>
              </a:rPr>
              <a:t> </a:t>
            </a:r>
          </a:p>
          <a:p>
            <a:pPr algn="ctr"/>
            <a:r>
              <a:rPr lang="ru-RU" sz="2400" b="1" dirty="0" smtClean="0">
                <a:latin typeface="Arial"/>
              </a:rPr>
              <a:t>Забеги </a:t>
            </a:r>
            <a:r>
              <a:rPr lang="ru-RU" sz="2400" b="1" dirty="0">
                <a:latin typeface="Arial"/>
              </a:rPr>
              <a:t>на длинные дистанции. Самые продолжительные забеги. </a:t>
            </a:r>
            <a:r>
              <a:rPr lang="ru-RU" sz="2400" dirty="0">
                <a:latin typeface="Arial"/>
              </a:rPr>
              <a:t/>
            </a:r>
            <a:br>
              <a:rPr lang="ru-RU" sz="2400" dirty="0">
                <a:latin typeface="Arial"/>
              </a:rPr>
            </a:br>
            <a:r>
              <a:rPr lang="ru-RU" sz="2400" u="sng" dirty="0" smtClean="0">
                <a:latin typeface="Arial"/>
              </a:rPr>
              <a:t>РОБЕРТ СВИТГАЛЛ </a:t>
            </a:r>
            <a:r>
              <a:rPr lang="ru-RU" sz="2400" dirty="0" smtClean="0">
                <a:latin typeface="Arial"/>
              </a:rPr>
              <a:t>(</a:t>
            </a:r>
            <a:r>
              <a:rPr lang="ru-RU" sz="2400" dirty="0">
                <a:latin typeface="Arial"/>
              </a:rPr>
              <a:t>США) пробежал 17 071 км вокруг Америки, стартовав и финишировав в столице США Вашингтоне. Этот забег продолжался с 9 октября 1982 г. по 15 июля 1983 г. </a:t>
            </a:r>
            <a:endParaRPr lang="ru-RU" sz="2400" dirty="0" smtClean="0">
              <a:latin typeface="Arial"/>
            </a:endParaRP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3312368" cy="2667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632" y="3429000"/>
            <a:ext cx="3432175" cy="2623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0496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1919" y="404664"/>
            <a:ext cx="5061893" cy="6192688"/>
          </a:xfrm>
        </p:spPr>
        <p:txBody>
          <a:bodyPr>
            <a:normAutofit fontScale="92500" lnSpcReduction="20000"/>
          </a:bodyPr>
          <a:lstStyle/>
          <a:p>
            <a:pPr algn="ctr">
              <a:spcBef>
                <a:spcPts val="0"/>
              </a:spcBef>
            </a:pPr>
            <a:r>
              <a:rPr lang="ru-RU" sz="2600" b="1" dirty="0">
                <a:latin typeface="Arial"/>
              </a:rPr>
              <a:t>Забеги на длинные дистанции. Рекордный километраж. </a:t>
            </a:r>
            <a:r>
              <a:rPr lang="ru-RU" sz="2600" dirty="0">
                <a:latin typeface="Arial"/>
              </a:rPr>
              <a:t/>
            </a:r>
            <a:br>
              <a:rPr lang="ru-RU" sz="2600" dirty="0">
                <a:latin typeface="Arial"/>
              </a:rPr>
            </a:br>
            <a:r>
              <a:rPr lang="ru-RU" sz="2600" u="sng" dirty="0" smtClean="0">
                <a:latin typeface="Arial"/>
              </a:rPr>
              <a:t>ДУГЛАС АЛИСТЕР ГОРДОН ПИРИ </a:t>
            </a:r>
            <a:r>
              <a:rPr lang="ru-RU" sz="2600" dirty="0" smtClean="0">
                <a:latin typeface="Arial"/>
              </a:rPr>
              <a:t>(</a:t>
            </a:r>
            <a:r>
              <a:rPr lang="ru-RU" sz="2600" dirty="0">
                <a:latin typeface="Arial"/>
              </a:rPr>
              <a:t>Великобритания), установивший в 50-е годы 5 мировых рекордов, за 40 лет спортивной жизни (до 1981 г.) пробежал в общей сложности 347 600 км. </a:t>
            </a:r>
            <a:endParaRPr lang="ru-RU" sz="2600" dirty="0" smtClean="0">
              <a:latin typeface="Arial"/>
            </a:endParaRPr>
          </a:p>
          <a:p>
            <a:pPr algn="ctr">
              <a:spcBef>
                <a:spcPts val="0"/>
              </a:spcBef>
            </a:pPr>
            <a:endParaRPr lang="ru-RU" sz="2600" dirty="0" smtClean="0">
              <a:latin typeface="Arial"/>
            </a:endParaRPr>
          </a:p>
          <a:p>
            <a:pPr algn="ctr">
              <a:spcBef>
                <a:spcPts val="0"/>
              </a:spcBef>
            </a:pPr>
            <a:r>
              <a:rPr lang="ru-RU" sz="2600" b="1" dirty="0">
                <a:solidFill>
                  <a:srgbClr val="49345F"/>
                </a:solidFill>
                <a:latin typeface="Arial"/>
              </a:rPr>
              <a:t>Сверхдлинные дистанции </a:t>
            </a:r>
            <a:endParaRPr lang="ru-RU" sz="2600" b="1" dirty="0" smtClean="0">
              <a:solidFill>
                <a:srgbClr val="49345F"/>
              </a:solidFill>
              <a:latin typeface="Arial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600" b="1" dirty="0" smtClean="0">
                <a:solidFill>
                  <a:srgbClr val="49345F"/>
                </a:solidFill>
                <a:latin typeface="Arial"/>
              </a:rPr>
              <a:t>(</a:t>
            </a:r>
            <a:r>
              <a:rPr lang="ru-RU" sz="2600" b="1" dirty="0">
                <a:solidFill>
                  <a:srgbClr val="49345F"/>
                </a:solidFill>
                <a:latin typeface="Arial"/>
              </a:rPr>
              <a:t>бег по дорожке стадиона) (женщины). 6 дней. </a:t>
            </a:r>
            <a:r>
              <a:rPr lang="ru-RU" sz="2600" dirty="0">
                <a:solidFill>
                  <a:srgbClr val="49345F"/>
                </a:solidFill>
                <a:latin typeface="Arial"/>
              </a:rPr>
              <a:t/>
            </a:r>
            <a:br>
              <a:rPr lang="ru-RU" sz="2600" dirty="0">
                <a:solidFill>
                  <a:srgbClr val="49345F"/>
                </a:solidFill>
                <a:latin typeface="Arial"/>
              </a:rPr>
            </a:br>
            <a:r>
              <a:rPr lang="ru-RU" sz="2600" dirty="0">
                <a:solidFill>
                  <a:srgbClr val="49345F"/>
                </a:solidFill>
                <a:latin typeface="Arial"/>
              </a:rPr>
              <a:t>6 дней: 883,681 км </a:t>
            </a:r>
            <a:r>
              <a:rPr lang="ru-RU" sz="2600" u="sng" dirty="0" smtClean="0">
                <a:solidFill>
                  <a:srgbClr val="49345F"/>
                </a:solidFill>
                <a:latin typeface="Arial"/>
              </a:rPr>
              <a:t>САНДРА БАРВИК </a:t>
            </a:r>
            <a:r>
              <a:rPr lang="ru-RU" sz="2600" dirty="0" smtClean="0">
                <a:solidFill>
                  <a:srgbClr val="49345F"/>
                </a:solidFill>
                <a:latin typeface="Arial"/>
              </a:rPr>
              <a:t>(</a:t>
            </a:r>
            <a:r>
              <a:rPr lang="ru-RU" sz="2600" dirty="0">
                <a:solidFill>
                  <a:srgbClr val="49345F"/>
                </a:solidFill>
                <a:latin typeface="Arial"/>
              </a:rPr>
              <a:t>Новая Зеландия) Кэмпбелтаун, Австралия, 18-24 ноября 1990 г.</a:t>
            </a:r>
            <a:br>
              <a:rPr lang="ru-RU" sz="2600" dirty="0">
                <a:solidFill>
                  <a:srgbClr val="49345F"/>
                </a:solidFill>
                <a:latin typeface="Arial"/>
              </a:rPr>
            </a:br>
            <a:r>
              <a:rPr lang="ru-RU" sz="2600" dirty="0">
                <a:latin typeface="Arial"/>
              </a:rPr>
              <a:t/>
            </a:r>
            <a:br>
              <a:rPr lang="ru-RU" sz="2600" dirty="0">
                <a:latin typeface="Arial"/>
              </a:rPr>
            </a:br>
            <a:endParaRPr lang="ru-RU" sz="2600" dirty="0">
              <a:solidFill>
                <a:srgbClr val="49345F"/>
              </a:solidFill>
            </a:endParaRP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3356992"/>
            <a:ext cx="3327249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521480"/>
            <a:ext cx="3327249" cy="2511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3647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23928" y="764704"/>
            <a:ext cx="5040560" cy="51125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600" b="1" dirty="0" smtClean="0"/>
              <a:t>БЕГ НА ДЛИННЫЕ ДИСТАНЦИИ —                  это совокупность легкоатлетических беговых дисциплин на стадионе, объединяющая различные дистанции и часовой бег. </a:t>
            </a:r>
          </a:p>
          <a:p>
            <a:pPr marL="0" indent="0" algn="ctr">
              <a:buNone/>
            </a:pPr>
            <a:r>
              <a:rPr lang="ru-RU" sz="2600" b="1" dirty="0" smtClean="0"/>
              <a:t> Классическими, олимпийскими, являются </a:t>
            </a:r>
            <a:r>
              <a:rPr lang="ru-RU" sz="2600" b="1" dirty="0"/>
              <a:t>дистанции </a:t>
            </a:r>
            <a:r>
              <a:rPr lang="ru-RU" sz="2600" b="1" dirty="0" smtClean="0"/>
              <a:t> на </a:t>
            </a:r>
            <a:r>
              <a:rPr lang="ru-RU" sz="2600" b="1" dirty="0"/>
              <a:t>5 000 и 10 000 метров</a:t>
            </a:r>
            <a:r>
              <a:rPr lang="ru-RU" sz="2600" dirty="0" smtClean="0"/>
              <a:t>.</a:t>
            </a:r>
            <a:endParaRPr lang="ru-RU" sz="2600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689" y="3645024"/>
            <a:ext cx="3654046" cy="2549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5525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779912" y="188640"/>
            <a:ext cx="5133900" cy="5256584"/>
          </a:xfrm>
        </p:spPr>
        <p:txBody>
          <a:bodyPr>
            <a:normAutofit fontScale="92500" lnSpcReduction="10000"/>
          </a:bodyPr>
          <a:lstStyle/>
          <a:p>
            <a:pPr algn="ctr"/>
            <a:endParaRPr lang="ru-RU" sz="2400" b="1" dirty="0" smtClean="0"/>
          </a:p>
          <a:p>
            <a:pPr algn="ctr"/>
            <a:r>
              <a:rPr lang="ru-RU" sz="2600" b="1" dirty="0" smtClean="0"/>
              <a:t>Наиболее </a:t>
            </a:r>
            <a:r>
              <a:rPr lang="ru-RU" sz="2600" b="1" dirty="0"/>
              <a:t>популярным </a:t>
            </a:r>
            <a:r>
              <a:rPr lang="ru-RU" sz="2600" b="1" dirty="0" smtClean="0"/>
              <a:t>является </a:t>
            </a:r>
            <a:r>
              <a:rPr lang="ru-RU" sz="2600" b="1" dirty="0"/>
              <a:t>бег на длинные дистанции — от 3 до 10 километров</a:t>
            </a:r>
            <a:r>
              <a:rPr lang="ru-RU" sz="2600" b="1" dirty="0" smtClean="0"/>
              <a:t>.</a:t>
            </a:r>
          </a:p>
          <a:p>
            <a:pPr marL="0" indent="0" algn="ctr">
              <a:buNone/>
            </a:pPr>
            <a:endParaRPr lang="ru-RU" sz="2400" b="1" dirty="0" smtClean="0"/>
          </a:p>
          <a:p>
            <a:pPr marL="0" indent="0" algn="ctr">
              <a:buNone/>
            </a:pPr>
            <a:r>
              <a:rPr lang="ru-RU" sz="3300" b="1" u="sng" dirty="0" smtClean="0"/>
              <a:t>Для достижения высоких результатов необходимо: </a:t>
            </a:r>
          </a:p>
          <a:p>
            <a:pPr>
              <a:buFont typeface="Wingdings" pitchFamily="2" charset="2"/>
              <a:buChar char="§"/>
            </a:pPr>
            <a:r>
              <a:rPr lang="ru-RU" sz="2600" b="1" dirty="0" smtClean="0"/>
              <a:t>обладать </a:t>
            </a:r>
            <a:r>
              <a:rPr lang="ru-RU" sz="2600" b="1" dirty="0"/>
              <a:t>скоростной </a:t>
            </a:r>
            <a:r>
              <a:rPr lang="ru-RU" sz="2600" b="1" dirty="0" smtClean="0"/>
              <a:t>выносливостью</a:t>
            </a:r>
          </a:p>
          <a:p>
            <a:pPr algn="ctr">
              <a:buFont typeface="Wingdings" pitchFamily="2" charset="2"/>
              <a:buChar char="§"/>
            </a:pPr>
            <a:r>
              <a:rPr lang="ru-RU" sz="2600" b="1" dirty="0" smtClean="0"/>
              <a:t> уметь </a:t>
            </a:r>
            <a:r>
              <a:rPr lang="ru-RU" sz="2600" b="1" dirty="0"/>
              <a:t>правильно рассчитать скорость </a:t>
            </a:r>
            <a:r>
              <a:rPr lang="ru-RU" sz="2600" b="1" dirty="0" smtClean="0"/>
              <a:t>движения </a:t>
            </a:r>
          </a:p>
          <a:p>
            <a:pPr marL="0" indent="0" algn="ctr">
              <a:buNone/>
            </a:pPr>
            <a:endParaRPr lang="ru-RU" sz="2400" b="1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502" y="332656"/>
            <a:ext cx="3232330" cy="2585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713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153" y="273050"/>
            <a:ext cx="8245279" cy="923702"/>
          </a:xfrm>
        </p:spPr>
        <p:txBody>
          <a:bodyPr>
            <a:normAutofit fontScale="90000"/>
          </a:bodyPr>
          <a:lstStyle/>
          <a:p>
            <a:pPr marL="457200" lvl="0" indent="-457200" algn="ctr">
              <a:spcBef>
                <a:spcPts val="1500"/>
              </a:spcBef>
            </a:pPr>
            <a:r>
              <a:rPr lang="ru-RU" sz="3200" b="1" i="1" cap="none" dirty="0">
                <a:solidFill>
                  <a:srgbClr val="49345F"/>
                </a:solidFill>
                <a:latin typeface="Century"/>
                <a:ea typeface="+mn-ea"/>
                <a:cs typeface="+mn-cs"/>
              </a:rPr>
              <a:t>Техника бега на длинные </a:t>
            </a:r>
            <a:r>
              <a:rPr lang="ru-RU" sz="3200" b="1" i="1" cap="none" dirty="0" smtClean="0">
                <a:solidFill>
                  <a:srgbClr val="49345F"/>
                </a:solidFill>
                <a:latin typeface="Century"/>
                <a:ea typeface="+mn-ea"/>
                <a:cs typeface="+mn-cs"/>
              </a:rPr>
              <a:t>дистанции:</a:t>
            </a:r>
            <a:r>
              <a:rPr lang="ru-RU" sz="1900" b="1" i="1" cap="none" dirty="0">
                <a:solidFill>
                  <a:srgbClr val="49345F"/>
                </a:solidFill>
                <a:latin typeface="Century"/>
                <a:ea typeface="+mn-ea"/>
                <a:cs typeface="+mn-cs"/>
              </a:rPr>
              <a:t/>
            </a:r>
            <a:br>
              <a:rPr lang="ru-RU" sz="1900" b="1" i="1" cap="none" dirty="0">
                <a:solidFill>
                  <a:srgbClr val="49345F"/>
                </a:solidFill>
                <a:latin typeface="Century"/>
                <a:ea typeface="+mn-ea"/>
                <a:cs typeface="+mn-cs"/>
              </a:rPr>
            </a:b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6016" y="1484784"/>
            <a:ext cx="3888432" cy="489654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400" b="1" dirty="0" smtClean="0"/>
              <a:t>Основным </a:t>
            </a:r>
            <a:r>
              <a:rPr lang="ru-RU" sz="2400" b="1" dirty="0"/>
              <a:t>в таком </a:t>
            </a:r>
            <a:r>
              <a:rPr lang="ru-RU" sz="2400" b="1" dirty="0" smtClean="0"/>
              <a:t>беге </a:t>
            </a:r>
            <a:r>
              <a:rPr lang="ru-RU" sz="2400" b="1" dirty="0"/>
              <a:t>является правильная работа ног</a:t>
            </a:r>
            <a:r>
              <a:rPr lang="ru-RU" sz="2400" b="1" dirty="0" smtClean="0"/>
              <a:t>.</a:t>
            </a:r>
          </a:p>
          <a:p>
            <a:pPr algn="ctr"/>
            <a:endParaRPr lang="ru-RU" sz="2400" b="1" dirty="0" smtClean="0"/>
          </a:p>
          <a:p>
            <a:pPr algn="ctr"/>
            <a:endParaRPr lang="ru-RU" sz="2400" b="1" dirty="0" smtClean="0"/>
          </a:p>
          <a:p>
            <a:pPr marL="0" indent="0" algn="ctr">
              <a:buNone/>
            </a:pPr>
            <a:endParaRPr lang="ru-RU" sz="2400" b="1" dirty="0"/>
          </a:p>
          <a:p>
            <a:pPr marL="0" indent="0" algn="ctr">
              <a:buNone/>
            </a:pPr>
            <a:r>
              <a:rPr lang="ru-RU" sz="2400" b="1" dirty="0" smtClean="0"/>
              <a:t>Стопа </a:t>
            </a:r>
            <a:r>
              <a:rPr lang="ru-RU" sz="2400" b="1" dirty="0"/>
              <a:t>должна ставиться на переднюю часть свода с дальнейшим плавным перекатыванием на всю стопу. </a:t>
            </a:r>
            <a:endParaRPr lang="ru-RU" sz="24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0327" y="4149079"/>
            <a:ext cx="2493660" cy="2527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08720"/>
            <a:ext cx="3439147" cy="3020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7935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19872" y="231516"/>
            <a:ext cx="5493940" cy="6221820"/>
          </a:xfrm>
        </p:spPr>
        <p:txBody>
          <a:bodyPr>
            <a:noAutofit/>
          </a:bodyPr>
          <a:lstStyle/>
          <a:p>
            <a:r>
              <a:rPr lang="ru-RU" sz="2200" b="1" dirty="0"/>
              <a:t>Такая постановка стопы требует </a:t>
            </a:r>
            <a:r>
              <a:rPr lang="ru-RU" sz="2200" b="1" dirty="0" smtClean="0"/>
              <a:t>высокой </a:t>
            </a:r>
            <a:r>
              <a:rPr lang="ru-RU" sz="2200" b="1" dirty="0"/>
              <a:t>работе рук и небольшом наклоне туловища по направлению движения. </a:t>
            </a:r>
            <a:endParaRPr lang="ru-RU" sz="2200" b="1" dirty="0" smtClean="0"/>
          </a:p>
          <a:p>
            <a:r>
              <a:rPr lang="ru-RU" sz="2200" b="1" dirty="0" smtClean="0"/>
              <a:t>Кроме </a:t>
            </a:r>
            <a:r>
              <a:rPr lang="ru-RU" sz="2200" b="1" dirty="0"/>
              <a:t>того, высокая работа рук увеличивает частоту движений и, </a:t>
            </a:r>
            <a:r>
              <a:rPr lang="ru-RU" sz="2200" b="1" dirty="0" smtClean="0"/>
              <a:t>позволяет </a:t>
            </a:r>
            <a:r>
              <a:rPr lang="ru-RU" sz="2200" b="1" dirty="0"/>
              <a:t>максимально повысить скорость </a:t>
            </a:r>
            <a:r>
              <a:rPr lang="ru-RU" sz="2200" b="1" dirty="0" smtClean="0"/>
              <a:t>бега.</a:t>
            </a:r>
          </a:p>
          <a:p>
            <a:r>
              <a:rPr lang="ru-RU" sz="2200" b="1" dirty="0" smtClean="0"/>
              <a:t>Техника </a:t>
            </a:r>
            <a:r>
              <a:rPr lang="ru-RU" sz="2200" b="1" dirty="0"/>
              <a:t>дыхания </a:t>
            </a:r>
            <a:r>
              <a:rPr lang="ru-RU" sz="2200" b="1" dirty="0" smtClean="0"/>
              <a:t>значительно </a:t>
            </a:r>
            <a:r>
              <a:rPr lang="ru-RU" sz="2200" b="1" dirty="0"/>
              <a:t>отличается от подобных техник при беге трусцой. </a:t>
            </a:r>
            <a:r>
              <a:rPr lang="ru-RU" sz="2200" b="1" dirty="0" smtClean="0"/>
              <a:t>Кроме </a:t>
            </a:r>
            <a:r>
              <a:rPr lang="ru-RU" sz="2200" b="1" dirty="0"/>
              <a:t>того, должно преобладать брюшное </a:t>
            </a:r>
            <a:r>
              <a:rPr lang="ru-RU" sz="2200" b="1" dirty="0" smtClean="0"/>
              <a:t>дыхание.</a:t>
            </a:r>
          </a:p>
          <a:p>
            <a:r>
              <a:rPr lang="ru-RU" sz="2200" b="1" dirty="0" smtClean="0"/>
              <a:t>Идеальный </a:t>
            </a:r>
            <a:r>
              <a:rPr lang="ru-RU" sz="2200" b="1" dirty="0"/>
              <a:t>вариант, когда ритм дыхания полностью согласован с частотой шагов и работой рук.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16" y="548680"/>
            <a:ext cx="3348371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0479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153" y="273050"/>
            <a:ext cx="8389295" cy="85169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ПРОБЛЕМЫ И ЗАБОЛЕВАНИЯ</a:t>
            </a:r>
            <a:br>
              <a:rPr lang="ru-RU" b="1" i="1" dirty="0" smtClean="0"/>
            </a:br>
            <a:r>
              <a:rPr lang="ru-RU" b="1" i="1" dirty="0" smtClean="0"/>
              <a:t> ПРИ ЗАНЯТИИ БЕГОМ НА ДАЛЬНИИ ДИСТАНЦИИ: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5" y="1196752"/>
            <a:ext cx="8446268" cy="532859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u="sng" dirty="0" smtClean="0"/>
              <a:t>У СПРИНТЕРОВ:</a:t>
            </a:r>
            <a:endParaRPr lang="ru-RU" b="1" u="sng" dirty="0"/>
          </a:p>
          <a:p>
            <a:r>
              <a:rPr lang="ru-RU" dirty="0"/>
              <a:t> </a:t>
            </a:r>
            <a:r>
              <a:rPr lang="ru-RU" b="1" dirty="0"/>
              <a:t> </a:t>
            </a:r>
            <a:r>
              <a:rPr lang="ru-RU" sz="2200" b="1" dirty="0" smtClean="0"/>
              <a:t>травмы </a:t>
            </a:r>
            <a:r>
              <a:rPr lang="ru-RU" sz="2200" b="1" dirty="0"/>
              <a:t>двуглавой мышцы бедра</a:t>
            </a:r>
          </a:p>
          <a:p>
            <a:r>
              <a:rPr lang="ru-RU" sz="2200" b="1" dirty="0" smtClean="0"/>
              <a:t> </a:t>
            </a:r>
            <a:r>
              <a:rPr lang="ru-RU" sz="2200" b="1" dirty="0"/>
              <a:t>икроножной и камбаловидной мышц голени</a:t>
            </a:r>
          </a:p>
          <a:p>
            <a:r>
              <a:rPr lang="ru-RU" sz="2200" b="1" dirty="0" smtClean="0"/>
              <a:t>растяжения</a:t>
            </a:r>
            <a:r>
              <a:rPr lang="ru-RU" sz="2200" b="1" dirty="0"/>
              <a:t>, повреждения ахиллова сухожилия, связочного аппарата голеностопного </a:t>
            </a:r>
            <a:r>
              <a:rPr lang="ru-RU" sz="2200" b="1" dirty="0" smtClean="0"/>
              <a:t>сустава</a:t>
            </a:r>
          </a:p>
          <a:p>
            <a:pPr marL="0" indent="0">
              <a:buNone/>
            </a:pPr>
            <a:endParaRPr lang="ru-RU" sz="1000" dirty="0"/>
          </a:p>
          <a:p>
            <a:pPr marL="0" indent="0" algn="ctr">
              <a:buNone/>
            </a:pPr>
            <a:r>
              <a:rPr lang="ru-RU" b="1" u="sng" dirty="0" smtClean="0"/>
              <a:t>У БЕГУНОВ НА СРЕДНИЕ И ДЛИННЫЕ ДИСТАНЦИИ:</a:t>
            </a:r>
          </a:p>
          <a:p>
            <a:r>
              <a:rPr lang="ru-RU" sz="2200" b="1" dirty="0" smtClean="0"/>
              <a:t>воспалительные </a:t>
            </a:r>
            <a:r>
              <a:rPr lang="ru-RU" sz="2200" b="1" dirty="0"/>
              <a:t>заболевания стопы и голени - тендовагиниты и паратенониты ахиллова сухожилия</a:t>
            </a:r>
          </a:p>
          <a:p>
            <a:r>
              <a:rPr lang="ru-RU" sz="2200" b="1" dirty="0" smtClean="0"/>
              <a:t>миофасциты</a:t>
            </a:r>
            <a:r>
              <a:rPr lang="ru-RU" sz="2200" b="1" dirty="0"/>
              <a:t>, которые возникают при тренировке на твердом грунте, при физической перегрузке икроножной и камбаловидной мышц</a:t>
            </a:r>
          </a:p>
          <a:p>
            <a:r>
              <a:rPr lang="ru-RU" sz="2200" b="1" dirty="0" smtClean="0"/>
              <a:t>травматические </a:t>
            </a:r>
            <a:r>
              <a:rPr lang="ru-RU" sz="2200" b="1" dirty="0"/>
              <a:t>невриты, в основном, седалищного нерва</a:t>
            </a:r>
          </a:p>
          <a:p>
            <a:endParaRPr lang="ru-RU" b="1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196752"/>
            <a:ext cx="1671005" cy="1339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178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153" y="273050"/>
            <a:ext cx="8533311" cy="77968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/>
              <a:t>Тренировки </a:t>
            </a:r>
            <a:r>
              <a:rPr lang="ru-RU" b="1" i="1" dirty="0" smtClean="0"/>
              <a:t>стайеров:</a:t>
            </a:r>
            <a:r>
              <a:rPr lang="ru-RU" b="1" i="1" dirty="0"/>
              <a:t/>
            </a:r>
            <a:br>
              <a:rPr lang="ru-RU" b="1" i="1" dirty="0"/>
            </a:b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55976" y="764704"/>
            <a:ext cx="4320480" cy="5688632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sz="2400" b="1" dirty="0" smtClean="0"/>
              <a:t>Проводятся особенные виды тренировок </a:t>
            </a:r>
            <a:r>
              <a:rPr lang="ru-RU" sz="2400" b="1" dirty="0"/>
              <a:t>бегуна </a:t>
            </a:r>
            <a:r>
              <a:rPr lang="ru-RU" sz="2400" b="1" dirty="0" smtClean="0"/>
              <a:t>для развития </a:t>
            </a:r>
            <a:r>
              <a:rPr lang="ru-RU" sz="2400" b="1" dirty="0"/>
              <a:t>выносливости и скоростных </a:t>
            </a:r>
            <a:r>
              <a:rPr lang="ru-RU" sz="2400" b="1" dirty="0" smtClean="0"/>
              <a:t>качеств. </a:t>
            </a:r>
          </a:p>
          <a:p>
            <a:pPr algn="ctr"/>
            <a:endParaRPr lang="ru-RU" sz="2400" b="1" dirty="0" smtClean="0"/>
          </a:p>
          <a:p>
            <a:pPr algn="ctr"/>
            <a:r>
              <a:rPr lang="ru-RU" sz="2400" b="1" u="sng" dirty="0" smtClean="0"/>
              <a:t>Используют:</a:t>
            </a:r>
          </a:p>
          <a:p>
            <a:pPr algn="ctr">
              <a:buFont typeface="Arial" pitchFamily="34" charset="0"/>
              <a:buChar char="•"/>
            </a:pPr>
            <a:r>
              <a:rPr lang="ru-RU" sz="2400" b="1" dirty="0"/>
              <a:t>п</a:t>
            </a:r>
            <a:r>
              <a:rPr lang="ru-RU" sz="2400" b="1" dirty="0" smtClean="0"/>
              <a:t>овторный</a:t>
            </a:r>
          </a:p>
          <a:p>
            <a:pPr algn="ctr">
              <a:buFont typeface="Arial" pitchFamily="34" charset="0"/>
              <a:buChar char="•"/>
            </a:pPr>
            <a:r>
              <a:rPr lang="ru-RU" sz="2400" b="1" dirty="0"/>
              <a:t>п</a:t>
            </a:r>
            <a:r>
              <a:rPr lang="ru-RU" sz="2400" b="1" dirty="0" smtClean="0"/>
              <a:t>еременный</a:t>
            </a:r>
          </a:p>
          <a:p>
            <a:pPr algn="ctr">
              <a:buFont typeface="Arial" pitchFamily="34" charset="0"/>
              <a:buChar char="•"/>
            </a:pPr>
            <a:r>
              <a:rPr lang="ru-RU" sz="2400" b="1" dirty="0" smtClean="0"/>
              <a:t>темповый бег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934" y="3251408"/>
            <a:ext cx="2339206" cy="2883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6701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49" y="260648"/>
            <a:ext cx="5338763" cy="6192688"/>
          </a:xfrm>
        </p:spPr>
        <p:txBody>
          <a:bodyPr>
            <a:noAutofit/>
          </a:bodyPr>
          <a:lstStyle/>
          <a:p>
            <a:pPr algn="just"/>
            <a:r>
              <a:rPr lang="ru-RU" sz="1800" b="1" u="sng" dirty="0" smtClean="0"/>
              <a:t>СКОРОСТНЫЕ КАЧЕСТВА ОТЛИЧНО РАЗВИВАЕТ: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 </a:t>
            </a:r>
            <a:r>
              <a:rPr lang="ru-RU" b="1" dirty="0"/>
              <a:t>барьерный бег 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бег </a:t>
            </a:r>
            <a:r>
              <a:rPr lang="ru-RU" b="1" dirty="0"/>
              <a:t>по различному рельефу </a:t>
            </a:r>
            <a:r>
              <a:rPr lang="ru-RU" b="1" dirty="0" smtClean="0"/>
              <a:t>местности</a:t>
            </a:r>
          </a:p>
          <a:p>
            <a:pPr marL="0" indent="0" algn="just">
              <a:buNone/>
            </a:pPr>
            <a:endParaRPr lang="ru-RU" b="1" dirty="0" smtClean="0"/>
          </a:p>
          <a:p>
            <a:pPr algn="just"/>
            <a:r>
              <a:rPr lang="ru-RU" sz="1800" b="1" u="sng" dirty="0" smtClean="0"/>
              <a:t>ДОСТИЖЕНИЯ ВЫСОКИХ РЕЗУЛЬТАТОВПО ВЫНОСЛИВОСТИ: </a:t>
            </a:r>
          </a:p>
          <a:p>
            <a:pPr>
              <a:buFont typeface="Wingdings" pitchFamily="2" charset="2"/>
              <a:buChar char="ü"/>
            </a:pPr>
            <a:r>
              <a:rPr lang="ru-RU" b="1" dirty="0"/>
              <a:t>б</a:t>
            </a:r>
            <a:r>
              <a:rPr lang="ru-RU" b="1" dirty="0" smtClean="0"/>
              <a:t>ег с отяжелителями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бег </a:t>
            </a:r>
            <a:r>
              <a:rPr lang="ru-RU" b="1" dirty="0"/>
              <a:t>в </a:t>
            </a:r>
            <a:r>
              <a:rPr lang="ru-RU" b="1" dirty="0" smtClean="0"/>
              <a:t>гору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 </a:t>
            </a:r>
            <a:r>
              <a:rPr lang="ru-RU" b="1" dirty="0"/>
              <a:t>по песку или мягкому </a:t>
            </a:r>
            <a:r>
              <a:rPr lang="ru-RU" b="1" dirty="0" smtClean="0"/>
              <a:t>грунту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 </a:t>
            </a:r>
            <a:r>
              <a:rPr lang="ru-RU" b="1" dirty="0"/>
              <a:t>а </a:t>
            </a:r>
            <a:r>
              <a:rPr lang="ru-RU" b="1" dirty="0" smtClean="0"/>
              <a:t>также бег </a:t>
            </a:r>
            <a:r>
              <a:rPr lang="ru-RU" b="1" dirty="0"/>
              <a:t>в сложных погодных </a:t>
            </a:r>
            <a:r>
              <a:rPr lang="ru-RU" b="1" dirty="0" smtClean="0"/>
              <a:t>условиях.</a:t>
            </a:r>
            <a:endParaRPr lang="ru-RU" b="1" dirty="0"/>
          </a:p>
          <a:p>
            <a:pPr>
              <a:buFont typeface="Wingdings" pitchFamily="2" charset="2"/>
              <a:buChar char="ü"/>
            </a:pPr>
            <a:r>
              <a:rPr lang="ru-RU" b="1" dirty="0"/>
              <a:t>в</a:t>
            </a:r>
            <a:r>
              <a:rPr lang="ru-RU" b="1" dirty="0" smtClean="0"/>
              <a:t>ыбор </a:t>
            </a:r>
            <a:r>
              <a:rPr lang="ru-RU" b="1" dirty="0"/>
              <a:t>правильной </a:t>
            </a:r>
            <a:r>
              <a:rPr lang="ru-RU" b="1" dirty="0" smtClean="0"/>
              <a:t>тактики по распределению сил</a:t>
            </a:r>
            <a:endParaRPr lang="ru-RU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621" y="764704"/>
            <a:ext cx="3132348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824" y="3645024"/>
            <a:ext cx="3211450" cy="2044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6612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153" y="273050"/>
            <a:ext cx="7597207" cy="779686"/>
          </a:xfrm>
        </p:spPr>
        <p:txBody>
          <a:bodyPr/>
          <a:lstStyle/>
          <a:p>
            <a:pPr algn="ctr"/>
            <a:r>
              <a:rPr lang="ru-RU" sz="3600" b="1" dirty="0" smtClean="0"/>
              <a:t>ЭТО ИНТЕРЕСНО: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47919" y="1556792"/>
            <a:ext cx="3588377" cy="51845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/>
              <a:t>САМЫЙ ПОЖИЛОЙ В МИРЕ МАРАФОНЕЦ И ПУТЕШЕСТВЕННИК</a:t>
            </a:r>
          </a:p>
          <a:p>
            <a:pPr marL="0" indent="0" algn="ctr">
              <a:buNone/>
            </a:pPr>
            <a:r>
              <a:rPr lang="ru-RU" sz="2600" b="1" dirty="0" smtClean="0"/>
              <a:t>ФАУДЖА СИНГХ </a:t>
            </a:r>
          </a:p>
          <a:p>
            <a:pPr marL="0" indent="0">
              <a:buNone/>
            </a:pPr>
            <a:endParaRPr lang="ru-RU" sz="2600" b="1" dirty="0"/>
          </a:p>
          <a:p>
            <a:pPr marL="0" indent="0" algn="ctr">
              <a:buNone/>
            </a:pPr>
            <a:r>
              <a:rPr lang="ru-RU" sz="2600" b="1" dirty="0" smtClean="0"/>
              <a:t>В 100-летнем возрасте он, </a:t>
            </a:r>
            <a:r>
              <a:rPr lang="ru-RU" sz="2600" b="1" dirty="0"/>
              <a:t>преодолев марафон за 8:25.16, стал первым...</a:t>
            </a:r>
            <a:endParaRPr lang="ru-RU" sz="2600" b="1" dirty="0" smtClean="0"/>
          </a:p>
          <a:p>
            <a:pPr algn="ctr"/>
            <a:endParaRPr lang="ru-RU" dirty="0"/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680" y="3985074"/>
            <a:ext cx="3247239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460345"/>
            <a:ext cx="1570849" cy="2356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0877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293</TotalTime>
  <Words>286</Words>
  <Application>Microsoft Office PowerPoint</Application>
  <PresentationFormat>Экран (4:3)</PresentationFormat>
  <Paragraphs>69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ПРЕЗЕНТАЦИЯ ПО ФИЗКУЛЬТУРЕ НА ТЕМУ:    «БЕГ НА ДЛИННЫЕ      ДИСТАНЦИИ»</vt:lpstr>
      <vt:lpstr>Презентация PowerPoint</vt:lpstr>
      <vt:lpstr>Презентация PowerPoint</vt:lpstr>
      <vt:lpstr>Техника бега на длинные дистанции: </vt:lpstr>
      <vt:lpstr>Презентация PowerPoint</vt:lpstr>
      <vt:lpstr>ПРОБЛЕМЫ И ЗАБОЛЕВАНИЯ  ПРИ ЗАНЯТИИ БЕГОМ НА ДАЛЬНИИ ДИСТАНЦИИ:</vt:lpstr>
      <vt:lpstr>Тренировки стайеров: </vt:lpstr>
      <vt:lpstr>Презентация PowerPoint</vt:lpstr>
      <vt:lpstr>ЭТО ИНТЕРЕСНО: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Luda</dc:creator>
  <cp:lastModifiedBy>Фаворит</cp:lastModifiedBy>
  <cp:revision>32</cp:revision>
  <dcterms:modified xsi:type="dcterms:W3CDTF">2023-05-25T09:46:35Z</dcterms:modified>
</cp:coreProperties>
</file>