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8" r:id="rId32"/>
    <p:sldId id="29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53" d="100"/>
          <a:sy n="53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8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1%80%D0%BE%D0%B3%D1%80%D0%B5%D1%81%D1%81" TargetMode="External"/><Relationship Id="rId2" Type="http://schemas.openxmlformats.org/officeDocument/2006/relationships/hyperlink" Target="https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E%D1%80%D0%B3%D0%B0%D0%BD%D0%B8%D0%B7%D0%BC" TargetMode="External"/><Relationship Id="rId5" Type="http://schemas.openxmlformats.org/officeDocument/2006/relationships/hyperlink" Target="https://ru.wikipedia.org/wiki/%D0%A3%D1%80%D0%BE%D0%B2%D0%BD%D0%B8_%D0%BE%D1%80%D0%B3%D0%B0%D0%BD%D0%B8%D0%B7%D0%B0%D1%86%D0%B8%D0%B8_%D0%B6%D0%B8%D0%B7%D0%BD%D0%B8" TargetMode="External"/><Relationship Id="rId4" Type="http://schemas.openxmlformats.org/officeDocument/2006/relationships/hyperlink" Target="https://ru.wikipedia.org/wiki/%D0%AD%D0%B2%D0%BE%D0%BB%D1%8E%D1%86%D0%B8%D1%8F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&#1040;&#1088;&#1086;&#1084;&#1086;&#1088;&#1092;&#1086;&#1079;" TargetMode="External"/><Relationship Id="rId3" Type="http://schemas.openxmlformats.org/officeDocument/2006/relationships/hyperlink" Target="https://ru.wikipedia.org/wiki/&#1050;&#1086;&#1085;&#1074;&#1077;&#1088;&#1075;&#1077;&#1085;&#1090;&#1085;&#1072;&#1103;_&#1101;&#1074;&#1086;&#1083;&#1102;&#1094;&#1080;&#1103;" TargetMode="External"/><Relationship Id="rId7" Type="http://schemas.openxmlformats.org/officeDocument/2006/relationships/hyperlink" Target="https://ru.wikipedia.org/wiki/&#1041;&#1080;&#1086;&#1083;&#1086;&#1075;&#1080;&#1095;&#1077;&#1089;&#1082;&#1080;&#1081;_&#1087;&#1088;&#1086;&#1075;&#1088;&#1077;&#1089;&#1089;" TargetMode="External"/><Relationship Id="rId2" Type="http://schemas.openxmlformats.org/officeDocument/2006/relationships/hyperlink" Target="https://ru.wikipedia.org/wiki/&#1055;&#1072;&#1088;&#1072;&#1083;&#1083;&#1077;&#1083;&#1100;&#1085;&#1072;&#1103;_&#1101;&#1074;&#1086;&#1083;&#1102;&#1094;&#1080;&#1103;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udfile.net/preview/1727997/page:29/" TargetMode="External"/><Relationship Id="rId5" Type="http://schemas.openxmlformats.org/officeDocument/2006/relationships/hyperlink" Target="https://ru.wikipedia.org/wiki/&#1041;&#1080;&#1086;&#1083;&#1086;&#1075;&#1080;&#1095;&#1077;&#1089;&#1082;&#1080;&#1081;_&#1088;&#1077;&#1075;&#1088;&#1077;&#1089;&#1089;" TargetMode="External"/><Relationship Id="rId10" Type="http://schemas.openxmlformats.org/officeDocument/2006/relationships/hyperlink" Target="https://ru.wikipedia.org/wiki/&#1044;&#1077;&#1075;&#1077;&#1085;&#1077;&#1088;&#1072;&#1094;&#1080;&#1103;" TargetMode="External"/><Relationship Id="rId4" Type="http://schemas.openxmlformats.org/officeDocument/2006/relationships/hyperlink" Target="https://ru.wikipedia.org/wiki/&#1044;&#1080;&#1074;&#1077;&#1088;&#1075;&#1077;&#1085;&#1094;&#1080;&#1103;" TargetMode="External"/><Relationship Id="rId9" Type="http://schemas.openxmlformats.org/officeDocument/2006/relationships/hyperlink" Target="https://ru.wikipedia.org/wiki/&#1048;&#1076;&#1080;&#1086;&#1072;&#1076;&#1072;&#1087;&#1090;&#1072;&#1094;&#1080;&#1103;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1780108"/>
          </a:xfrm>
        </p:spPr>
        <p:txBody>
          <a:bodyPr>
            <a:no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Главные направления эволюции органического мира.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653136"/>
            <a:ext cx="6400800" cy="1473200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Выполнил: ученик 11 класса </a:t>
            </a:r>
          </a:p>
          <a:p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Бекбатыров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Сергей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Проверила: учитель биологии 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Сафонова О.В.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98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4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594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2726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56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74991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5"/>
            <a:ext cx="8208912" cy="6167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948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700808"/>
            <a:ext cx="8352927" cy="5040560"/>
          </a:xfrm>
        </p:spPr>
        <p:txBody>
          <a:bodyPr>
            <a:norm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Биологический регресс — это эволюционное движение, при котором происходит сокращение ареала; уменьшение численности особей из-за неприспособленности к среде обитания; снижение числа видов групп из-за давления других видов, вымирание вида. Палеонтология доказала, что многие виды в прошлом полностью исчезли. Если при биологическом прогрессе некоторые виды развиваются и широко распространяются по всему земному шару, то при биологическом регрессе виды исчезают, не сумев приспособиться к условиям окружающей среды.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Биологический регресс </a:t>
            </a:r>
          </a:p>
        </p:txBody>
      </p:sp>
    </p:spTree>
    <p:extLst>
      <p:ext uri="{BB962C8B-B14F-4D97-AF65-F5344CB8AC3E}">
        <p14:creationId xmlns:p14="http://schemas.microsoft.com/office/powerpoint/2010/main" val="5959931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7797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5674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556792"/>
            <a:ext cx="8280919" cy="5184576"/>
          </a:xfrm>
        </p:spPr>
        <p:txBody>
          <a:bodyPr>
            <a:normAutofit fontScale="925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Фаза биологического прогресса сменяется фазой биологической стабилизации. «Стабилизация не означает прекращения эволюции, наоборот, она означает максимальную согласованность организма с изменениями среды. Стабильное состояние не бывает длительным» (И.И. Шмальгаузен).</a:t>
            </a:r>
          </a:p>
          <a:p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Мощный стабилизирующий отбор способствует сохранению таксонов. Известны многочисленные персистентные формы – «живые ископаемые» (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плеченогие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мечехвосты, гаттерия, латимерия, гинкго). У мечехвостов внутрипопуляционный полиморфизм не меньше, чем у молодых видов членистоногих, однако любое отклонение от среднего значения признака (от адаптивной нормы) приводит к снижению приспособленности.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Биологическая стабилизация.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5672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7932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66524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32656"/>
            <a:ext cx="8256917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2888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313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57302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4896544"/>
          </a:xfrm>
        </p:spPr>
        <p:txBody>
          <a:bodyPr>
            <a:normAutofit fontScale="62500" lnSpcReduction="20000"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Биологический прогресс - преобладание рождаемости в популяциях над смертностью в них (высокий потенциал выживания). Характеризуется ростом численности особей, расширением площади проживания, повышением внутривидовой изменчивости. Результат успеха вида в борьбе за существование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Процесс эволюции идет непрерывно в направлении максимального приспособления живых организмов к условиям окружающей среды (т.е. происходит рост приспособленности потомков по сравнению с предками). Такой рост приспособленности организмов к окружающей среде А. М.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Северцов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назвал биологическим прогрессом. Постоянный рост приспособленности организмов обеспечивает увеличение численности, более широкое распространение данного вида (или группы видов) в пространстве и разделение на подчиненные группы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Критериями биологического прогресса являются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Увеличение численности особей;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Расширение ареала;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Прогрессивная дифференциация - увеличение числа систематических групп, составляющих данный таксон.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Эволюционный смысл выделенных критериев заключается в следующем. Возникновение новых приспособлений снижает элиминацию особей, в результате средний уровень численности вида растет. Стойкое повышение численности потомков по сравнению с предками приводит к увеличению плотности населения, что, в свою очередь, через обострение внутривидовой конкуренции вызывает расширение ареала; этого же способствует и рост приспособленности. Расширение ареала приводит к тому, что вид при расселении сталкивается с новыми факторами среды, к которым необходимо приспосабливаться. Так происходит дифференциация вида, усиливается дивергенция, что ведет к увеличению дочерних таксонов. Таким образом, биологический прогресс - это самый общий путь биологической эволюции.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Биологический прогресс.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842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5" y="1772816"/>
            <a:ext cx="8424937" cy="4824536"/>
          </a:xfrm>
        </p:spPr>
        <p:txBody>
          <a:bodyPr/>
          <a:lstStyle/>
          <a:p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Ароморфо́з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2" tooltip="Древнегреческий язык"/>
              </a:rPr>
              <a:t>др.-греч.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α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ἴρω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«поднимаю» и 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μορφή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«форма») — 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3" tooltip="Прогресс"/>
              </a:rPr>
              <a:t>прогрессивное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4" tooltip="Эволюция"/>
              </a:rPr>
              <a:t>эволюционное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изменение строения, приводящее к общему повышению 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5" tooltip="Уровни организации жизни"/>
              </a:rPr>
              <a:t>уровня организации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>
                <a:latin typeface="Times New Roman" pitchFamily="18" charset="0"/>
                <a:cs typeface="Times New Roman" pitchFamily="18" charset="0"/>
                <a:hlinkClick r:id="rId6" tooltip="Организм"/>
              </a:rPr>
              <a:t>организмов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Ароморфоз — это расширение жизненных условий, связанное с усложнением организации и повышением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жизнедеятельности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Ароморфоз.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7267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72951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55892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3" cy="5040560"/>
          </a:xfrm>
        </p:spPr>
        <p:txBody>
          <a:bodyPr>
            <a:noAutofit/>
          </a:bodyPr>
          <a:lstStyle/>
          <a:p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Идиоадаптация (от греч. </a:t>
            </a:r>
            <a:r>
              <a:rPr lang="ru-RU" sz="1900" i="1" dirty="0" err="1">
                <a:latin typeface="Times New Roman" pitchFamily="18" charset="0"/>
                <a:cs typeface="Times New Roman" pitchFamily="18" charset="0"/>
              </a:rPr>
              <a:t>ίδιος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 — «свой, своеобразный, особый» (также алломорфоз) и адаптация) — одно из главных направлений эволюции, при котором возникают частные изменения строения и функций органов при сохранении в целом уровня организации предковых форм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Благодаря формированию различных идиоадаптаций, животные близких видов могут жить в самых различных географических зонах. Например, представителей семейства волчьих можно встретить на всей территории от Арктики до тропиков, что значительно снижает конкуренцию между видами. И у каждого свои приспособленности. Идиоадаптация обеспечила этому семейству значительное расширение ареала и увеличение числа видов, что является критерием биологического прогресса. Но при этом ни про один вид, входящий в состав этого семейства, нельзя сказать, что он находится на более высоком уровне эволюции, чем другие</a:t>
            </a:r>
            <a:r>
              <a:rPr lang="ru-RU" sz="19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9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С точки зрения некоторых современных представлений о ходе эволюционного процесса, нет достаточных оснований полагать, что имеют место качественно отличные друг от друга изменения, которые А. Н. </a:t>
            </a:r>
            <a:r>
              <a:rPr lang="ru-RU" sz="1900" i="1" dirty="0" err="1">
                <a:latin typeface="Times New Roman" pitchFamily="18" charset="0"/>
                <a:cs typeface="Times New Roman" pitchFamily="18" charset="0"/>
              </a:rPr>
              <a:t>Северцов</a:t>
            </a:r>
            <a:r>
              <a:rPr lang="ru-RU" sz="1900" i="1" dirty="0">
                <a:latin typeface="Times New Roman" pitchFamily="18" charset="0"/>
                <a:cs typeface="Times New Roman" pitchFamily="18" charset="0"/>
              </a:rPr>
              <a:t> называл ароморфозами и идиоадаптациями.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Идиоадаптация.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87953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56045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87942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3" y="1700808"/>
            <a:ext cx="8280921" cy="5040560"/>
          </a:xfrm>
        </p:spPr>
        <p:txBody>
          <a:bodyPr>
            <a:no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Дегенерация — процесс упрощения организации, связанный с исчезновением органов и функций, а также целых систем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органов.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индивидуальном развитии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Разрушение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 ходе онтогенеза клеток и (или) органов.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Отклонения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психики, обусловленные неблагоприятной наследственностью.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 эволюции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В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филогенезе — редукция органов, их систем и прочих структур организма, упрощение организации в процессе эволюции. Во многом она подобна дегенерации на уровне развития отдельных особей.</a:t>
            </a:r>
          </a:p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 селекции и сельском хозяйстве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ухудшение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со временем приспособительных и (или) хозяйственных ценных свойств растений и животных;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ослабление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жизнеспособности культивируемых организмов при ухудшении условий выращивания.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Дегенерация.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8643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58580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208911" cy="5040560"/>
          </a:xfrm>
        </p:spPr>
        <p:txBody>
          <a:bodyPr>
            <a:norm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Параллельная эволюция или параллелизм (от греч. πα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ράλληλος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— параллельный; идущий рядом) — независимое развитие сходных признаков в эволюции близкородственных, но выделившихся групп организмов, протекающее в одном направлении. Предполагает наличие общего предка, имеющего зачатки анатомических черт, способствующих этому, и происходит при сходном эволюционном давлении благодаря протеканию естественного отбора. Если организмы не близкородственны, то эволюция является конвергентной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Параллелизм.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7115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9389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37205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3" cy="5040560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https://ru.wikipedia.org/wiki/</a:t>
            </a:r>
            <a:r>
              <a:rPr lang="ru-RU" dirty="0" err="1" smtClean="0">
                <a:hlinkClick r:id="rId2"/>
              </a:rPr>
              <a:t>Параллельная_эволюция</a:t>
            </a:r>
            <a:endParaRPr lang="en-US" dirty="0" smtClean="0"/>
          </a:p>
          <a:p>
            <a:r>
              <a:rPr lang="en-US" dirty="0">
                <a:hlinkClick r:id="rId3"/>
              </a:rPr>
              <a:t>https://ru.wikipedia.org/wiki/</a:t>
            </a:r>
            <a:r>
              <a:rPr lang="ru-RU" dirty="0" err="1" smtClean="0">
                <a:hlinkClick r:id="rId3"/>
              </a:rPr>
              <a:t>Конвергентная_эволюция</a:t>
            </a:r>
            <a:endParaRPr lang="en-US" dirty="0" smtClean="0"/>
          </a:p>
          <a:p>
            <a:r>
              <a:rPr lang="en-US" dirty="0">
                <a:hlinkClick r:id="rId4"/>
              </a:rPr>
              <a:t>https://ru.wikipedia.org/wiki/</a:t>
            </a:r>
            <a:r>
              <a:rPr lang="ru-RU" dirty="0" smtClean="0">
                <a:hlinkClick r:id="rId4"/>
              </a:rPr>
              <a:t>Дивергенция</a:t>
            </a:r>
            <a:endParaRPr lang="en-US" dirty="0" smtClean="0"/>
          </a:p>
          <a:p>
            <a:r>
              <a:rPr lang="en-US" dirty="0">
                <a:hlinkClick r:id="rId5"/>
              </a:rPr>
              <a:t>https://ru.wikipedia.org/wiki/</a:t>
            </a:r>
            <a:r>
              <a:rPr lang="ru-RU" dirty="0" err="1" smtClean="0">
                <a:hlinkClick r:id="rId5"/>
              </a:rPr>
              <a:t>Биологический_регресс</a:t>
            </a:r>
            <a:endParaRPr lang="en-US" dirty="0" smtClean="0"/>
          </a:p>
          <a:p>
            <a:r>
              <a:rPr lang="en-US" dirty="0">
                <a:hlinkClick r:id="rId6"/>
              </a:rPr>
              <a:t>https://studfile.net/preview/1727997/page:29</a:t>
            </a:r>
            <a:r>
              <a:rPr lang="en-US" dirty="0" smtClean="0">
                <a:hlinkClick r:id="rId6"/>
              </a:rPr>
              <a:t>/</a:t>
            </a:r>
            <a:endParaRPr lang="en-US" dirty="0" smtClean="0"/>
          </a:p>
          <a:p>
            <a:r>
              <a:rPr lang="en-US" dirty="0">
                <a:hlinkClick r:id="rId7"/>
              </a:rPr>
              <a:t>https://ru.wikipedia.org/wiki/</a:t>
            </a:r>
            <a:r>
              <a:rPr lang="ru-RU" dirty="0" err="1" smtClean="0">
                <a:hlinkClick r:id="rId7"/>
              </a:rPr>
              <a:t>Биологический_прогресс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https://ru.wikipedia.org/wiki/</a:t>
            </a:r>
            <a:r>
              <a:rPr lang="ru-RU" dirty="0" smtClean="0">
                <a:hlinkClick r:id="rId8"/>
              </a:rPr>
              <a:t>Ароморфоз</a:t>
            </a:r>
            <a:endParaRPr lang="ru-RU" dirty="0" smtClean="0"/>
          </a:p>
          <a:p>
            <a:r>
              <a:rPr lang="en-US" dirty="0">
                <a:hlinkClick r:id="rId9"/>
              </a:rPr>
              <a:t>https://ru.wikipedia.org/wiki/</a:t>
            </a:r>
            <a:r>
              <a:rPr lang="ru-RU" dirty="0" smtClean="0">
                <a:hlinkClick r:id="rId9"/>
              </a:rPr>
              <a:t>Идиоадаптация</a:t>
            </a:r>
            <a:endParaRPr lang="ru-RU" dirty="0" smtClean="0"/>
          </a:p>
          <a:p>
            <a:r>
              <a:rPr lang="en-US" dirty="0">
                <a:hlinkClick r:id="rId10"/>
              </a:rPr>
              <a:t>https://ru.wikipedia.org/wiki/</a:t>
            </a:r>
            <a:r>
              <a:rPr lang="ru-RU" smtClean="0">
                <a:hlinkClick r:id="rId10"/>
              </a:rPr>
              <a:t>Дегенерация</a:t>
            </a:r>
            <a:endParaRPr lang="ru-RU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Литература.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63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392488" cy="6205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60648"/>
            <a:ext cx="4234617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7414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148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4368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72816"/>
            <a:ext cx="8352927" cy="4968552"/>
          </a:xfrm>
        </p:spPr>
        <p:txBody>
          <a:bodyPr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Конвергентная эволюция (от лат.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con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«вместе» +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vergere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«направленность, стремление; склоняться») — эволюционный процесс, при котором возникает сходство между организмами различных систематических групп, обитающих в сходных условиях, то есть относящихся к одной экологической гильдии.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Конвергенция.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74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380" y="332656"/>
            <a:ext cx="8139465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542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332656"/>
            <a:ext cx="8160907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304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700808"/>
            <a:ext cx="8496944" cy="5040560"/>
          </a:xfrm>
        </p:spPr>
        <p:txBody>
          <a:bodyPr>
            <a:normAutofit fontScale="92500" lnSpcReduction="20000"/>
          </a:bodyPr>
          <a:lstStyle/>
          <a:p>
            <a:r>
              <a:rPr lang="ru-RU" sz="2100" i="1" dirty="0" err="1">
                <a:latin typeface="Times New Roman" pitchFamily="18" charset="0"/>
                <a:cs typeface="Times New Roman" pitchFamily="18" charset="0"/>
              </a:rPr>
              <a:t>Диверге́нция</a:t>
            </a:r>
            <a:r>
              <a:rPr lang="ru-RU" sz="2100" i="1" dirty="0">
                <a:latin typeface="Times New Roman" pitchFamily="18" charset="0"/>
                <a:cs typeface="Times New Roman" pitchFamily="18" charset="0"/>
              </a:rPr>
              <a:t> (от лат. </a:t>
            </a:r>
            <a:r>
              <a:rPr lang="ru-RU" sz="2100" i="1" dirty="0" err="1">
                <a:latin typeface="Times New Roman" pitchFamily="18" charset="0"/>
                <a:cs typeface="Times New Roman" pitchFamily="18" charset="0"/>
              </a:rPr>
              <a:t>divergere</a:t>
            </a:r>
            <a:r>
              <a:rPr lang="ru-RU" sz="2100" i="1" dirty="0">
                <a:latin typeface="Times New Roman" pitchFamily="18" charset="0"/>
                <a:cs typeface="Times New Roman" pitchFamily="18" charset="0"/>
              </a:rPr>
              <a:t> — обнаруживать расхождение) — дифференциальный оператор, отображающий векторное поле на скалярное (то есть, в результате применения к векторному полю операции дифференцирования получается скалярное поле), который определяет (для каждой точки), «насколько расходится входящее и исходящее из малой окрестности данной точки поле», точнее, насколько расходятся входящий и исходящий потоки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1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i="1" dirty="0">
                <a:latin typeface="Times New Roman" pitchFamily="18" charset="0"/>
                <a:cs typeface="Times New Roman" pitchFamily="18" charset="0"/>
              </a:rPr>
              <a:t>Если учесть, что потоку можно приписать алгебраический знак, то нет необходимости учитывать входящий и исходящий потоки по отдельности, всё будет автоматически учтено при суммировании с учётом знака. Поэтому можно дать более короткое определение дивергенции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1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100" i="1" dirty="0">
                <a:latin typeface="Times New Roman" pitchFamily="18" charset="0"/>
                <a:cs typeface="Times New Roman" pitchFamily="18" charset="0"/>
              </a:rPr>
              <a:t>дивергенция — это линейный дифференциальный оператор на векторном поле, характеризующий поток данного поля через поверхность достаточно малой (в условиях конкретной задачи) окрестности каждой внутренней точки области определения поля.</a:t>
            </a:r>
          </a:p>
          <a:p>
            <a:r>
              <a:rPr lang="ru-RU" sz="2100" i="1" dirty="0">
                <a:latin typeface="Times New Roman" pitchFamily="18" charset="0"/>
                <a:cs typeface="Times New Roman" pitchFamily="18" charset="0"/>
              </a:rPr>
              <a:t>Оператор дивергенции, применённый к 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полю </a:t>
            </a: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i="1" dirty="0">
                <a:latin typeface="Times New Roman" pitchFamily="18" charset="0"/>
                <a:cs typeface="Times New Roman" pitchFamily="18" charset="0"/>
              </a:rPr>
              <a:t>обозначают </a:t>
            </a: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как</a:t>
            </a:r>
            <a:endParaRPr lang="en-US" sz="21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Дивергенция.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877271"/>
            <a:ext cx="819150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11449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101</TotalTime>
  <Words>1023</Words>
  <Application>Microsoft Office PowerPoint</Application>
  <PresentationFormat>Экран (4:3)</PresentationFormat>
  <Paragraphs>58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Волна</vt:lpstr>
      <vt:lpstr>Главные направления эволюции органического мира.</vt:lpstr>
      <vt:lpstr>Презентация PowerPoint</vt:lpstr>
      <vt:lpstr>Параллелизм.</vt:lpstr>
      <vt:lpstr>Презентация PowerPoint</vt:lpstr>
      <vt:lpstr>Презентация PowerPoint</vt:lpstr>
      <vt:lpstr>Конвергенция.</vt:lpstr>
      <vt:lpstr>Презентация PowerPoint</vt:lpstr>
      <vt:lpstr>Презентация PowerPoint</vt:lpstr>
      <vt:lpstr>Дивергенция.</vt:lpstr>
      <vt:lpstr>Презентация PowerPoint</vt:lpstr>
      <vt:lpstr>Презентация PowerPoint</vt:lpstr>
      <vt:lpstr>Презентация PowerPoint</vt:lpstr>
      <vt:lpstr>Презентация PowerPoint</vt:lpstr>
      <vt:lpstr>Биологический регресс </vt:lpstr>
      <vt:lpstr>Презентация PowerPoint</vt:lpstr>
      <vt:lpstr>Презентация PowerPoint</vt:lpstr>
      <vt:lpstr>Биологическая стабилизация.</vt:lpstr>
      <vt:lpstr>Презентация PowerPoint</vt:lpstr>
      <vt:lpstr>Презентация PowerPoint</vt:lpstr>
      <vt:lpstr>Презентация PowerPoint</vt:lpstr>
      <vt:lpstr>Биологический прогресс.</vt:lpstr>
      <vt:lpstr>Ароморфоз.</vt:lpstr>
      <vt:lpstr>Презентация PowerPoint</vt:lpstr>
      <vt:lpstr>Презентация PowerPoint</vt:lpstr>
      <vt:lpstr>Идиоадаптация.</vt:lpstr>
      <vt:lpstr>Презентация PowerPoint</vt:lpstr>
      <vt:lpstr>Презентация PowerPoint</vt:lpstr>
      <vt:lpstr>Дегенерация.</vt:lpstr>
      <vt:lpstr>Презентация PowerPoint</vt:lpstr>
      <vt:lpstr>Презентация PowerPoint</vt:lpstr>
      <vt:lpstr>Презентация PowerPoint</vt:lpstr>
      <vt:lpstr>Литература.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Главные направления эволюции органического мира.</dc:title>
  <dc:creator>Сергунчик</dc:creator>
  <cp:lastModifiedBy>Пользователь</cp:lastModifiedBy>
  <cp:revision>7</cp:revision>
  <dcterms:created xsi:type="dcterms:W3CDTF">2022-11-24T16:17:26Z</dcterms:created>
  <dcterms:modified xsi:type="dcterms:W3CDTF">2022-11-24T18:15:17Z</dcterms:modified>
</cp:coreProperties>
</file>