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4" r:id="rId2"/>
    <p:sldId id="258" r:id="rId3"/>
    <p:sldId id="259" r:id="rId4"/>
    <p:sldId id="261" r:id="rId5"/>
    <p:sldId id="262" r:id="rId6"/>
    <p:sldId id="278" r:id="rId7"/>
    <p:sldId id="283" r:id="rId8"/>
    <p:sldId id="282" r:id="rId9"/>
    <p:sldId id="281" r:id="rId10"/>
    <p:sldId id="280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2" autoAdjust="0"/>
  </p:normalViewPr>
  <p:slideViewPr>
    <p:cSldViewPr>
      <p:cViewPr varScale="1">
        <p:scale>
          <a:sx n="108" d="100"/>
          <a:sy n="108" d="100"/>
        </p:scale>
        <p:origin x="171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FDB00-3AE4-4444-881B-C8AA61BA6B61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DE53E-D25E-4652-9060-907DFEDA2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Основная форма обучения — </a:t>
            </a:r>
            <a:r>
              <a:rPr lang="ru-RU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ru-RU" dirty="0"/>
              <a:t>Именно через игру ребенок осваивает и познает мир. Обучение, осуществляемое с помощью игры,  естественно для дошкольника.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Сделать экономику понятной помогают </a:t>
            </a:r>
            <a:r>
              <a:rPr lang="ru-RU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сюжетно-ролевые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/>
              <a:t>игры. Так, играя в сюжетно-ролевую игру  «Профессии», дети постигают смысл труда, воспроизводят трудовые процессы взрослых и одновременно «обучаются» экономике. В сюжетно-дидактических играх моделируются реальные жизненные ситуации: операции купли-продажи, производства и сбыта готовой продукции и др. Соединение учебно-игровой и реальной деятельности наиболее эффективно для усвоения дошкольниками сложных экономических знаний.</a:t>
            </a:r>
          </a:p>
          <a:p>
            <a:r>
              <a:rPr lang="ru-RU" dirty="0"/>
              <a:t>В играх «Кондитерская фабрика», «Ателье для маленьких красавиц», «Рекламное агентство», «Пункт обмена валюты», «Строительство дома», «Комната переговоров», «Супермаркет» и др. создаются наиболее благоприятные условия для развития у детей интереса к экономическим знаниям, естественная, приближенная к реальности обстановка, устанавливается психологически адекватная возрасту ситуация общения.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В </a:t>
            </a:r>
            <a:r>
              <a:rPr lang="ru-RU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дидактических играх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/>
              <a:t>«Кем быть?», «Обмен», «Семейный бюджет», «Маленькие покупки» уточняются и закрепляются представления детей о мире экономических явлений, терминах, приобретаются новые экономические знания, умения и навыки. Дошкольники, совершая большое количество действий, учатся реализовывать их в разных условиях, с разными объектами, что повышает прочность и осознанность усвоения знаний.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Особый интерес вызывают </a:t>
            </a:r>
            <a:r>
              <a:rPr lang="ru-RU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развлечения, конкурсы, праздники</a:t>
            </a:r>
            <a:r>
              <a:rPr lang="ru-RU" i="1" dirty="0"/>
              <a:t> (</a:t>
            </a:r>
            <a:r>
              <a:rPr lang="ru-RU" dirty="0"/>
              <a:t>«Ярмарка прошлого, настоящего и будущего»),  включающие экономические, экологические, математические задачи. Положительный эмоциональный фон, создаваемый в процессе развлечений, обеспечивает особую действенность, активизирует мыслительную деятельность, развивает сообразительность, смекалку, творческие способности. Любое развлечение очень оживляет разыгрывание </a:t>
            </a:r>
            <a:r>
              <a:rPr lang="ru-RU" b="1" dirty="0"/>
              <a:t>«экономических» ситуаций</a:t>
            </a:r>
            <a:r>
              <a:rPr lang="ru-RU" dirty="0"/>
              <a:t> из сказок, которые позволяют по-новому взглянуть на известные сюжеты — А. Толстого «Золотой ключик, или Приключения Буратино», К. Чуковского «Муха-цокотуха» и </a:t>
            </a:r>
            <a:r>
              <a:rPr lang="ru-RU" dirty="0" err="1"/>
              <a:t>др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Р</a:t>
            </a:r>
            <a:r>
              <a:rPr lang="ru-RU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ешение проблемной ситуации</a:t>
            </a:r>
            <a:r>
              <a:rPr lang="ru-RU" b="1" dirty="0"/>
              <a:t>.</a:t>
            </a:r>
            <a:r>
              <a:rPr lang="ru-RU" dirty="0"/>
              <a:t> Решая проблемную ситуацию (экономического, математического, экологического содержания) ребенок приобщается к экономической действительности, учиться думать, ориентироваться в окружающем, проявлять инициативу, высказывать собственную и принимать чужую позицию, растет и реализуется его творческий потенциал.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DE53E-D25E-4652-9060-907DFEDA2DF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992D8-4AB3-4837-8B45-FA737C64F072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FD9E-4C3C-421E-9203-E9A41FD99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11%20&#1089;&#1083;&#1072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2&#1089;&#1083;&#1072;&#1081;&#1076;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3%20&#1089;&#1083;&#1072;&#1081;&#1076;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4%20&#1089;&#1083;&#1072;&#1081;&#1076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5%20&#1089;&#1083;&#1072;&#1081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6%20&#1089;&#1083;&#1072;&#1081;&#1076;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13.png"/><Relationship Id="rId5" Type="http://schemas.openxmlformats.org/officeDocument/2006/relationships/image" Target="../media/image2.jpeg"/><Relationship Id="rId10" Type="http://schemas.openxmlformats.org/officeDocument/2006/relationships/image" Target="../media/image12.jpeg"/><Relationship Id="rId4" Type="http://schemas.openxmlformats.org/officeDocument/2006/relationships/image" Target="../media/image1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7%20&#1089;&#1083;&#1072;&#1081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8%20&#1089;&#1083;&#1072;&#1081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88;&#1072;&#1073;&#1086;&#1090;&#1072;\&#1074;&#1086;&#1089;&#1087;&#1080;&#1090;&#1072;&#1090;&#1077;&#1083;&#1100;\&#1053;&#1086;&#1074;&#1072;&#1103;%20&#1087;&#1072;&#1087;&#1082;&#1072;\9%20&#1089;&#1083;&#1072;&#1081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на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483768" y="261444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«ДЕТСКИЙ САД №65»</a:t>
            </a:r>
            <a:endParaRPr lang="ru-RU" sz="1400" b="1" dirty="0">
              <a:cs typeface="Arial" pitchFamily="34" charset="0"/>
            </a:endParaRPr>
          </a:p>
          <a:p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87624" y="1866311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/>
              <a:t>Формирование предпосылок </a:t>
            </a:r>
            <a:r>
              <a:rPr lang="ru-RU" sz="4400" b="1" dirty="0" err="1"/>
              <a:t>финасовой</a:t>
            </a:r>
            <a:r>
              <a:rPr lang="ru-RU" sz="4400" b="1" dirty="0"/>
              <a:t> грамотности в игровой деятельности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48064" y="4518498"/>
            <a:ext cx="37571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Подготовили воспитатели: </a:t>
            </a:r>
          </a:p>
          <a:p>
            <a:r>
              <a:rPr lang="ru-RU" dirty="0"/>
              <a:t>Новожилова Жанна Викторовна</a:t>
            </a:r>
          </a:p>
          <a:p>
            <a:r>
              <a:rPr lang="ru-RU" dirty="0" err="1"/>
              <a:t>Аполонова</a:t>
            </a:r>
            <a:r>
              <a:rPr lang="ru-RU" dirty="0"/>
              <a:t> Ольга Сергеевна</a:t>
            </a:r>
          </a:p>
          <a:p>
            <a:r>
              <a:rPr lang="ru-RU" dirty="0"/>
              <a:t>Учитель логопед:</a:t>
            </a:r>
          </a:p>
          <a:p>
            <a:r>
              <a:rPr lang="ru-RU" dirty="0"/>
              <a:t>Колесникова Виктория Дмитриевна</a:t>
            </a:r>
          </a:p>
        </p:txBody>
      </p:sp>
      <p:pic>
        <p:nvPicPr>
          <p:cNvPr id="4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14678" y="6286520"/>
            <a:ext cx="3155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dirty="0" err="1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Санк</a:t>
            </a:r>
            <a:r>
              <a:rPr kumimoji="0" lang="ru-RU" b="1" i="0" u="none" strike="noStrike" cap="none" normalizeH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-Петербург 2023 год</a:t>
            </a:r>
            <a:endParaRPr kumimoji="0" lang="ru-RU" b="1" i="0" u="none" strike="noStrike" cap="none" normalizeH="0" dirty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627784" y="188640"/>
            <a:ext cx="65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Ожидаемые результаты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1500174"/>
            <a:ext cx="8572560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Деньги не появляются сами собой, а зарабатываются.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Сначала зарабатываем – потом тратим: соответственно, чем больше зарабатываешь и разумнее тратишь, тем больше можешь купить.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Стоимость товара зависит от его качества, нужности и от того, насколько сложно его произвести 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Деньги любят счет (дети должны уметь считать деньги, например, сдачу в магазине, деньги, которые они могут потратить в магазине).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Финансы нужно планировать (приучаем вести учет доходов и расходов в краткосрочном периоде).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Твои деньги бывают объектом чужого интереса (дети должны знать элементарные правила финансовой безопасности).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Не все продается и покупается (дети должны понимать, что главные ценности – жизнь, отношения, радость близких людей – за деньги не купишь).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+mj-lt"/>
                <a:cs typeface="Times New Roman" pitchFamily="18" charset="0"/>
              </a:rPr>
              <a:t>Финансы – это интересно и увлекательно.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142984"/>
            <a:ext cx="31785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дети должны понять, что…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071670" y="214290"/>
            <a:ext cx="65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Заключение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3929066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Процесс общения детей друг с другом и со взрослым в совместной игровой деятельности сопровождается положительными эмоциями, что стимулирует их познавательную активность, способствует развитию мышления. Соединение учебно-игровой и реальной деятельности наиболее эффективно для усвоения дошкольниками сложных экономических знаний.</a:t>
            </a:r>
            <a:endParaRPr lang="ru-RU" dirty="0"/>
          </a:p>
        </p:txBody>
      </p:sp>
      <p:pic>
        <p:nvPicPr>
          <p:cNvPr id="6146" name="Picture 2" descr="C:\Users\Alina\Desktop\post_5bc0443b3d4a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1428736"/>
            <a:ext cx="3429024" cy="2294792"/>
          </a:xfrm>
          <a:prstGeom prst="rect">
            <a:avLst/>
          </a:prstGeom>
          <a:noFill/>
        </p:spPr>
      </p:pic>
      <p:pic>
        <p:nvPicPr>
          <p:cNvPr id="10" name="11 сла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28596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лина\Desktop\img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779912" y="18864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Актуальность</a:t>
            </a:r>
          </a:p>
        </p:txBody>
      </p:sp>
      <p:pic>
        <p:nvPicPr>
          <p:cNvPr id="8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6248" y="1785926"/>
            <a:ext cx="464347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200" dirty="0">
                <a:cs typeface="Times New Roman" pitchFamily="18" charset="0"/>
              </a:rPr>
              <a:t>     </a:t>
            </a:r>
            <a:r>
              <a:rPr lang="ru-RU" altLang="ru-RU" sz="2400" dirty="0">
                <a:cs typeface="Times New Roman" pitchFamily="18" charset="0"/>
              </a:rPr>
              <a:t>Современная жизнь диктует свои стандарты: в условиях рыночной экономики человеку в любом возрасте, чтобы быть успешным, необходимо быть финансово грамотным. </a:t>
            </a:r>
          </a:p>
          <a:p>
            <a:pPr algn="just"/>
            <a:r>
              <a:rPr lang="ru-RU" altLang="ru-RU" sz="2200" dirty="0">
                <a:cs typeface="Times New Roman" pitchFamily="18" charset="0"/>
              </a:rPr>
              <a:t>      </a:t>
            </a:r>
            <a:endParaRPr lang="ru-RU" sz="2200" dirty="0"/>
          </a:p>
        </p:txBody>
      </p:sp>
      <p:pic>
        <p:nvPicPr>
          <p:cNvPr id="9" name="Picture 2" descr="C:\Users\Alina\Desktop\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7" y="1571612"/>
            <a:ext cx="3656054" cy="242889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71472" y="4286256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dirty="0">
                <a:cs typeface="Times New Roman" pitchFamily="18" charset="0"/>
              </a:rPr>
              <a:t>Поэтому обучение основам экономических знаний необходимо начинать уже в детском саду, ведь представления о деньгах и их применении начинают формироваться в дошкольном возрасте.</a:t>
            </a:r>
            <a:endParaRPr lang="ru-RU" sz="2400" dirty="0"/>
          </a:p>
        </p:txBody>
      </p:sp>
      <p:pic>
        <p:nvPicPr>
          <p:cNvPr id="11" name="2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500034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лина\Desktop\img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786050" y="214290"/>
            <a:ext cx="500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Финансовая грамотность</a:t>
            </a:r>
          </a:p>
        </p:txBody>
      </p:sp>
      <p:pic>
        <p:nvPicPr>
          <p:cNvPr id="6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 rot="1047451" flipH="1">
            <a:off x="2643605" y="2714620"/>
            <a:ext cx="285321" cy="9185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142873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Финансовая грамотность</a:t>
            </a:r>
            <a:r>
              <a:rPr lang="ru-RU" altLang="ru-RU" sz="2400" dirty="0">
                <a:latin typeface="+mj-lt"/>
                <a:cs typeface="Times New Roman" pitchFamily="18" charset="0"/>
              </a:rPr>
              <a:t> — это психологическое качество человека, показывающее степень его осведомленности в финансовых вопросах, умение зарабатывать и управлять деньгами.</a:t>
            </a:r>
          </a:p>
          <a:p>
            <a:pPr algn="just">
              <a:buFontTx/>
              <a:buNone/>
            </a:pPr>
            <a:r>
              <a:rPr lang="ru-RU" altLang="ru-RU" sz="2400" dirty="0">
                <a:latin typeface="+mj-lt"/>
                <a:cs typeface="Times New Roman" pitchFamily="18" charset="0"/>
              </a:rPr>
              <a:t>    Главными учителями финансовой грамотности остаются родители</a:t>
            </a:r>
            <a:endParaRPr lang="ru-RU" sz="2400" dirty="0">
              <a:latin typeface="+mj-lt"/>
            </a:endParaRPr>
          </a:p>
        </p:txBody>
      </p:sp>
      <p:pic>
        <p:nvPicPr>
          <p:cNvPr id="24" name="Picture 2" descr="C:\Users\Alina\Desktop\1.JPG"/>
          <p:cNvPicPr>
            <a:picLocks noChangeAspect="1" noChangeArrowheads="1"/>
          </p:cNvPicPr>
          <p:nvPr/>
        </p:nvPicPr>
        <p:blipFill>
          <a:blip r:embed="rId6"/>
          <a:srcRect t="3084" r="2573"/>
          <a:stretch>
            <a:fillRect/>
          </a:stretch>
        </p:blipFill>
        <p:spPr bwMode="auto">
          <a:xfrm>
            <a:off x="237498" y="1714488"/>
            <a:ext cx="3691559" cy="2786082"/>
          </a:xfrm>
          <a:prstGeom prst="rect">
            <a:avLst/>
          </a:prstGeom>
          <a:noFill/>
        </p:spPr>
      </p:pic>
      <p:pic>
        <p:nvPicPr>
          <p:cNvPr id="9" name="3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57158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лина\Desktop\img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43240" y="214290"/>
            <a:ext cx="5373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Основные задачи</a:t>
            </a:r>
          </a:p>
        </p:txBody>
      </p:sp>
      <p:pic>
        <p:nvPicPr>
          <p:cNvPr id="8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1142984"/>
            <a:ext cx="87154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дать дошкольникам первичные финансовые и экономические представления; обогатить словарный запас понятиями: «</a:t>
            </a:r>
            <a:r>
              <a:rPr lang="ru-RU" altLang="ru-RU" i="1" dirty="0">
                <a:cs typeface="Times New Roman" pitchFamily="18" charset="0"/>
              </a:rPr>
              <a:t>деньги», «цена», «товар», «услуга», «доход», «расход», «семейный бюджет» </a:t>
            </a:r>
            <a:r>
              <a:rPr lang="ru-RU" altLang="ru-RU" dirty="0">
                <a:cs typeface="Times New Roman" pitchFamily="18" charset="0"/>
              </a:rPr>
              <a:t>и т.д.;</a:t>
            </a:r>
          </a:p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способствовать формированию разумных экономических потребностей, умению соизмерять потребности с реальными возможностями их удовлетворения; стимулировать мотивацию к бережливости, накоплению, полезным тратам; способствовать формированию основных качеств по умению принятия самостоятельных решений;</a:t>
            </a:r>
          </a:p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сформировать умение рационально организовывать свою трудовую деятельность;</a:t>
            </a:r>
          </a:p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воспитание нравственно-экономических качеств личности: трудолюбия, деловитости, предприимчивости, добросовестности, ответственности и самоконтроля, уверенности в себе, поиска наилучшего выхода из ситуации;</a:t>
            </a:r>
          </a:p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воспитание бережного отношения ко всем видам собственности (личной и общественной), семейному и общественному достоянию, материальным ресурсам;</a:t>
            </a:r>
          </a:p>
          <a:p>
            <a:pPr algn="just">
              <a:buFont typeface="Wingdings" pitchFamily="2" charset="2"/>
              <a:buChar char="v"/>
            </a:pPr>
            <a:r>
              <a:rPr lang="ru-RU" altLang="ru-RU" dirty="0">
                <a:cs typeface="Times New Roman" pitchFamily="18" charset="0"/>
              </a:rPr>
              <a:t>        побуждение к взаимопомощи и поддержке, желанию делиться и отдавать, в случае острой необходимости прийти на помощь ближнему.</a:t>
            </a:r>
          </a:p>
        </p:txBody>
      </p:sp>
      <p:pic>
        <p:nvPicPr>
          <p:cNvPr id="9" name="4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28596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5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627784" y="188640"/>
            <a:ext cx="65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Формы игровой деятельности  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10" name="Блок-схема: альтернативный процесс 9"/>
          <p:cNvSpPr>
            <a:spLocks noChangeAspect="1"/>
          </p:cNvSpPr>
          <p:nvPr/>
        </p:nvSpPr>
        <p:spPr>
          <a:xfrm>
            <a:off x="357158" y="1285860"/>
            <a:ext cx="2500330" cy="128588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дидактические</a:t>
            </a:r>
          </a:p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игры</a:t>
            </a:r>
          </a:p>
        </p:txBody>
      </p:sp>
      <p:sp>
        <p:nvSpPr>
          <p:cNvPr id="12" name="Блок-схема: альтернативный процесс 11"/>
          <p:cNvSpPr>
            <a:spLocks noChangeAspect="1"/>
          </p:cNvSpPr>
          <p:nvPr/>
        </p:nvSpPr>
        <p:spPr>
          <a:xfrm>
            <a:off x="5786446" y="4214818"/>
            <a:ext cx="2643206" cy="128588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сюжетно-ролевые</a:t>
            </a:r>
          </a:p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игры</a:t>
            </a:r>
          </a:p>
        </p:txBody>
      </p:sp>
      <p:sp>
        <p:nvSpPr>
          <p:cNvPr id="13" name="Блок-схема: альтернативный процесс 12"/>
          <p:cNvSpPr>
            <a:spLocks noChangeAspect="1"/>
          </p:cNvSpPr>
          <p:nvPr/>
        </p:nvSpPr>
        <p:spPr>
          <a:xfrm>
            <a:off x="5786446" y="1285860"/>
            <a:ext cx="2857520" cy="128588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игровые</a:t>
            </a:r>
          </a:p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образовательные</a:t>
            </a:r>
          </a:p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ситуации</a:t>
            </a:r>
          </a:p>
        </p:txBody>
      </p:sp>
      <p:sp>
        <p:nvSpPr>
          <p:cNvPr id="15" name="Блок-схема: альтернативный процесс 14"/>
          <p:cNvSpPr>
            <a:spLocks noChangeAspect="1"/>
          </p:cNvSpPr>
          <p:nvPr/>
        </p:nvSpPr>
        <p:spPr>
          <a:xfrm>
            <a:off x="285720" y="4286256"/>
            <a:ext cx="2928958" cy="1285884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театрализованные</a:t>
            </a:r>
          </a:p>
          <a:p>
            <a:pPr algn="ctr"/>
            <a:r>
              <a:rPr lang="ru-RU" altLang="ru-RU" sz="2400" b="1" dirty="0">
                <a:latin typeface="+mj-lt"/>
                <a:cs typeface="Times New Roman" pitchFamily="18" charset="0"/>
              </a:rPr>
              <a:t>мини-постановки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2357422" y="2500306"/>
            <a:ext cx="3857652" cy="17145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Формы игровой деятельности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по финансовой грамотности</a:t>
            </a:r>
            <a:endParaRPr lang="ru-RU" sz="2400" b="1" dirty="0">
              <a:latin typeface="+mj-lt"/>
            </a:endParaRPr>
          </a:p>
        </p:txBody>
      </p:sp>
      <p:cxnSp>
        <p:nvCxnSpPr>
          <p:cNvPr id="19" name="Прямая со стрелкой 18"/>
          <p:cNvCxnSpPr>
            <a:stCxn id="17" idx="7"/>
            <a:endCxn id="13" idx="2"/>
          </p:cNvCxnSpPr>
          <p:nvPr/>
        </p:nvCxnSpPr>
        <p:spPr>
          <a:xfrm rot="5400000" flipH="1" flipV="1">
            <a:off x="6342847" y="1879031"/>
            <a:ext cx="179646" cy="1565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7" idx="1"/>
            <a:endCxn id="10" idx="2"/>
          </p:cNvCxnSpPr>
          <p:nvPr/>
        </p:nvCxnSpPr>
        <p:spPr>
          <a:xfrm rot="16200000" flipV="1">
            <a:off x="2175020" y="2004047"/>
            <a:ext cx="179646" cy="1315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7" idx="5"/>
            <a:endCxn id="12" idx="0"/>
          </p:cNvCxnSpPr>
          <p:nvPr/>
        </p:nvCxnSpPr>
        <p:spPr>
          <a:xfrm rot="16200000" flipH="1">
            <a:off x="6253549" y="3360318"/>
            <a:ext cx="251084" cy="14579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7" idx="3"/>
            <a:endCxn id="15" idx="0"/>
          </p:cNvCxnSpPr>
          <p:nvPr/>
        </p:nvCxnSpPr>
        <p:spPr>
          <a:xfrm rot="5400000">
            <a:off x="2175020" y="3538914"/>
            <a:ext cx="322522" cy="117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57158" y="35716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7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857488" y="142852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Сюжетно-ролевые игры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42844" y="1357298"/>
            <a:ext cx="63692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 dirty="0">
                <a:latin typeface="+mj-lt"/>
                <a:cs typeface="Times New Roman" pitchFamily="18" charset="0"/>
              </a:rPr>
              <a:t>В сюжетно-ролевой игре участники учатся действовать в</a:t>
            </a:r>
          </a:p>
          <a:p>
            <a:r>
              <a:rPr lang="ru-RU" altLang="ru-RU" sz="2000" dirty="0">
                <a:latin typeface="+mj-lt"/>
                <a:cs typeface="Times New Roman" pitchFamily="18" charset="0"/>
              </a:rPr>
              <a:t> различных профессиональных компетенциях, то есть </a:t>
            </a:r>
          </a:p>
          <a:p>
            <a:r>
              <a:rPr lang="ru-RU" altLang="ru-RU" sz="2000" dirty="0">
                <a:latin typeface="+mj-lt"/>
                <a:cs typeface="Times New Roman" pitchFamily="18" charset="0"/>
              </a:rPr>
              <a:t>примеряют роли специалистов.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786050" y="4500570"/>
            <a:ext cx="602299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 u="sng" dirty="0">
                <a:cs typeface="Times New Roman" pitchFamily="18" charset="0"/>
              </a:rPr>
              <a:t>Цель</a:t>
            </a:r>
            <a:r>
              <a:rPr lang="ru-RU" altLang="ru-RU" sz="2000" dirty="0">
                <a:cs typeface="Times New Roman" pitchFamily="18" charset="0"/>
              </a:rPr>
              <a:t>: закрепить знания детей о том, для чего</a:t>
            </a:r>
          </a:p>
          <a:p>
            <a:r>
              <a:rPr lang="ru-RU" altLang="ru-RU" sz="2000" dirty="0">
                <a:cs typeface="Times New Roman" pitchFamily="18" charset="0"/>
              </a:rPr>
              <a:t>нужны деньги, дать новое понятие «</a:t>
            </a:r>
            <a:r>
              <a:rPr lang="ru-RU" altLang="ru-RU" sz="2000" i="1" dirty="0">
                <a:cs typeface="Times New Roman" pitchFamily="18" charset="0"/>
              </a:rPr>
              <a:t>товар</a:t>
            </a:r>
            <a:r>
              <a:rPr lang="ru-RU" altLang="ru-RU" sz="2000" dirty="0">
                <a:cs typeface="Times New Roman" pitchFamily="18" charset="0"/>
              </a:rPr>
              <a:t>», «</a:t>
            </a:r>
            <a:r>
              <a:rPr lang="ru-RU" altLang="ru-RU" sz="2000" i="1" dirty="0">
                <a:cs typeface="Times New Roman" pitchFamily="18" charset="0"/>
              </a:rPr>
              <a:t>цена</a:t>
            </a:r>
            <a:r>
              <a:rPr lang="ru-RU" altLang="ru-RU" sz="2000" dirty="0">
                <a:cs typeface="Times New Roman" pitchFamily="18" charset="0"/>
              </a:rPr>
              <a:t>»,</a:t>
            </a:r>
          </a:p>
          <a:p>
            <a:r>
              <a:rPr lang="ru-RU" altLang="ru-RU" sz="2000" dirty="0">
                <a:cs typeface="Times New Roman" pitchFamily="18" charset="0"/>
              </a:rPr>
              <a:t>«</a:t>
            </a:r>
            <a:r>
              <a:rPr lang="ru-RU" altLang="ru-RU" sz="2000" i="1" dirty="0">
                <a:cs typeface="Times New Roman" pitchFamily="18" charset="0"/>
              </a:rPr>
              <a:t>покупка</a:t>
            </a:r>
            <a:r>
              <a:rPr lang="ru-RU" altLang="ru-RU" sz="2000" dirty="0">
                <a:cs typeface="Times New Roman" pitchFamily="18" charset="0"/>
              </a:rPr>
              <a:t>»; воспитывать культуру взаимоотношений</a:t>
            </a:r>
          </a:p>
          <a:p>
            <a:r>
              <a:rPr lang="ru-RU" altLang="ru-RU" sz="2000" dirty="0">
                <a:cs typeface="Times New Roman" pitchFamily="18" charset="0"/>
              </a:rPr>
              <a:t>между продавцом и покупателем.</a:t>
            </a:r>
          </a:p>
        </p:txBody>
      </p:sp>
      <p:pic>
        <p:nvPicPr>
          <p:cNvPr id="1026" name="Picture 2" descr="C:\Users\Alina\Desktop\i3RUOB98NPs.jpg"/>
          <p:cNvPicPr>
            <a:picLocks noChangeAspect="1" noChangeArrowheads="1"/>
          </p:cNvPicPr>
          <p:nvPr/>
        </p:nvPicPr>
        <p:blipFill>
          <a:blip r:embed="rId7" cstate="print"/>
          <a:srcRect l="16783" r="10402"/>
          <a:stretch>
            <a:fillRect/>
          </a:stretch>
        </p:blipFill>
        <p:spPr bwMode="auto">
          <a:xfrm>
            <a:off x="6929454" y="1357298"/>
            <a:ext cx="1930423" cy="2000264"/>
          </a:xfrm>
          <a:prstGeom prst="rect">
            <a:avLst/>
          </a:prstGeom>
          <a:noFill/>
        </p:spPr>
      </p:pic>
      <p:pic>
        <p:nvPicPr>
          <p:cNvPr id="2" name="Picture 3" descr="C:\Users\Alina\Desktop\iP_hP99wyx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572008"/>
            <a:ext cx="2190765" cy="1643074"/>
          </a:xfrm>
          <a:prstGeom prst="rect">
            <a:avLst/>
          </a:prstGeom>
          <a:noFill/>
        </p:spPr>
      </p:pic>
      <p:pic>
        <p:nvPicPr>
          <p:cNvPr id="1028" name="Picture 4" descr="C:\Users\Alina\Desktop\Q2LnH--P0Z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714744" y="2071678"/>
            <a:ext cx="3035280" cy="2276460"/>
          </a:xfrm>
          <a:prstGeom prst="rect">
            <a:avLst/>
          </a:prstGeom>
          <a:noFill/>
        </p:spPr>
      </p:pic>
      <p:pic>
        <p:nvPicPr>
          <p:cNvPr id="1029" name="Picture 5" descr="C:\Users\Alina\Desktop\QPjAosXxQG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34" y="2428868"/>
            <a:ext cx="2571767" cy="1928826"/>
          </a:xfrm>
          <a:prstGeom prst="rect">
            <a:avLst/>
          </a:prstGeom>
          <a:noFill/>
        </p:spPr>
      </p:pic>
      <p:pic>
        <p:nvPicPr>
          <p:cNvPr id="12" name="6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357158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143240" y="214290"/>
            <a:ext cx="5444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Дидактические игры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85720" y="4786322"/>
            <a:ext cx="81439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000" dirty="0">
                <a:latin typeface="+mj-lt"/>
                <a:cs typeface="Times New Roman" pitchFamily="18" charset="0"/>
              </a:rPr>
              <a:t>       Дидактические игры включают в себя познавательное и воспитательное содержание, что позволяет решать задачи по формированию у дошкольников основ финансовой  грамотности.</a:t>
            </a:r>
          </a:p>
        </p:txBody>
      </p:sp>
      <p:pic>
        <p:nvPicPr>
          <p:cNvPr id="2050" name="Picture 2" descr="C:\Users\Alina\Desktop\GB-bP04jJM0.jpg"/>
          <p:cNvPicPr>
            <a:picLocks noChangeAspect="1" noChangeArrowheads="1"/>
          </p:cNvPicPr>
          <p:nvPr/>
        </p:nvPicPr>
        <p:blipFill>
          <a:blip r:embed="rId7"/>
          <a:srcRect t="20833" b="8333"/>
          <a:stretch>
            <a:fillRect/>
          </a:stretch>
        </p:blipFill>
        <p:spPr bwMode="auto">
          <a:xfrm>
            <a:off x="4714876" y="1357298"/>
            <a:ext cx="3571900" cy="3195911"/>
          </a:xfrm>
          <a:prstGeom prst="rect">
            <a:avLst/>
          </a:prstGeom>
          <a:noFill/>
        </p:spPr>
      </p:pic>
      <p:pic>
        <p:nvPicPr>
          <p:cNvPr id="2051" name="Picture 3" descr="C:\Users\Alina\Desktop\Cp22FI5pjt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1500174"/>
            <a:ext cx="3810027" cy="2857520"/>
          </a:xfrm>
          <a:prstGeom prst="rect">
            <a:avLst/>
          </a:prstGeom>
          <a:noFill/>
        </p:spPr>
      </p:pic>
      <p:pic>
        <p:nvPicPr>
          <p:cNvPr id="10" name="7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500034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285952" y="214290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Театрализованные мини-постановки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pic>
        <p:nvPicPr>
          <p:cNvPr id="3074" name="Picture 2" descr="C:\Users\Alina\Desktop\drWIgzGQjd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643050"/>
            <a:ext cx="4318030" cy="2428892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786314" y="1428736"/>
            <a:ext cx="4214843" cy="27860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       Театрализованные мини-постановки имеют особое значение для социализации и развития дошкольника.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        Эта форма может успешно использоваться для закрепления пройденных понятий: работать и зарабатывать деньги, желания и потребности, расходовать и экономить, копить, сберегать и занимать в долг и пр.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714884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       </a:t>
            </a:r>
            <a:r>
              <a:rPr lang="ru-RU" altLang="ru-RU" kern="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Участие детей в театрализованных постановках позволяет осуществлять образование и развитие по всем направлениям: социально- коммуникативное, познавательное, речевое, художественно-эстетическое и физическое.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214818"/>
            <a:ext cx="3792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>
                <a:cs typeface="Times New Roman" pitchFamily="18" charset="0"/>
              </a:rPr>
              <a:t>Мини постановка «Муха - Цокотуха»</a:t>
            </a:r>
          </a:p>
        </p:txBody>
      </p:sp>
      <p:pic>
        <p:nvPicPr>
          <p:cNvPr id="12" name="8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28596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9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лина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Жанна\Документы садик\ОФОРМЛЕНИЕ ГРУППЫ\лого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624"/>
            <a:ext cx="9144000" cy="98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143108" y="214290"/>
            <a:ext cx="7000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Игровые образовательные ситуации </a:t>
            </a:r>
          </a:p>
        </p:txBody>
      </p:sp>
      <p:pic>
        <p:nvPicPr>
          <p:cNvPr id="9" name="Picture 2" descr="C:\Users\Alina\Desktop\gerb_sankt_peterburga_33_0714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-24"/>
            <a:ext cx="1143008" cy="12144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1214422"/>
            <a:ext cx="82153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altLang="ru-RU" sz="2400" kern="0" dirty="0">
                <a:latin typeface="+mj-lt"/>
                <a:cs typeface="Times New Roman" panose="02020603050405020304" pitchFamily="18" charset="0"/>
              </a:rPr>
              <a:t>     Эта технология лучше других методов учит решать возникающие проблемы с учетом конкретных условий и фактической финансовой информации.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altLang="ru-RU" sz="2400" kern="0" dirty="0">
                <a:latin typeface="+mj-lt"/>
                <a:cs typeface="Times New Roman" panose="02020603050405020304" pitchFamily="18" charset="0"/>
              </a:rPr>
              <a:t>      Развитие дошкольника предполагает организацию включения его в череду разнообразных, меняющихся ситуаций, которые позволяют узнавать что-то новое о людях, семье, обществе, мире экономики и финансов.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altLang="ru-RU" sz="2400" kern="0" dirty="0">
                <a:latin typeface="+mj-lt"/>
                <a:cs typeface="Times New Roman" panose="02020603050405020304" pitchFamily="18" charset="0"/>
              </a:rPr>
              <a:t>      Ребенок учится предвидеть последствия собственного поведения, анализировать причины того или иного развития событий.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altLang="ru-RU" sz="2400" kern="0" dirty="0">
                <a:latin typeface="+mj-lt"/>
                <a:cs typeface="Times New Roman" panose="02020603050405020304" pitchFamily="18" charset="0"/>
              </a:rPr>
              <a:t>     Усложняясь, такие ситуации, как правило, позволяют активизировать у ребенка познавательный интерес, а также сформировать определенный опыт.</a:t>
            </a:r>
          </a:p>
        </p:txBody>
      </p:sp>
      <p:pic>
        <p:nvPicPr>
          <p:cNvPr id="7" name="9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500034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2479</TotalTime>
  <Words>1087</Words>
  <Application>Microsoft Office PowerPoint</Application>
  <PresentationFormat>Экран (4:3)</PresentationFormat>
  <Paragraphs>79</Paragraphs>
  <Slides>11</Slides>
  <Notes>6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Zhanna</cp:lastModifiedBy>
  <cp:revision>139</cp:revision>
  <dcterms:created xsi:type="dcterms:W3CDTF">2017-03-09T19:16:52Z</dcterms:created>
  <dcterms:modified xsi:type="dcterms:W3CDTF">2023-05-25T09:24:27Z</dcterms:modified>
</cp:coreProperties>
</file>