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28"/>
  </p:notesMasterIdLst>
  <p:sldIdLst>
    <p:sldId id="256" r:id="rId2"/>
    <p:sldId id="273" r:id="rId3"/>
    <p:sldId id="268" r:id="rId4"/>
    <p:sldId id="257" r:id="rId5"/>
    <p:sldId id="269" r:id="rId6"/>
    <p:sldId id="270" r:id="rId7"/>
    <p:sldId id="271" r:id="rId8"/>
    <p:sldId id="272" r:id="rId9"/>
    <p:sldId id="264" r:id="rId10"/>
    <p:sldId id="259" r:id="rId11"/>
    <p:sldId id="265" r:id="rId12"/>
    <p:sldId id="266" r:id="rId13"/>
    <p:sldId id="267" r:id="rId14"/>
    <p:sldId id="261" r:id="rId15"/>
    <p:sldId id="262" r:id="rId16"/>
    <p:sldId id="274" r:id="rId17"/>
    <p:sldId id="275" r:id="rId18"/>
    <p:sldId id="276" r:id="rId19"/>
    <p:sldId id="263" r:id="rId20"/>
    <p:sldId id="277" r:id="rId21"/>
    <p:sldId id="278" r:id="rId22"/>
    <p:sldId id="279" r:id="rId23"/>
    <p:sldId id="280" r:id="rId24"/>
    <p:sldId id="281" r:id="rId25"/>
    <p:sldId id="282" r:id="rId26"/>
    <p:sldId id="283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1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5" d="100"/>
          <a:sy n="55" d="100"/>
        </p:scale>
        <p:origin x="-2256" y="-10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C0A6F9-6D66-477A-A531-CCD982CD3215}" type="datetimeFigureOut">
              <a:rPr lang="ru-RU" smtClean="0"/>
              <a:pPr/>
              <a:t>25.05.2023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84A1EE-67E2-447C-974A-C6FD05E29E1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57591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84A1EE-67E2-447C-974A-C6FD05E29E16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43142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C4CB5-5D74-487D-AA15-60AF933A6BD4}" type="datetimeFigureOut">
              <a:rPr lang="ru-RU" smtClean="0"/>
              <a:pPr/>
              <a:t>25.05.2023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951218-49E1-44CC-8326-0B2F7FEE149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C4CB5-5D74-487D-AA15-60AF933A6BD4}" type="datetimeFigureOut">
              <a:rPr lang="ru-RU" smtClean="0"/>
              <a:pPr/>
              <a:t>25.05.2023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951218-49E1-44CC-8326-0B2F7FEE14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C4CB5-5D74-487D-AA15-60AF933A6BD4}" type="datetimeFigureOut">
              <a:rPr lang="ru-RU" smtClean="0"/>
              <a:pPr/>
              <a:t>25.05.2023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951218-49E1-44CC-8326-0B2F7FEE14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C4CB5-5D74-487D-AA15-60AF933A6BD4}" type="datetimeFigureOut">
              <a:rPr lang="ru-RU" smtClean="0"/>
              <a:pPr/>
              <a:t>25.05.2023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951218-49E1-44CC-8326-0B2F7FEE14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C4CB5-5D74-487D-AA15-60AF933A6BD4}" type="datetimeFigureOut">
              <a:rPr lang="ru-RU" smtClean="0"/>
              <a:pPr/>
              <a:t>25.05.2023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E5951218-49E1-44CC-8326-0B2F7FEE14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C4CB5-5D74-487D-AA15-60AF933A6BD4}" type="datetimeFigureOut">
              <a:rPr lang="ru-RU" smtClean="0"/>
              <a:pPr/>
              <a:t>25.05.2023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951218-49E1-44CC-8326-0B2F7FEE14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C4CB5-5D74-487D-AA15-60AF933A6BD4}" type="datetimeFigureOut">
              <a:rPr lang="ru-RU" smtClean="0"/>
              <a:pPr/>
              <a:t>25.05.2023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951218-49E1-44CC-8326-0B2F7FEE14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C4CB5-5D74-487D-AA15-60AF933A6BD4}" type="datetimeFigureOut">
              <a:rPr lang="ru-RU" smtClean="0"/>
              <a:pPr/>
              <a:t>25.05.2023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951218-49E1-44CC-8326-0B2F7FEE14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C4CB5-5D74-487D-AA15-60AF933A6BD4}" type="datetimeFigureOut">
              <a:rPr lang="ru-RU" smtClean="0"/>
              <a:pPr/>
              <a:t>25.05.2023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951218-49E1-44CC-8326-0B2F7FEE14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C4CB5-5D74-487D-AA15-60AF933A6BD4}" type="datetimeFigureOut">
              <a:rPr lang="ru-RU" smtClean="0"/>
              <a:pPr/>
              <a:t>25.05.2023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951218-49E1-44CC-8326-0B2F7FEE14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C4CB5-5D74-487D-AA15-60AF933A6BD4}" type="datetimeFigureOut">
              <a:rPr lang="ru-RU" smtClean="0"/>
              <a:pPr/>
              <a:t>25.05.2023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951218-49E1-44CC-8326-0B2F7FEE14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CB8C4CB5-5D74-487D-AA15-60AF933A6BD4}" type="datetimeFigureOut">
              <a:rPr lang="ru-RU" smtClean="0"/>
              <a:pPr/>
              <a:t>25.05.2023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E5951218-49E1-44CC-8326-0B2F7FEE149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925762"/>
          </a:xfrm>
        </p:spPr>
        <p:txBody>
          <a:bodyPr>
            <a:noAutofit/>
          </a:bodyPr>
          <a:lstStyle/>
          <a:p>
            <a:pPr lvl="0" algn="ctr" fontAlgn="base">
              <a:spcAft>
                <a:spcPct val="0"/>
              </a:spcAft>
            </a:pPr>
            <a:r>
              <a:rPr lang="ru-RU" sz="6000" dirty="0" smtClean="0">
                <a:solidFill>
                  <a:srgbClr val="00B050"/>
                </a:solidFill>
              </a:rPr>
              <a:t>ФИЗИЧЕСКИЕ КАЧЕСТВА </a:t>
            </a:r>
            <a:br>
              <a:rPr lang="ru-RU" sz="6000" dirty="0" smtClean="0">
                <a:solidFill>
                  <a:srgbClr val="00B050"/>
                </a:solidFill>
              </a:rPr>
            </a:br>
            <a:endParaRPr lang="ru-RU" sz="6000" dirty="0">
              <a:solidFill>
                <a:srgbClr val="00B050"/>
              </a:solidFill>
            </a:endParaRPr>
          </a:p>
        </p:txBody>
      </p:sp>
      <p:pic>
        <p:nvPicPr>
          <p:cNvPr id="21505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981200" y="3581400"/>
            <a:ext cx="4953000" cy="309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179512" y="2186474"/>
            <a:ext cx="896448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139952" y="4952494"/>
            <a:ext cx="50040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endParaRPr lang="ru-RU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r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 Black" pitchFamily="34" charset="0"/>
              </a:rPr>
              <a:t> 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533400" y="2286000"/>
            <a:ext cx="79248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                       </a:t>
            </a:r>
            <a:r>
              <a:rPr lang="ru-RU" sz="2800" dirty="0" smtClean="0">
                <a:solidFill>
                  <a:schemeClr val="bg1"/>
                </a:solidFill>
              </a:rPr>
              <a:t>Учитель </a:t>
            </a:r>
            <a:r>
              <a:rPr lang="ru-RU" sz="2800" dirty="0">
                <a:solidFill>
                  <a:schemeClr val="bg1"/>
                </a:solidFill>
              </a:rPr>
              <a:t>физической культуры </a:t>
            </a:r>
            <a:endParaRPr lang="ru-RU" sz="2800" dirty="0" smtClean="0">
              <a:solidFill>
                <a:schemeClr val="bg1"/>
              </a:solidFill>
            </a:endParaRPr>
          </a:p>
          <a:p>
            <a:r>
              <a:rPr lang="ru-RU" sz="2800" dirty="0">
                <a:solidFill>
                  <a:schemeClr val="bg1"/>
                </a:solidFill>
              </a:rPr>
              <a:t> </a:t>
            </a:r>
            <a:r>
              <a:rPr lang="ru-RU" sz="2800" dirty="0" smtClean="0">
                <a:solidFill>
                  <a:schemeClr val="bg1"/>
                </a:solidFill>
              </a:rPr>
              <a:t>                       МАОУ </a:t>
            </a:r>
            <a:r>
              <a:rPr lang="ru-RU" sz="2800" dirty="0">
                <a:solidFill>
                  <a:schemeClr val="bg1"/>
                </a:solidFill>
              </a:rPr>
              <a:t>"Лицей № 36" </a:t>
            </a:r>
            <a:endParaRPr lang="ru-RU" sz="2800" dirty="0" smtClean="0">
              <a:solidFill>
                <a:schemeClr val="bg1"/>
              </a:solidFill>
            </a:endParaRPr>
          </a:p>
          <a:p>
            <a:pPr algn="ctr"/>
            <a:r>
              <a:rPr lang="ru-RU" sz="2800" dirty="0" err="1" smtClean="0">
                <a:solidFill>
                  <a:schemeClr val="bg1"/>
                </a:solidFill>
              </a:rPr>
              <a:t>Чечуевский</a:t>
            </a:r>
            <a:r>
              <a:rPr lang="ru-RU" sz="2800" dirty="0" smtClean="0">
                <a:solidFill>
                  <a:schemeClr val="bg1"/>
                </a:solidFill>
              </a:rPr>
              <a:t> </a:t>
            </a:r>
            <a:r>
              <a:rPr lang="ru-RU" sz="2800" dirty="0">
                <a:solidFill>
                  <a:schemeClr val="bg1"/>
                </a:solidFill>
              </a:rPr>
              <a:t>Никита Витальевич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dirty="0" smtClean="0"/>
              <a:t>СИЛА</a:t>
            </a:r>
            <a:endParaRPr lang="ru-RU" sz="6600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648200" y="1124744"/>
            <a:ext cx="4343400" cy="5733256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3200" b="1" dirty="0" smtClean="0"/>
              <a:t>	</a:t>
            </a:r>
            <a:r>
              <a:rPr lang="ru-RU" sz="3200" dirty="0" smtClean="0"/>
              <a:t> Рост силы мышц относительно незначителен до 11 лет, но с 12 до 14 лет темпы её роста заметно увеличиваются, наиболее интенсивное развитие силы имеет место в 14-17 лет. </a:t>
            </a:r>
          </a:p>
          <a:p>
            <a:endParaRPr lang="ru-RU" sz="3200" dirty="0"/>
          </a:p>
        </p:txBody>
      </p:sp>
      <p:pic>
        <p:nvPicPr>
          <p:cNvPr id="3074" name="Picture 2" descr="C:\Users\user\Downloads\sauna_spor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268760"/>
            <a:ext cx="4608512" cy="5400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 smtClean="0"/>
              <a:t>Метод развития силовой выносливости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340768"/>
            <a:ext cx="4788024" cy="5256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Силовая выносливость - это способность длительное время проявлять оптимальные мышечные усилия. От уровня развития силовой выносливости зависит успешность двигательной деятельности.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467544" y="692696"/>
            <a:ext cx="8136904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dirty="0" smtClean="0">
                <a:latin typeface="Arial" pitchFamily="34" charset="0"/>
                <a:cs typeface="Arial" pitchFamily="34" charset="0"/>
              </a:rPr>
              <a:t>Силовая выносливость у гимнастов, боксёров, пловцов, борцов и бегунов различна. </a:t>
            </a:r>
            <a:r>
              <a:rPr lang="ru-RU" sz="4800" dirty="0" err="1" smtClean="0">
                <a:latin typeface="Arial" pitchFamily="34" charset="0"/>
                <a:cs typeface="Arial" pitchFamily="34" charset="0"/>
              </a:rPr>
              <a:t>Ocновной</a:t>
            </a:r>
            <a:r>
              <a:rPr lang="ru-RU" sz="4800" dirty="0" smtClean="0">
                <a:latin typeface="Arial" pitchFamily="34" charset="0"/>
                <a:cs typeface="Arial" pitchFamily="34" charset="0"/>
              </a:rPr>
              <a:t> метод развития силовой выносливости – метод повторных усилий.</a:t>
            </a:r>
            <a:endParaRPr lang="ru-RU" sz="48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-243408"/>
            <a:ext cx="8784976" cy="71711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 smtClean="0"/>
              <a:t>		</a:t>
            </a:r>
            <a:r>
              <a:rPr lang="ru-RU" sz="3600" dirty="0" smtClean="0"/>
              <a:t>Силовая тренировка улучшает здоровье, укрепляет мышцы и связки тазового дна, улучшает фигуру.</a:t>
            </a:r>
          </a:p>
          <a:p>
            <a:pPr algn="just"/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3600" dirty="0" smtClean="0"/>
              <a:t>Силовые возможности человека тесно связаны с его возрастом. Абсолютная сила основных мышечных групп увеличивается от рождения до 20-30 лет, а затем постепенно начинает снижаться. Показатели относительной силы достигают максимума уже в 13-14 лет, и устанавливается на внешнем уровне к 17-18 годам.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0"/>
            <a:ext cx="8686800" cy="1298448"/>
          </a:xfrm>
        </p:spPr>
        <p:txBody>
          <a:bodyPr>
            <a:noAutofit/>
          </a:bodyPr>
          <a:lstStyle/>
          <a:p>
            <a:r>
              <a:rPr lang="ru-RU" sz="6600" dirty="0" smtClean="0"/>
              <a:t>гибкость</a:t>
            </a:r>
            <a:endParaRPr lang="ru-RU" sz="6600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648200" y="1124744"/>
            <a:ext cx="4343400" cy="5199856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3600" dirty="0" smtClean="0">
                <a:latin typeface="Arial Black" pitchFamily="34" charset="0"/>
              </a:rPr>
              <a:t>Гибкостью называется способность суставов совершать движения максимально возможной для них амплитуды.</a:t>
            </a:r>
            <a:endParaRPr lang="ru-RU" sz="3600" dirty="0">
              <a:latin typeface="Arial Black" pitchFamily="34" charset="0"/>
            </a:endParaRPr>
          </a:p>
        </p:txBody>
      </p:sp>
      <p:pic>
        <p:nvPicPr>
          <p:cNvPr id="5122" name="Picture 2" descr="C:\Users\user\Downloads\ву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12776"/>
            <a:ext cx="4716016" cy="34563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-30271" y="304800"/>
            <a:ext cx="5638800" cy="1173162"/>
          </a:xfrm>
        </p:spPr>
        <p:txBody>
          <a:bodyPr>
            <a:noAutofit/>
          </a:bodyPr>
          <a:lstStyle/>
          <a:p>
            <a:r>
              <a:rPr lang="ru-RU" sz="6600" dirty="0" smtClean="0"/>
              <a:t>гибкость</a:t>
            </a:r>
            <a:endParaRPr lang="ru-RU" sz="6600" dirty="0"/>
          </a:p>
        </p:txBody>
      </p:sp>
      <p:pic>
        <p:nvPicPr>
          <p:cNvPr id="6146" name="Picture 2" descr="C:\Users\user\Downloads\ооек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404937" y="3148806"/>
            <a:ext cx="2143125" cy="1428750"/>
          </a:xfrm>
          <a:prstGeom prst="rect">
            <a:avLst/>
          </a:prstGeom>
          <a:noFill/>
        </p:spPr>
      </p:pic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4648200" y="836712"/>
            <a:ext cx="4495800" cy="602128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dirty="0" smtClean="0">
                <a:latin typeface="Haettenschweiler" pitchFamily="34" charset="0"/>
              </a:rPr>
              <a:t>Обычно до 8 - 9 часов утра гибкость снижена, однако тренировка для ее развития в это время очень эффективна. В холодную погоду, при охлаждении тела, гибкость снижается, при повышении температуры внешней среды, после разминки - повышается. Утомление снижает активную гибкость, но может способствовать проявлению пассивной.</a:t>
            </a:r>
            <a:endParaRPr lang="ru-RU" dirty="0">
              <a:latin typeface="Haettenschweiler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4294967295"/>
          </p:nvPr>
        </p:nvSpPr>
        <p:spPr>
          <a:xfrm>
            <a:off x="0" y="333375"/>
            <a:ext cx="4427538" cy="6524625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000" dirty="0" smtClean="0"/>
              <a:t>Зависит гибкость и от возраста: подвижность крупных звеньев тела увеличивается с 7 до 13 - 14 лет и стабилизируется до 16 - 17 лет, а затем начинает снижаться. Вместе с тем, если после 13 - 14-летнего возраста не выполнять упражнения на растягивание, то гибкость может начать снижаться уже в юношеском возрасте. И наоборот, даже в возрасте 35 - 40 лет, после регулярных занятий, гибкость повышается и даже может превосходить тот ее уровень, который был в молодые годы.</a:t>
            </a:r>
            <a:br>
              <a:rPr lang="ru-RU" sz="2000" dirty="0" smtClean="0"/>
            </a:br>
            <a:endParaRPr lang="ru-RU" sz="2000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6100" y="1412875"/>
            <a:ext cx="4787900" cy="525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800" dirty="0" smtClean="0"/>
              <a:t>Как развивать гибкость?</a:t>
            </a:r>
            <a:endParaRPr lang="ru-RU" sz="4800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/>
              <a:t>Единственный способ развития гибкости состоит в регулярном выполнении упражнений на растяжку.</a:t>
            </a:r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6600" b="1" dirty="0" smtClean="0"/>
              <a:t>Предостережения</a:t>
            </a:r>
            <a:endParaRPr lang="ru-RU" sz="6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r>
              <a:rPr lang="ru-RU" sz="6400" dirty="0" smtClean="0"/>
              <a:t>Не </a:t>
            </a:r>
            <a:r>
              <a:rPr lang="ru-RU" sz="6400" dirty="0" err="1" smtClean="0"/>
              <a:t>перенапрягайтесь.При</a:t>
            </a:r>
            <a:r>
              <a:rPr lang="ru-RU" sz="6400" dirty="0" smtClean="0"/>
              <a:t> выполнении всевозможных шпагатов в тренируемых мышцах должно ощущаться легкое жжение или натяжение. Оно не очень приятно, но вполне переносимо.</a:t>
            </a:r>
          </a:p>
          <a:p>
            <a:r>
              <a:rPr lang="ru-RU" sz="6400" dirty="0" smtClean="0"/>
              <a:t>Не подпрыгивайте во время растяжки. Прыжки заставляют мышцы напрягаться, повышая риск травматизма.</a:t>
            </a:r>
            <a:br>
              <a:rPr lang="ru-RU" sz="6400" dirty="0" smtClean="0"/>
            </a:br>
            <a:endParaRPr lang="ru-RU" sz="6400" dirty="0" smtClean="0"/>
          </a:p>
          <a:p>
            <a:r>
              <a:rPr lang="ru-RU" sz="6400" dirty="0" smtClean="0"/>
              <a:t>Точно следуйте инструкциям по выполнению упражнений. Каждую мышцу можно растягивать правильно и неправильно. Упражнения для развития растяжки разработаны таким образом, чтобы обеспечивать максимальное растяжение мышц при минимальном риске травмировать их. </a:t>
            </a:r>
          </a:p>
          <a:p>
            <a:r>
              <a:rPr lang="ru-RU" sz="6400" dirty="0" smtClean="0"/>
              <a:t>Растяжения, в которых участвует сила тяжести, выполняйте с предельной осторожностью и только после проведения тщательной разминки. К подобным растяжениям относятся такие упражнения как, например, шпагаты, при выполнении которых сила тяжести увеличивает нагрузку на растягиваемые мышцы.</a:t>
            </a:r>
            <a:br>
              <a:rPr lang="ru-RU" sz="6400" dirty="0" smtClean="0"/>
            </a:br>
            <a:endParaRPr lang="ru-RU" sz="6400" dirty="0" smtClean="0"/>
          </a:p>
          <a:p>
            <a:r>
              <a:rPr lang="ru-RU" sz="6400" dirty="0" smtClean="0"/>
              <a:t>Во время выполнения упражнений на растяжение вы не должны чувствовать боли в суставах. В противном случае немедленно прекратите выполнять упражнение.</a:t>
            </a:r>
            <a:br>
              <a:rPr lang="ru-RU" sz="6400" dirty="0" smtClean="0"/>
            </a:br>
            <a:r>
              <a:rPr lang="ru-RU" sz="6400" dirty="0" smtClean="0"/>
              <a:t>Выполняя упражнения для развития гибкости, включающие в себя наклоны, всегда сгибайтесь в бедрах, а не в пояснице. Поясницу очень легко травмировать.</a:t>
            </a:r>
          </a:p>
          <a:p>
            <a:r>
              <a:rPr lang="ru-RU" sz="6400" dirty="0" smtClean="0"/>
              <a:t> </a:t>
            </a:r>
            <a:br>
              <a:rPr lang="ru-RU" sz="6400" dirty="0" smtClean="0"/>
            </a:br>
            <a:r>
              <a:rPr lang="ru-RU" sz="6400" dirty="0" smtClean="0"/>
              <a:t>Всегда развивайте силу и гибкость одновременно.</a:t>
            </a:r>
            <a:br>
              <a:rPr lang="ru-RU" sz="6400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6000" dirty="0" smtClean="0"/>
              <a:t>ЛОВКОСТЬ</a:t>
            </a:r>
            <a:endParaRPr lang="ru-RU" sz="6000" dirty="0"/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700808"/>
            <a:ext cx="4860032" cy="44644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648200" y="1052736"/>
            <a:ext cx="4343400" cy="5271864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dirty="0" smtClean="0"/>
              <a:t>		</a:t>
            </a:r>
            <a:r>
              <a:rPr lang="ru-RU" sz="3100" b="1" dirty="0" smtClean="0"/>
              <a:t>Ловкостью</a:t>
            </a:r>
            <a:r>
              <a:rPr lang="ru-RU" sz="3100" dirty="0" smtClean="0"/>
              <a:t> называется способность быстро менять направление движения и положение тела и плавно переходить от одного движения к другому. Ловкость часто путают с координацией. Координация является составной частью ловкости, но настоящая ловкость - это нечто большее. Это своего рода физическая интеллектуальность. Ловкость - неотъемлемая характеристика людей, считающихся прирожденными атлетами. Значительно чаще это качество бывает присуще спортсменам маленького или среднего роста, нежели очень высоким или массивным людям.</a:t>
            </a:r>
            <a:endParaRPr lang="ru-RU" sz="31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6000" dirty="0" smtClean="0">
                <a:solidFill>
                  <a:srgbClr val="00B050"/>
                </a:solidFill>
              </a:rPr>
              <a:t>ФИЗИЧЕСКИЕ КАЧЕСТВА</a:t>
            </a:r>
            <a:endParaRPr lang="ru-RU" sz="6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latin typeface="Arial Black" pitchFamily="34" charset="0"/>
              </a:rPr>
              <a:t>Под  физическими качествами понимают  социально обусловленные совокупности биологических и психических свойств человека, выражающие его физическую готовность осуществлять активную двигательную деятельность.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&amp;Pcy;&amp;ocy; &amp;scy;&amp;ucy;&amp;shchcy;&amp;iecy;&amp;scy;&amp;tcy;&amp;vcy;&amp;ucy; &amp;lcy;&amp;ocy;&amp;vcy;&amp;kcy;&amp;ocy;&amp;scy;&amp;tcy;&amp;softcy; &amp;pcy;&amp;rcy;&amp;iecy;&amp;dcy;&amp;scy;&amp;tcy;&amp;acy;&amp;vcy;&amp;lcy;&amp;yacy;&amp;iecy;&amp;tcy; &amp;scy;&amp;ocy;&amp;bcy;&amp;ocy;&amp;jcy; &amp;gcy;&amp;acy;&amp;rcy;&amp;mcy;&amp;ocy;&amp;ncy;&amp;icy;&amp;chcy;&amp;ncy;&amp;ucy;&amp;yucy; &amp;vcy;&amp;zcy;&amp;acy;&amp;icy;&amp;mcy;&amp;ocy;&amp;scy;&amp;vcy;&amp;yacy;&amp;zcy;&amp;softcy; &amp;vcy;&amp;ocy;&amp;scy;&amp;pcy;&amp;rcy;&amp;icy;&amp;yacy;&amp;tcy;&amp;icy;&amp;yacy;, &amp;kcy;&amp;ocy;&amp;ocy;&amp;rcy;&amp;dcy;&amp;icy;&amp;ncy;&amp;acy;&amp;tscy;&amp;icy;&amp;icy;, &amp;scy;&amp;kcy;&amp;ocy;&amp;rcy;&amp;ocy;&amp;scy;&amp;tcy;&amp;icy;, &amp;scy;&amp;icy;&amp;lcy;&amp;ycy; &amp;icy; &amp;rcy;&amp;acy;&amp;vcy;&amp;ncy;&amp;ocy;&amp;vcy;&amp;iecy;&amp;scy;&amp;icy;&amp;yacy;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286250" cy="5178574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4355976" y="548680"/>
            <a:ext cx="4788024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Ловкость представляет собой врожденное качество, которое до некоторой степени можно развить специальными упражнениями. Определить и конкретно назвать единственный источник ловкости практически невозможно. Ловкость - это некая зыбкая характеристика, которой трудно дать четкое объяснение, однако вы всегда и безошибочно можете определить, обладает ли ею тот или иной человек. Это та основа, вокруг которой формируются все остальные качества, необходимые настоящему спортсмену.  </a:t>
            </a:r>
          </a:p>
          <a:p>
            <a:r>
              <a:rPr lang="ru-RU" sz="2000" dirty="0" smtClean="0"/>
              <a:t>По существу ловкость представляет собой гармоничную взаимосвязь восприятия, координации, скорости, силы и равновесия.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04800" y="0"/>
            <a:ext cx="8686800" cy="12954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Периодизация развития ловкости.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0" y="1124744"/>
            <a:ext cx="8991600" cy="5733256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Ловкость развивается довольно медленно и надо настраиваться на то, что в течение нескольких лет потребуется планомерная, целенаправленная и систематическая работа.</a:t>
            </a:r>
            <a:br>
              <a:rPr lang="ru-RU" dirty="0" smtClean="0"/>
            </a:br>
            <a:r>
              <a:rPr lang="ru-RU" dirty="0" smtClean="0"/>
              <a:t>Наибольшие сдвиги в координации движений наблюдаются у детей в возрасте от 7 до 12 – 13 лет. В этот период создается основа для овладения сложными навыками в последующие годы. Структура мозга 2 – 8 летнего ребенка уже почти идентична структуре мозга взрослого человека. С 7 до 12 лет происходит быстрое развитие двигательного анализатора, улучшается </a:t>
            </a:r>
            <a:r>
              <a:rPr lang="ru-RU" dirty="0" err="1" smtClean="0"/>
              <a:t>дифференцировочная</a:t>
            </a:r>
            <a:r>
              <a:rPr lang="ru-RU" dirty="0" smtClean="0"/>
              <a:t> способность зрительного анализатора. В 8 – 12 лет лабильность нервно–мышечной системы достигает уровня, близкого к уровню взрослого организма.</a:t>
            </a:r>
            <a:br>
              <a:rPr lang="ru-RU" dirty="0" smtClean="0"/>
            </a:br>
            <a:r>
              <a:rPr lang="ru-RU" dirty="0" smtClean="0"/>
              <a:t>Таким образом,  мы должны целенаправленно развивать ловкость  с 6-7 лет и работать над этим качеством постоянно, вводя в тренировочный процесс все новые, более сложные упражнения, выполнять как можно больше упражнений для воспитания координации движений.</a:t>
            </a:r>
            <a:br>
              <a:rPr lang="ru-RU" dirty="0" smtClean="0"/>
            </a:br>
            <a:r>
              <a:rPr lang="ru-RU" dirty="0" smtClean="0"/>
              <a:t>В разные возрастные периоды наблюдается неравномерность в развитии отдельных видов координационных способностей, (которые к 15-16 годам практически достигает уровня показателей взрослого человека) что необходимо учитывать при составлении стратегического плана развития ловкости.  </a:t>
            </a:r>
            <a:br>
              <a:rPr lang="ru-RU" dirty="0" smtClean="0"/>
            </a:b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954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Физические упражнения, применяемые для развития ловкости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dirty="0" smtClean="0"/>
              <a:t>Физические упражнения, применяемые для развития ловкости, делятся на три группы:</a:t>
            </a:r>
            <a:br>
              <a:rPr lang="ru-RU" dirty="0" smtClean="0"/>
            </a:br>
            <a:r>
              <a:rPr lang="ru-RU" dirty="0" smtClean="0"/>
              <a:t> 1. Упражнения, в которых нет стереотипных движений,  и которые имеется элемент внезапности  </a:t>
            </a:r>
            <a:br>
              <a:rPr lang="ru-RU" dirty="0" smtClean="0"/>
            </a:br>
            <a:r>
              <a:rPr lang="ru-RU" dirty="0" smtClean="0"/>
              <a:t> 2. Упражнения, которые предъявляют высокие требования к координации и точности движений.</a:t>
            </a:r>
            <a:br>
              <a:rPr lang="ru-RU" dirty="0" smtClean="0"/>
            </a:br>
            <a:r>
              <a:rPr lang="ru-RU" dirty="0" smtClean="0"/>
              <a:t> 3. Упражнения  в технике и тактике игры с неожиданно изменяющимися ситуациями.</a:t>
            </a:r>
            <a:br>
              <a:rPr lang="ru-RU" dirty="0" smtClean="0"/>
            </a:br>
            <a:r>
              <a:rPr lang="ru-RU" dirty="0" smtClean="0"/>
              <a:t>При развитии ловкости необходимо руководствоваться следующими методическими рекомендациями:</a:t>
            </a:r>
            <a:br>
              <a:rPr lang="ru-RU" dirty="0" smtClean="0"/>
            </a:br>
            <a:r>
              <a:rPr lang="ru-RU" dirty="0" smtClean="0"/>
              <a:t> — разнообразить занятия, систематически вводить в них новые физические упражнения, различные формы их сочетания.</a:t>
            </a:r>
            <a:br>
              <a:rPr lang="ru-RU" dirty="0" smtClean="0"/>
            </a:br>
            <a:r>
              <a:rPr lang="ru-RU" dirty="0" smtClean="0"/>
              <a:t> — варьировать нагрузку на организм по первым признакам ухудшения точности движений;</a:t>
            </a:r>
            <a:br>
              <a:rPr lang="ru-RU" dirty="0" smtClean="0"/>
            </a:br>
            <a:r>
              <a:rPr lang="ru-RU" dirty="0" smtClean="0"/>
              <a:t> — регулировать применяемые усилия и условия, сопутствующие занятиям;</a:t>
            </a:r>
            <a:br>
              <a:rPr lang="ru-RU" dirty="0" smtClean="0"/>
            </a:br>
            <a:r>
              <a:rPr lang="ru-RU" dirty="0" smtClean="0"/>
              <a:t> — определять достаточность отдыха между повторениями отдельных заданий  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Главное для развития ловкости – разнообразие движений. В индивидуальных занятиях разнообразие движений достигается благодаря периодической смене упражнений.  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6600" dirty="0" smtClean="0"/>
              <a:t>ВЫНОСЛИВОСТЬ</a:t>
            </a:r>
            <a:endParaRPr lang="ru-RU" sz="6600" dirty="0"/>
          </a:p>
        </p:txBody>
      </p:sp>
      <p:pic>
        <p:nvPicPr>
          <p:cNvPr id="34818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600200" y="3148806"/>
            <a:ext cx="17526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/>
              <a:t>	Выносливость (человека)</a:t>
            </a:r>
            <a:r>
              <a:rPr lang="ru-RU" dirty="0" smtClean="0"/>
              <a:t> —это способность человека выполнять какую-либо напряженную работу в течение длительного периода времени.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79512" y="260648"/>
            <a:ext cx="896448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/>
              <a:t>Существует два вида выносливости: </a:t>
            </a:r>
          </a:p>
          <a:p>
            <a:pPr algn="ctr"/>
            <a:r>
              <a:rPr lang="ru-RU" sz="3600" dirty="0" smtClean="0"/>
              <a:t>общая и специальная.</a:t>
            </a:r>
          </a:p>
          <a:p>
            <a:pPr algn="ctr"/>
            <a:r>
              <a:rPr lang="ru-RU" sz="3600" b="1" i="1" dirty="0" smtClean="0"/>
              <a:t>Общая выносливость</a:t>
            </a:r>
            <a:r>
              <a:rPr lang="ru-RU" sz="3600" dirty="0" smtClean="0"/>
              <a:t> — способность к продолжительному выполнению с высокой эффективностью работы умеренной интенсивности.</a:t>
            </a:r>
          </a:p>
          <a:p>
            <a:pPr algn="ctr"/>
            <a:r>
              <a:rPr lang="ru-RU" sz="3600" b="1" i="1" dirty="0" smtClean="0"/>
              <a:t>Специальная выносливость</a:t>
            </a:r>
            <a:r>
              <a:rPr lang="ru-RU" sz="3600" dirty="0" smtClean="0"/>
              <a:t> — способность к длительному перенесению нагрузок, характерных для конкретного вида деятельности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Как тренировать выносливость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Прежде всего, нужно отметить, что главнейший враг выносливости – это утомление. Выносливость достигается систематическими, постоянными тренировками. На каждой тренировки необходимо достичь максимально допустимого уровня утомления. Только работа над повышением уровнем утомления позволит увеличить выносливость. Если жалеть себя и позволять себе часто отдыхать, то повысить выносливость не получится.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457200"/>
            <a:ext cx="8686800" cy="838200"/>
          </a:xfrm>
        </p:spPr>
        <p:txBody>
          <a:bodyPr>
            <a:noAutofit/>
          </a:bodyPr>
          <a:lstStyle/>
          <a:p>
            <a:pPr algn="ctr"/>
            <a:r>
              <a:rPr lang="ru-RU" sz="2000" i="1" dirty="0" smtClean="0"/>
              <a:t>Выносливость развивается только систематическими, регулярными тренировками. Нерегулярные тренировки повысить выносливость не смогут</a:t>
            </a:r>
            <a:r>
              <a:rPr lang="ru-RU" sz="2000" dirty="0" smtClean="0"/>
              <a:t>.</a:t>
            </a: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457200" y="1554163"/>
            <a:ext cx="8686800" cy="4525962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Очень хорошо развивают выносливость бег, плавание, лыжи. Но это однобокая выносливость. А вот комплексную (универсальную) выносливость лучше всего развивают виды спорта подобные рукопашному бою. Именно в таких видах спорта комбинируются нагрузки постоянного движения с резкими изменениями темпа и быстрой смене точек приложения нагрузок.</a:t>
            </a:r>
          </a:p>
          <a:p>
            <a:r>
              <a:rPr lang="ru-RU" dirty="0" smtClean="0"/>
              <a:t>В тренажерном зале тоже можно увеличивать выносливость. Структура развития выносливости сохраняется. Нужно уменьшить вес в упражнениях и увеличивать количество повторений.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404813"/>
            <a:ext cx="9144000" cy="5675312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sz="3600" dirty="0" smtClean="0"/>
              <a:t>Основными качествами, характеризующими физическое развитие человека, являются </a:t>
            </a:r>
            <a:r>
              <a:rPr lang="ru-RU" sz="3600" dirty="0" smtClean="0">
                <a:solidFill>
                  <a:srgbClr val="FF0000"/>
                </a:solidFill>
              </a:rPr>
              <a:t>сила</a:t>
            </a:r>
            <a:r>
              <a:rPr lang="ru-RU" sz="3600" dirty="0" smtClean="0"/>
              <a:t>, </a:t>
            </a:r>
            <a:r>
              <a:rPr lang="ru-RU" sz="3600" dirty="0" smtClean="0">
                <a:solidFill>
                  <a:srgbClr val="FF0000"/>
                </a:solidFill>
              </a:rPr>
              <a:t>быстрота</a:t>
            </a:r>
            <a:r>
              <a:rPr lang="ru-RU" sz="3600" dirty="0" smtClean="0"/>
              <a:t>, </a:t>
            </a:r>
            <a:r>
              <a:rPr lang="ru-RU" sz="3600" dirty="0" smtClean="0">
                <a:solidFill>
                  <a:srgbClr val="FF0000"/>
                </a:solidFill>
              </a:rPr>
              <a:t>ловкость</a:t>
            </a:r>
            <a:r>
              <a:rPr lang="ru-RU" sz="3600" dirty="0" smtClean="0"/>
              <a:t>, </a:t>
            </a:r>
            <a:r>
              <a:rPr lang="ru-RU" sz="3600" dirty="0" smtClean="0">
                <a:solidFill>
                  <a:srgbClr val="FF0000"/>
                </a:solidFill>
              </a:rPr>
              <a:t>гибкость</a:t>
            </a:r>
            <a:r>
              <a:rPr lang="ru-RU" sz="3600" dirty="0" smtClean="0"/>
              <a:t> и </a:t>
            </a:r>
            <a:r>
              <a:rPr lang="ru-RU" sz="3600" dirty="0" smtClean="0">
                <a:solidFill>
                  <a:srgbClr val="FF0000"/>
                </a:solidFill>
              </a:rPr>
              <a:t>выносливость.</a:t>
            </a:r>
            <a:r>
              <a:rPr lang="ru-RU" sz="3600" dirty="0" smtClean="0"/>
              <a:t> Совершенствование каждого из этих качеств способствует и укреплению здоровья, но далеко не в одинаковой мере. Можно стать очень быстрым, тренируясь в беге на короткие дистанции. Наконец, очень неплохо стать ловким и гибким, применяя гимнастические и акробатические упражнения. Однако при всем этом не удается сформировать достаточную устойчивость к болезнетворным воздействиям.</a:t>
            </a:r>
            <a:br>
              <a:rPr lang="ru-RU" sz="3600" dirty="0" smtClean="0"/>
            </a:b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6000" dirty="0" smtClean="0"/>
              <a:t>БЫСТРОТА</a:t>
            </a:r>
            <a:endParaRPr lang="ru-RU" sz="6000" dirty="0"/>
          </a:p>
        </p:txBody>
      </p:sp>
      <p:pic>
        <p:nvPicPr>
          <p:cNvPr id="1026" name="Picture 2" descr="C:\Users\user\Downloads\цц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79512" y="1556792"/>
            <a:ext cx="4392488" cy="4896544"/>
          </a:xfrm>
          <a:prstGeom prst="rect">
            <a:avLst/>
          </a:prstGeom>
          <a:noFill/>
        </p:spPr>
      </p:pic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644008" y="1600200"/>
            <a:ext cx="4347592" cy="4724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i="1" dirty="0" smtClean="0"/>
              <a:t>Быстрота</a:t>
            </a:r>
            <a:r>
              <a:rPr lang="ru-RU" dirty="0" smtClean="0"/>
              <a:t> - специфическая двигательная способность человека к высокой скорости движений, выполняемых при отсутствии значительного внешнего сопротивления, сложной координации работы мышц и не требующих больших </a:t>
            </a:r>
            <a:r>
              <a:rPr lang="ru-RU" dirty="0" err="1" smtClean="0"/>
              <a:t>энергозатрат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6000" dirty="0" smtClean="0"/>
              <a:t>БЫСТРОТА</a:t>
            </a:r>
            <a:endParaRPr lang="ru-RU" sz="6000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986421"/>
            <a:ext cx="4495800" cy="38715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11960" y="1052736"/>
            <a:ext cx="4779640" cy="580526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Быстрота проявляется через совокупность скоростных способностей, включающих:</a:t>
            </a:r>
          </a:p>
          <a:p>
            <a:pPr>
              <a:buNone/>
            </a:pPr>
            <a:r>
              <a:rPr lang="ru-RU" dirty="0" smtClean="0"/>
              <a:t> а) быстроту двигательных реакций; </a:t>
            </a:r>
          </a:p>
          <a:p>
            <a:pPr>
              <a:buNone/>
            </a:pPr>
            <a:r>
              <a:rPr lang="ru-RU" dirty="0" smtClean="0"/>
              <a:t>б) скорость одиночного движения, не отягощенного внешним сопротивлением;</a:t>
            </a:r>
          </a:p>
          <a:p>
            <a:pPr>
              <a:buNone/>
            </a:pPr>
            <a:r>
              <a:rPr lang="ru-RU" dirty="0" smtClean="0"/>
              <a:t> в) частоту (темп) движений.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282778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Для развития быстроты простой реакции используют повторное, максимально быстрое выполнение тренируемых движений или упражнений по сигналу.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11" name="Содержимое 10"/>
          <p:cNvSpPr>
            <a:spLocks noGrp="1"/>
          </p:cNvSpPr>
          <p:nvPr>
            <p:ph idx="1"/>
          </p:nvPr>
        </p:nvSpPr>
        <p:spPr>
          <a:xfrm>
            <a:off x="304800" y="3140967"/>
            <a:ext cx="8686800" cy="3384377"/>
          </a:xfrm>
        </p:spPr>
        <p:txBody>
          <a:bodyPr/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12" name="Содержимое 11"/>
          <p:cNvSpPr>
            <a:spLocks noGrp="1"/>
          </p:cNvSpPr>
          <p:nvPr>
            <p:ph sz="half" idx="4294967295"/>
          </p:nvPr>
        </p:nvSpPr>
        <p:spPr>
          <a:xfrm>
            <a:off x="0" y="981075"/>
            <a:ext cx="8353425" cy="4724400"/>
          </a:xfrm>
        </p:spPr>
        <p:txBody>
          <a:bodyPr>
            <a:noAutofit/>
          </a:bodyPr>
          <a:lstStyle/>
          <a:p>
            <a:pPr algn="just">
              <a:buNone/>
            </a:pPr>
            <a:endParaRPr lang="ru-RU" dirty="0" smtClean="0"/>
          </a:p>
          <a:p>
            <a:pPr algn="just">
              <a:buNone/>
            </a:pPr>
            <a:endParaRPr lang="ru-RU" sz="3200" dirty="0"/>
          </a:p>
        </p:txBody>
      </p:sp>
      <p:pic>
        <p:nvPicPr>
          <p:cNvPr id="2051" name="Picture 3" descr="C:\Users\user\Downloads\ьть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9000" y="3048000"/>
            <a:ext cx="4464496" cy="41490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95536" y="764704"/>
            <a:ext cx="8424936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b="1" dirty="0" smtClean="0"/>
              <a:t>Быстрота движений </a:t>
            </a:r>
            <a:r>
              <a:rPr lang="ru-RU" sz="3200" dirty="0" smtClean="0"/>
              <a:t>(отдельного движения) отчасти развивается с помощью силовых и скоростно-силовых упражнений типа различного рода метаний, прыжков, спринтерских беговых упражнений.</a:t>
            </a:r>
          </a:p>
          <a:p>
            <a:pPr algn="just"/>
            <a:r>
              <a:rPr lang="ru-RU" sz="3200" dirty="0" smtClean="0"/>
              <a:t>Некоторый эффект дают специальные скоростные упражнения, ценность которых заключается главным образом в том, что они создают условия для выполнения предельно </a:t>
            </a:r>
            <a:r>
              <a:rPr lang="ru-RU" sz="3200" b="1" dirty="0" smtClean="0"/>
              <a:t>быстрых движений</a:t>
            </a:r>
            <a:r>
              <a:rPr lang="ru-RU" sz="3200" dirty="0" smtClean="0"/>
              <a:t>.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sz="half" idx="4294967295"/>
          </p:nvPr>
        </p:nvSpPr>
        <p:spPr>
          <a:xfrm>
            <a:off x="4648200" y="404813"/>
            <a:ext cx="4495800" cy="6453187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>
                <a:latin typeface="Arial Black" pitchFamily="34" charset="0"/>
              </a:rPr>
              <a:t>Развитие быстроты наблюдается с 7 до 20 лет, однако интенсивное развитие этого качества происходит с 9 до 11 лет и в момент полового созревания, начиная с 11-12 до 14-15 лет, но у мальчиков рост этого качества продолжается и позже. 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673225"/>
            <a:ext cx="5003800" cy="51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0"/>
            <a:ext cx="8988552" cy="1298448"/>
          </a:xfrm>
        </p:spPr>
        <p:txBody>
          <a:bodyPr>
            <a:normAutofit/>
          </a:bodyPr>
          <a:lstStyle/>
          <a:p>
            <a:r>
              <a:rPr lang="ru-RU" sz="6600" dirty="0" smtClean="0"/>
              <a:t>СИЛА</a:t>
            </a:r>
            <a:endParaRPr lang="ru-RU" sz="6600" dirty="0"/>
          </a:p>
        </p:txBody>
      </p:sp>
      <p:pic>
        <p:nvPicPr>
          <p:cNvPr id="7" name="Picture 2" descr="C:\Users\user\Downloads\guinea_pig_olympics_0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57200" y="1843881"/>
            <a:ext cx="4038600" cy="4038600"/>
          </a:xfrm>
          <a:prstGeom prst="rect">
            <a:avLst/>
          </a:prstGeom>
          <a:noFill/>
        </p:spPr>
      </p:pic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648200" y="620688"/>
            <a:ext cx="4343400" cy="570391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	</a:t>
            </a:r>
            <a:r>
              <a:rPr lang="ru-RU" sz="3200" dirty="0" smtClean="0"/>
              <a:t>Под силой следует понимать способность человека преодолевать за счёт мышечных усилий (сокращений) внешнее сопротивление или противодействовать внешним силам.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607</TotalTime>
  <Words>716</Words>
  <Application>Microsoft Office PowerPoint</Application>
  <PresentationFormat>Экран (4:3)</PresentationFormat>
  <Paragraphs>66</Paragraphs>
  <Slides>26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Апекс</vt:lpstr>
      <vt:lpstr>ФИЗИЧЕСКИЕ КАЧЕСТВА  </vt:lpstr>
      <vt:lpstr>ФИЗИЧЕСКИЕ КАЧЕСТВА</vt:lpstr>
      <vt:lpstr>Презентация PowerPoint</vt:lpstr>
      <vt:lpstr>БЫСТРОТА</vt:lpstr>
      <vt:lpstr>БЫСТРОТА</vt:lpstr>
      <vt:lpstr>Для развития быстроты простой реакции используют повторное, максимально быстрое выполнение тренируемых движений или упражнений по сигналу. </vt:lpstr>
      <vt:lpstr>Презентация PowerPoint</vt:lpstr>
      <vt:lpstr>Презентация PowerPoint</vt:lpstr>
      <vt:lpstr>СИЛА</vt:lpstr>
      <vt:lpstr>СИЛА</vt:lpstr>
      <vt:lpstr>Метод развития силовой выносливости</vt:lpstr>
      <vt:lpstr>Презентация PowerPoint</vt:lpstr>
      <vt:lpstr>Презентация PowerPoint</vt:lpstr>
      <vt:lpstr>гибкость</vt:lpstr>
      <vt:lpstr>гибкость</vt:lpstr>
      <vt:lpstr>Презентация PowerPoint</vt:lpstr>
      <vt:lpstr>Как развивать гибкость?</vt:lpstr>
      <vt:lpstr>Предостережения</vt:lpstr>
      <vt:lpstr>ЛОВКОСТЬ</vt:lpstr>
      <vt:lpstr>Презентация PowerPoint</vt:lpstr>
      <vt:lpstr>Периодизация развития ловкости.</vt:lpstr>
      <vt:lpstr>Физические упражнения, применяемые для развития ловкости</vt:lpstr>
      <vt:lpstr>ВЫНОСЛИВОСТЬ</vt:lpstr>
      <vt:lpstr>Презентация PowerPoint</vt:lpstr>
      <vt:lpstr>Как тренировать выносливость</vt:lpstr>
      <vt:lpstr>Выносливость развивается только систематическими, регулярными тренировками. Нерегулярные тренировки повысить выносливость не смогут.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ФИЗИЧЕСКИЕ КАЧЕСТВА</dc:title>
  <dc:creator>user</dc:creator>
  <cp:lastModifiedBy>Фаворит</cp:lastModifiedBy>
  <cp:revision>68</cp:revision>
  <dcterms:created xsi:type="dcterms:W3CDTF">2012-12-15T19:35:51Z</dcterms:created>
  <dcterms:modified xsi:type="dcterms:W3CDTF">2023-05-24T20:31:01Z</dcterms:modified>
</cp:coreProperties>
</file>