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67" r:id="rId4"/>
    <p:sldId id="261" r:id="rId5"/>
    <p:sldId id="259" r:id="rId6"/>
    <p:sldId id="258" r:id="rId7"/>
    <p:sldId id="265" r:id="rId8"/>
    <p:sldId id="264" r:id="rId9"/>
    <p:sldId id="263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B308AC2-228A-4A00-9198-5BDAC5B68DB8}">
          <p14:sldIdLst>
            <p14:sldId id="256"/>
            <p14:sldId id="266"/>
            <p14:sldId id="267"/>
            <p14:sldId id="261"/>
            <p14:sldId id="259"/>
            <p14:sldId id="258"/>
            <p14:sldId id="265"/>
            <p14:sldId id="264"/>
            <p14:sldId id="263"/>
            <p14:sldId id="262"/>
          </p14:sldIdLst>
        </p14:section>
        <p14:section name="Раздел без заголовка" id="{2F6F9CB3-FEA6-4E95-9D5B-1655DD2D621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94" d="100"/>
          <a:sy n="94" d="100"/>
        </p:scale>
        <p:origin x="10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47B11-E64B-4860-9E99-0A02F9A4DCB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E6B51-3E0F-413B-918F-C974541E0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32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E6B51-3E0F-413B-918F-C974541E072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7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459DDD-BEC8-4036-BB10-08CD0502DDD5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FD0CA6FA-A3E4-4CD7-A4D6-44AD17A84F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07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7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0888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46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675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54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C76CB-F393-4EDF-91D4-4F888BD92E89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4C26A-7BCB-4E11-A03E-BAF9562035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350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61F05B-76A7-4641-99F5-BE9D11B7001A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BF11EE-90F2-4BE1-ADDA-EAA0C99710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66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77D321-9D5F-4086-922D-A43338C3D1D0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C1F1B-DF8F-4109-9C8E-82F3B5DCF3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7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FEF765-A1FE-430A-AB17-1572AFDC4023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B58C39A8-B3C0-442A-AE82-1ABF7CBDE4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E0B7B-2FE4-44E1-9AF1-DB1CB60BA087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4DD1CA6C-20DE-4737-B590-F6634C42D9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9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32AC45-EFB4-4AB6-8733-1D16B2CC4FA6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5FF58B7-755A-48AA-9EC1-F190CA6D34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1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81BBA6-A668-4BF9-B016-7F3EBF332E51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4F601-5A2B-448E-A4B6-02F1C149C1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31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D17CA0-3EA8-49F3-9713-FDC731789FFB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57361-AB2B-45F0-AF61-5813F4F88B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79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DC4155-359A-4273-94D5-66DAF5E59863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612BB-F238-473E-9242-C91403ABB4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8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147441-C7F4-4AC6-A99F-0FD2AEC1BED7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B7CF3BDF-486A-448F-9F7C-3758BC19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7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CD0216-2BFB-46BB-A151-EEE14415E828}" type="datetimeFigureOut">
              <a:rPr lang="ru-RU" smtClean="0"/>
              <a:pPr>
                <a:defRPr/>
              </a:pPr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E04FA5C4-F223-49C4-8456-6EC8F74AE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66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784976" cy="6120680"/>
          </a:xfrm>
        </p:spPr>
        <p:txBody>
          <a:bodyPr rtlCol="0">
            <a:normAutofit lnSpcReduction="10000"/>
          </a:bodyPr>
          <a:lstStyle/>
          <a:p>
            <a:pPr algn="ctr">
              <a:defRPr/>
            </a:pPr>
            <a:r>
              <a:rPr lang="ru-RU" sz="8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«говорения»</a:t>
            </a:r>
            <a:endParaRPr lang="ru-RU" sz="8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Rainbow English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23528" y="188640"/>
            <a:ext cx="8784976" cy="6669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. When Ann was 5 she could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already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speak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French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and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English.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2. What did your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mother 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tell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you?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3.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He like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s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tell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different stories. 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4. When these old friend meet, they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talk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too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much.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5. My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brother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said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“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You are too boring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”.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6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Tell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me when you are going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talk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to your father?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7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. My fiend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says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he enjoys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reading. </a:t>
            </a:r>
            <a:endParaRPr lang="en-US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8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2000" b="1" dirty="0">
                <a:latin typeface="Trebuchet MS" panose="020B0603020202020204" pitchFamily="34" charset="0"/>
              </a:rPr>
              <a:t>She tries t</a:t>
            </a:r>
            <a:r>
              <a:rPr lang="ru-RU" sz="2000" b="1" dirty="0">
                <a:latin typeface="Trebuchet MS" panose="020B0603020202020204" pitchFamily="34" charset="0"/>
              </a:rPr>
              <a:t>о</a:t>
            </a:r>
            <a:r>
              <a:rPr lang="en-US" sz="2000" b="1" dirty="0">
                <a:latin typeface="Trebuchet MS" panose="020B0603020202020204" pitchFamily="34" charset="0"/>
              </a:rPr>
              <a:t> c</a:t>
            </a:r>
            <a:r>
              <a:rPr lang="ru-RU" sz="2000" b="1" dirty="0">
                <a:latin typeface="Trebuchet MS" panose="020B0603020202020204" pitchFamily="34" charset="0"/>
              </a:rPr>
              <a:t>о</a:t>
            </a:r>
            <a:r>
              <a:rPr lang="en-US" sz="2000" b="1" dirty="0" err="1">
                <a:latin typeface="Trebuchet MS" panose="020B0603020202020204" pitchFamily="34" charset="0"/>
              </a:rPr>
              <a:t>rrect</a:t>
            </a:r>
            <a:r>
              <a:rPr lang="en-US" sz="2000" b="1" dirty="0">
                <a:latin typeface="Trebuchet MS" panose="020B0603020202020204" pitchFamily="34" charset="0"/>
              </a:rPr>
              <a:t> what </a:t>
            </a:r>
            <a:r>
              <a:rPr lang="en-US" sz="2000" b="1" dirty="0" smtClean="0">
                <a:latin typeface="Trebuchet MS" panose="020B0603020202020204" pitchFamily="34" charset="0"/>
              </a:rPr>
              <a:t>I</a:t>
            </a:r>
            <a:r>
              <a:rPr lang="ru-RU" sz="2000" b="1" dirty="0" smtClean="0"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say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US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2200" b="1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9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. Could you please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tell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the time?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10.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Don’t 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speak </a:t>
            </a:r>
            <a:r>
              <a:rPr lang="ru-RU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/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talk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to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me in that tone! 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11. Last Saturday we were sitting, drinking tea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and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talking</a:t>
            </a:r>
            <a:r>
              <a:rPr lang="en-US" sz="22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US" sz="22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12. I have nothing </a:t>
            </a:r>
            <a:r>
              <a:rPr lang="en-US" sz="2200" b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say.</a:t>
            </a:r>
            <a:endParaRPr lang="en-US" sz="2200" b="1" dirty="0">
              <a:solidFill>
                <a:srgbClr val="FF000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  13.  He is nervous, he is going </a:t>
            </a:r>
            <a:r>
              <a:rPr 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speak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at the meeting.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901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10873" cy="5722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обозначают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«говорения»,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группы: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3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</a:t>
            </a:r>
            <a:r>
              <a:rPr lang="en-US" sz="3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tell </a:t>
            </a:r>
            <a:r>
              <a:rPr lang="ru-RU" sz="3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/ </a:t>
            </a:r>
            <a:r>
              <a:rPr lang="en-US" sz="3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say</a:t>
            </a:r>
            <a:r>
              <a:rPr lang="ru-RU" sz="3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- рассказывать, сказать (движение в одну 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сторону, один говорит</a:t>
            </a: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- 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другой/другие слушают)</a:t>
            </a:r>
          </a:p>
          <a:p>
            <a:pPr marL="0" indent="0" algn="ctr">
              <a:buNone/>
            </a:pPr>
            <a:endParaRPr lang="ru-RU" sz="3200" b="1" i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talk</a:t>
            </a:r>
            <a:r>
              <a:rPr lang="en-US" sz="3200" b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говорить, разговаривать (движение в обе стороны)</a:t>
            </a:r>
          </a:p>
          <a:p>
            <a:pPr marL="0" indent="0">
              <a:buNone/>
            </a:pPr>
            <a:endParaRPr lang="ru-RU" sz="3200" b="1" i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32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speak  </a:t>
            </a:r>
            <a:r>
              <a:rPr lang="en-US" sz="3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– a) </a:t>
            </a:r>
            <a:r>
              <a:rPr lang="ru-RU" sz="3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выступать, рассказывать; </a:t>
            </a:r>
            <a:endParaRPr lang="en-US" sz="3200" b="1" i="1" dirty="0" smtClean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b) </a:t>
            </a:r>
            <a:r>
              <a:rPr lang="ru-RU" sz="3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разговаривать.</a:t>
            </a:r>
            <a:endParaRPr lang="ru-RU" sz="3200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996742"/>
              </p:ext>
            </p:extLst>
          </p:nvPr>
        </p:nvGraphicFramePr>
        <p:xfrm>
          <a:off x="5679199" y="1484784"/>
          <a:ext cx="2304256" cy="1724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Точечный рисунок" r:id="rId4" imgW="1905120" imgH="1424880" progId="Paint.Picture">
                  <p:embed/>
                </p:oleObj>
              </mc:Choice>
              <mc:Fallback>
                <p:oleObj name="Точечный рисунок" r:id="rId4" imgW="1905120" imgH="1424880" progId="Paint.Picture">
                  <p:embed/>
                  <p:pic>
                    <p:nvPicPr>
                      <p:cNvPr id="5" name="Объект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79199" y="1484784"/>
                        <a:ext cx="2304256" cy="1724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47884"/>
            <a:ext cx="2448272" cy="126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6247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4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4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1.</a:t>
            </a:r>
            <a:r>
              <a:rPr lang="en-US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tell </a:t>
            </a:r>
            <a:r>
              <a:rPr lang="ru-RU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– </a:t>
            </a:r>
            <a:r>
              <a:rPr lang="en-US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told</a:t>
            </a:r>
            <a:r>
              <a:rPr lang="ru-RU" sz="120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en-US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told</a:t>
            </a:r>
            <a:r>
              <a:rPr lang="ru-RU" sz="12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– рассказывать, сообщать, информировать:</a:t>
            </a:r>
          </a:p>
          <a:p>
            <a:pPr marL="0" indent="0">
              <a:buNone/>
            </a:pPr>
            <a:r>
              <a:rPr lang="ru-RU" sz="120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Alexander told his friends about his family.</a:t>
            </a:r>
            <a:endParaRPr lang="ru-RU" sz="120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ru-RU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*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Никогда</a:t>
            </a:r>
            <a:r>
              <a:rPr lang="en-US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не употребляется в  прямой речи, только в косвенной:</a:t>
            </a:r>
            <a:endParaRPr lang="ru-RU" sz="12000" b="1" i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They </a:t>
            </a:r>
            <a:r>
              <a:rPr lang="en-US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often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tell </a:t>
            </a:r>
            <a:r>
              <a:rPr lang="en-US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us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what  they like </a:t>
            </a:r>
            <a:r>
              <a:rPr lang="en-US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to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do</a:t>
            </a:r>
            <a:r>
              <a:rPr lang="ru-RU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ru-RU" sz="120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endParaRPr lang="ru-RU" sz="120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*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После </a:t>
            </a:r>
            <a:r>
              <a:rPr lang="ru-RU" sz="120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него обязательно должно </a:t>
            </a:r>
            <a:r>
              <a:rPr lang="ru-RU" sz="12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стоять дополнение, то есть говорящий всегда должен указывать того, к кому обращена речь: </a:t>
            </a:r>
            <a:endParaRPr lang="en-US" sz="12000" b="1" i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Peter </a:t>
            </a:r>
            <a:r>
              <a:rPr lang="en-US" sz="12000" u="sng" dirty="0">
                <a:latin typeface="Trebuchet MS" panose="020B0603020202020204" pitchFamily="34" charset="0"/>
                <a:cs typeface="Times New Roman" panose="02020603050405020304" pitchFamily="18" charset="0"/>
              </a:rPr>
              <a:t>told </a:t>
            </a:r>
            <a:r>
              <a:rPr lang="en-US" sz="12000" u="sng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me </a:t>
            </a:r>
            <a:r>
              <a:rPr lang="en-US" sz="12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everything.</a:t>
            </a:r>
            <a:endParaRPr lang="ru-RU" sz="120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0" dirty="0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endParaRPr lang="ru-RU" sz="120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48245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 </a:t>
            </a:r>
          </a:p>
          <a:p>
            <a:pPr marL="0" indent="0">
              <a:buNone/>
            </a:pPr>
            <a:r>
              <a:rPr lang="ru-RU" sz="44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   Исключения: </a:t>
            </a:r>
          </a:p>
          <a:p>
            <a:pPr marL="0" indent="0">
              <a:buNone/>
            </a:pPr>
            <a:endParaRPr lang="en-US" sz="32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</a:t>
            </a: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to tell the truth </a:t>
            </a:r>
            <a:r>
              <a:rPr lang="ru-RU" sz="3200" dirty="0">
                <a:latin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en-US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говорить правду;</a:t>
            </a:r>
            <a:endParaRPr lang="en-US" sz="3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to tell a lie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(</a:t>
            </a: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lies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)  </a:t>
            </a:r>
            <a:r>
              <a:rPr lang="ru-RU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говорить неправду,  лгать;</a:t>
            </a:r>
            <a:endParaRPr lang="en-US" sz="3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to tell a story</a:t>
            </a:r>
            <a:r>
              <a:rPr lang="ru-RU" sz="3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рассказать историю; </a:t>
            </a:r>
            <a:endParaRPr lang="en-US" sz="3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to tell a joke </a:t>
            </a:r>
            <a:r>
              <a:rPr lang="en-US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пошутить;</a:t>
            </a:r>
            <a:endParaRPr lang="en-US" sz="3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to tell the time</a:t>
            </a:r>
            <a:r>
              <a:rPr lang="ru-RU" sz="3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сказать который час.</a:t>
            </a:r>
            <a:endParaRPr lang="ru-RU" sz="3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9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784976" cy="64533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0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ru-RU" sz="120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20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1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11200" b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2.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</a:t>
            </a:r>
            <a:r>
              <a:rPr lang="en-US" sz="11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say </a:t>
            </a:r>
            <a:r>
              <a:rPr lang="ru-RU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–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said</a:t>
            </a:r>
            <a:r>
              <a:rPr lang="ru-RU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–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said</a:t>
            </a:r>
            <a:r>
              <a:rPr lang="ru-RU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- сказать,</a:t>
            </a: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произносить, заметить, сообщить, упомянуть:</a:t>
            </a:r>
          </a:p>
          <a:p>
            <a:pPr marL="0" indent="0">
              <a:buNone/>
            </a:pP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I don’t know what he said</a:t>
            </a:r>
            <a:r>
              <a:rPr lang="ru-RU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US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* После него употребляется дополнение с предлогом </a:t>
            </a:r>
            <a:r>
              <a:rPr lang="en-US" sz="11200" b="1" i="1" u="sng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to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,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которое 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может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опускаться</a:t>
            </a:r>
            <a:r>
              <a:rPr lang="en-US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:</a:t>
            </a:r>
            <a:endParaRPr lang="ru-RU" sz="112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My father said </a:t>
            </a:r>
            <a:r>
              <a:rPr lang="en-US" sz="11200" u="sng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to them</a:t>
            </a:r>
            <a:r>
              <a:rPr lang="ru-RU" sz="11200" u="sng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“Everything will be fine”</a:t>
            </a:r>
          </a:p>
          <a:p>
            <a:pPr marL="0" indent="0">
              <a:buNone/>
            </a:pP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He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always </a:t>
            </a:r>
            <a:r>
              <a:rPr lang="en-US" sz="11200" u="sng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says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where he goes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1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* 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М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ожет 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употребляться как в косвенной, так и в прямой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речи</a:t>
            </a: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She said: “Don’t do it again!”</a:t>
            </a:r>
          </a:p>
          <a:p>
            <a:pPr marL="0" indent="0">
              <a:buNone/>
            </a:pP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They say their son likes football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US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sz="11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68952" cy="65973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 </a:t>
            </a:r>
            <a:endParaRPr lang="en-US" b="1" dirty="0" smtClean="0"/>
          </a:p>
          <a:p>
            <a:pPr marL="0" lvl="0" indent="0">
              <a:buNone/>
            </a:pPr>
            <a:r>
              <a:rPr lang="ru-RU" sz="3000" b="1" dirty="0" smtClean="0">
                <a:latin typeface="Trebuchet MS" panose="020B0603020202020204" pitchFamily="34" charset="0"/>
              </a:rPr>
              <a:t>      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lvl="0" indent="0" algn="ctr">
              <a:buNone/>
            </a:pPr>
            <a:r>
              <a:rPr lang="en-US" sz="3000" b="1" dirty="0">
                <a:latin typeface="Trebuchet MS" panose="020B0603020202020204" pitchFamily="34" charset="0"/>
              </a:rPr>
              <a:t> </a:t>
            </a:r>
            <a:r>
              <a:rPr lang="en-US" sz="3000" b="1" dirty="0" smtClean="0">
                <a:latin typeface="Trebuchet MS" panose="020B0603020202020204" pitchFamily="34" charset="0"/>
              </a:rPr>
              <a:t>    3.</a:t>
            </a:r>
            <a:r>
              <a:rPr lang="en-US" sz="3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talk</a:t>
            </a:r>
            <a:r>
              <a:rPr lang="ru-RU" sz="3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– </a:t>
            </a:r>
            <a:r>
              <a:rPr lang="en-US" sz="30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talked - talked</a:t>
            </a:r>
            <a:r>
              <a:rPr lang="ru-RU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- говорить, разговаривать, беседовать, болтать</a:t>
            </a:r>
            <a:r>
              <a:rPr lang="en-US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</a:p>
          <a:p>
            <a:pPr marL="0" lvl="0" indent="0" algn="ctr">
              <a:buNone/>
            </a:pPr>
            <a:r>
              <a:rPr lang="ru-RU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Часто - с друзьями или со знакомыми в неформальной</a:t>
            </a:r>
            <a:r>
              <a:rPr lang="en-US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,</a:t>
            </a:r>
            <a:r>
              <a:rPr lang="ru-RU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дружелюбной обстановке: </a:t>
            </a:r>
          </a:p>
          <a:p>
            <a:pPr marL="0" lvl="0" indent="0" algn="ctr">
              <a:buNone/>
            </a:pPr>
            <a:r>
              <a:rPr lang="ru-RU" sz="30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    </a:t>
            </a:r>
            <a:endParaRPr lang="ru-RU" sz="30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30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The girls were talking and laughing loudly at the corner.</a:t>
            </a:r>
          </a:p>
          <a:p>
            <a:pPr marL="0" lvl="0" indent="0">
              <a:buNone/>
            </a:pPr>
            <a:r>
              <a:rPr lang="en-US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1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3"/>
            <a:ext cx="8640960" cy="652007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1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4.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speak – spoke – </a:t>
            </a:r>
            <a:r>
              <a:rPr lang="en-US" sz="11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spoken</a:t>
            </a:r>
            <a:r>
              <a:rPr lang="en-US" sz="11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- </a:t>
            </a:r>
            <a:r>
              <a:rPr lang="ru-RU" sz="11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б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еседовать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,  разговаривать, в отличие от </a:t>
            </a:r>
            <a:r>
              <a:rPr lang="en-US" sz="11200" b="1" i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talk</a:t>
            </a:r>
            <a:r>
              <a:rPr lang="en-US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– 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 более официальная форма: </a:t>
            </a:r>
            <a:endParaRPr lang="en-US" sz="11200" b="1" i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The </a:t>
            </a: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Prime Minister spoke to his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Ministers.</a:t>
            </a:r>
          </a:p>
          <a:p>
            <a:pPr marL="0" indent="0">
              <a:buNone/>
            </a:pPr>
            <a:endParaRPr lang="ru-RU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*</a:t>
            </a: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В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ыступать перед публикой:</a:t>
            </a:r>
          </a:p>
          <a:p>
            <a:pPr marL="0" indent="0">
              <a:buNone/>
            </a:pP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I like speaking at the meeting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ru-RU" sz="11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1200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11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ru-RU" sz="11200" b="1" i="1" dirty="0" smtClean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*</a:t>
            </a:r>
            <a:r>
              <a:rPr lang="en-US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Разговаривать на каком-либо языке:</a:t>
            </a:r>
          </a:p>
          <a:p>
            <a:pPr marL="0" indent="0">
              <a:buNone/>
            </a:pPr>
            <a:r>
              <a:rPr lang="ru-RU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Mary can speak French</a:t>
            </a:r>
            <a:r>
              <a:rPr lang="ru-RU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ru-RU" sz="11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* Способность человека говорить: </a:t>
            </a:r>
            <a:endParaRPr lang="en-US" sz="11200" b="1" i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Nick could  speak when he was </a:t>
            </a:r>
            <a:r>
              <a:rPr lang="en-US" sz="11200" dirty="0">
                <a:latin typeface="Trebuchet MS" panose="020B0603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1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years old.</a:t>
            </a:r>
            <a:endParaRPr lang="ru-RU" sz="11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endParaRPr lang="ru-RU" sz="11200" dirty="0"/>
          </a:p>
        </p:txBody>
      </p:sp>
    </p:spTree>
    <p:extLst>
      <p:ext uri="{BB962C8B-B14F-4D97-AF65-F5344CB8AC3E}">
        <p14:creationId xmlns:p14="http://schemas.microsoft.com/office/powerpoint/2010/main" val="20187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568952" cy="67413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Употреби подходящий глагол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      </a:t>
            </a:r>
            <a:r>
              <a:rPr lang="en-US" sz="2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2200" b="1" i="1" dirty="0" smtClean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speak/talk/say/tell</a:t>
            </a:r>
            <a:r>
              <a:rPr lang="en-US" sz="2200" b="1" i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)</a:t>
            </a:r>
            <a:r>
              <a:rPr lang="ru-RU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: </a:t>
            </a:r>
            <a:endParaRPr lang="en-US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1. When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Ann was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10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she could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already…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French and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English.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</a:t>
            </a:r>
            <a:r>
              <a:rPr lang="ru-RU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2. What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did your mother … you?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3.  He likes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to … different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stories.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endParaRPr lang="en-US" sz="2200" b="1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4. When these old friend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meet, they … too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much.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5. My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brother … “ You are too boring”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6. …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me when you are going to … to your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father?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7. My fiend says he enjoys reading. 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8. </a:t>
            </a:r>
            <a:r>
              <a:rPr lang="en-US" sz="2200" b="1" dirty="0">
                <a:latin typeface="Trebuchet MS" panose="020B0603020202020204" pitchFamily="34" charset="0"/>
              </a:rPr>
              <a:t>She tries </a:t>
            </a:r>
            <a:r>
              <a:rPr lang="en-US" sz="2200" b="1" dirty="0" smtClean="0">
                <a:latin typeface="Trebuchet MS" panose="020B0603020202020204" pitchFamily="34" charset="0"/>
              </a:rPr>
              <a:t>t</a:t>
            </a:r>
            <a:r>
              <a:rPr lang="ru-RU" sz="2200" b="1" dirty="0" smtClean="0">
                <a:latin typeface="Trebuchet MS" panose="020B0603020202020204" pitchFamily="34" charset="0"/>
              </a:rPr>
              <a:t>о</a:t>
            </a:r>
            <a:r>
              <a:rPr lang="en-US" sz="2200" b="1" dirty="0" smtClean="0">
                <a:latin typeface="Trebuchet MS" panose="020B0603020202020204" pitchFamily="34" charset="0"/>
              </a:rPr>
              <a:t> c</a:t>
            </a:r>
            <a:r>
              <a:rPr lang="ru-RU" sz="2200" b="1" dirty="0" smtClean="0">
                <a:latin typeface="Trebuchet MS" panose="020B0603020202020204" pitchFamily="34" charset="0"/>
              </a:rPr>
              <a:t>о</a:t>
            </a:r>
            <a:r>
              <a:rPr lang="en-US" sz="2200" b="1" dirty="0" err="1" smtClean="0">
                <a:latin typeface="Trebuchet MS" panose="020B0603020202020204" pitchFamily="34" charset="0"/>
              </a:rPr>
              <a:t>rrect</a:t>
            </a:r>
            <a:r>
              <a:rPr lang="en-US" sz="2200" b="1" dirty="0" smtClean="0">
                <a:latin typeface="Trebuchet MS" panose="020B0603020202020204" pitchFamily="34" charset="0"/>
              </a:rPr>
              <a:t> what </a:t>
            </a:r>
            <a:r>
              <a:rPr lang="en-US" sz="2200" b="1" dirty="0">
                <a:latin typeface="Trebuchet MS" panose="020B0603020202020204" pitchFamily="34" charset="0"/>
              </a:rPr>
              <a:t>I </a:t>
            </a:r>
            <a:r>
              <a:rPr lang="en-US" sz="2200" b="1" dirty="0" smtClean="0">
                <a:latin typeface="Trebuchet MS" panose="020B0603020202020204" pitchFamily="34" charset="0"/>
              </a:rPr>
              <a:t>…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9. Could you please … the time?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10. Don’t … to me in that tone! </a:t>
            </a:r>
          </a:p>
          <a:p>
            <a:pPr marL="0" lvl="0" indent="0">
              <a:buNone/>
            </a:pP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11. Last Saturday we were sitting, drinking tea and … .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12. I have nothing to … .</a:t>
            </a:r>
          </a:p>
          <a:p>
            <a:pPr marL="0" lvl="0" indent="0">
              <a:buNone/>
            </a:pP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13. </a:t>
            </a:r>
            <a:r>
              <a:rPr lang="en-US" sz="22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 </a:t>
            </a:r>
            <a:r>
              <a:rPr lang="en-US" sz="22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He is nervous, he is going to … at the meeting.</a:t>
            </a: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1196</TotalTime>
  <Words>682</Words>
  <Application>Microsoft Office PowerPoint</Application>
  <PresentationFormat>Экран (4:3)</PresentationFormat>
  <Paragraphs>99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Trebuchet MS</vt:lpstr>
      <vt:lpstr>Wingdings 3</vt:lpstr>
      <vt:lpstr>Легкий дым</vt:lpstr>
      <vt:lpstr>Точечный рисунок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Asus</cp:lastModifiedBy>
  <cp:revision>85</cp:revision>
  <dcterms:created xsi:type="dcterms:W3CDTF">2015-12-10T13:24:53Z</dcterms:created>
  <dcterms:modified xsi:type="dcterms:W3CDTF">2023-05-25T08:17:44Z</dcterms:modified>
</cp:coreProperties>
</file>