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800"/>
              <a:buFont typeface="Lucida Sans"/>
              <a:buNone/>
              <a:defRPr sz="4800" b="1" cap="none">
                <a:solidFill>
                  <a:srgbClr val="EAD59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560"/>
              </a:spcBef>
              <a:spcAft>
                <a:spcPts val="0"/>
              </a:spcAft>
              <a:buSzPts val="182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71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DCC577"/>
              </a:buClr>
              <a:buSzPts val="4800"/>
              <a:buFont typeface="Lucida Sans"/>
              <a:buNone/>
              <a:defRPr sz="4800" b="1" cap="none">
                <a:solidFill>
                  <a:srgbClr val="DCC577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300"/>
              <a:buNone/>
              <a:defRPr sz="20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5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▣"/>
              <a:defRPr/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◼"/>
              <a:defRPr/>
            </a:lvl2pPr>
            <a:lvl3pPr marL="1371600" lvl="2" indent="-337185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▣"/>
              <a:defRPr/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◼"/>
              <a:defRPr/>
            </a:lvl2pPr>
            <a:lvl3pPr marL="1371600" lvl="2" indent="-337185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 rot="5400000">
            <a:off x="2217737" y="-160338"/>
            <a:ext cx="4708525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▣"/>
              <a:defRPr/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◼"/>
              <a:defRPr/>
            </a:lvl2pPr>
            <a:lvl3pPr marL="1371600" lvl="2" indent="-337185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2000"/>
              <a:buFont typeface="Lucida Sans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>
            <a:spLocks noGrp="1"/>
          </p:cNvSpPr>
          <p:nvPr>
            <p:ph type="pic" idx="2"/>
          </p:nvPr>
        </p:nvSpPr>
        <p:spPr>
          <a:xfrm>
            <a:off x="1828800" y="1831975"/>
            <a:ext cx="5486400" cy="3962400"/>
          </a:xfrm>
          <a:prstGeom prst="rect">
            <a:avLst/>
          </a:prstGeom>
          <a:solidFill>
            <a:schemeClr val="dk2"/>
          </a:solidFill>
          <a:ln w="4445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90500" dist="228600" dir="2700000" sy="90000">
              <a:srgbClr val="000000">
                <a:alpha val="24705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F9F9F9"/>
              </a:buClr>
              <a:buSzPts val="2080"/>
              <a:buFont typeface="Noto Sans Symbols"/>
              <a:buNone/>
              <a:defRPr sz="3200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marR="0" lvl="1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920"/>
              <a:buFont typeface="Noto Sans Symbols"/>
              <a:buChar char="◼"/>
              <a:defRPr sz="2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marR="0" lvl="2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090"/>
              <a:buFont typeface="Noto Sans Symbols"/>
              <a:buChar char="🢭"/>
              <a:defRPr sz="22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🢝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🢝"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marR="0" lvl="6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marR="0" lvl="7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marR="0" lvl="8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1828800" y="1166787"/>
            <a:ext cx="5486400" cy="530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ctr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89560" algn="l">
              <a:spcBef>
                <a:spcPts val="240"/>
              </a:spcBef>
              <a:spcAft>
                <a:spcPts val="0"/>
              </a:spcAft>
              <a:buSzPts val="960"/>
              <a:buChar char="◼"/>
              <a:defRPr sz="1200"/>
            </a:lvl2pPr>
            <a:lvl3pPr marL="1371600" lvl="2" indent="-288925" algn="l">
              <a:spcBef>
                <a:spcPts val="200"/>
              </a:spcBef>
              <a:spcAft>
                <a:spcPts val="0"/>
              </a:spcAft>
              <a:buSzPts val="950"/>
              <a:buChar char="🢭"/>
              <a:defRPr sz="1000"/>
            </a:lvl3pPr>
            <a:lvl4pPr marL="1828800" lvl="3" indent="-285750" algn="l">
              <a:spcBef>
                <a:spcPts val="180"/>
              </a:spcBef>
              <a:spcAft>
                <a:spcPts val="0"/>
              </a:spcAft>
              <a:buSzPts val="900"/>
              <a:buChar char="🢝"/>
              <a:defRPr sz="900"/>
            </a:lvl4pPr>
            <a:lvl5pPr marL="2286000" lvl="4" indent="-285750" algn="l">
              <a:spcBef>
                <a:spcPts val="180"/>
              </a:spcBef>
              <a:spcAft>
                <a:spcPts val="0"/>
              </a:spcAft>
              <a:buSzPts val="900"/>
              <a:buChar char="■"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4DB8A"/>
              </a:buClr>
              <a:buSzPts val="2200"/>
              <a:buFont typeface="Lucida Sans"/>
              <a:buNone/>
              <a:defRPr sz="2200" b="0">
                <a:solidFill>
                  <a:srgbClr val="F4DB8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3008313" cy="4602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9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915" algn="l">
              <a:spcBef>
                <a:spcPts val="520"/>
              </a:spcBef>
              <a:spcAft>
                <a:spcPts val="0"/>
              </a:spcAft>
              <a:buSzPts val="1690"/>
              <a:buChar char="▣"/>
              <a:defRPr sz="2600"/>
            </a:lvl1pPr>
            <a:lvl2pPr marL="914400" lvl="1" indent="-350519" algn="l">
              <a:spcBef>
                <a:spcPts val="480"/>
              </a:spcBef>
              <a:spcAft>
                <a:spcPts val="0"/>
              </a:spcAft>
              <a:buSzPts val="1920"/>
              <a:buChar char="◼"/>
              <a:defRPr sz="2400"/>
            </a:lvl2pPr>
            <a:lvl3pPr marL="1371600" lvl="2" indent="-361314" algn="l">
              <a:spcBef>
                <a:spcPts val="440"/>
              </a:spcBef>
              <a:spcAft>
                <a:spcPts val="0"/>
              </a:spcAft>
              <a:buSzPts val="2090"/>
              <a:buChar char="🢭"/>
              <a:defRPr sz="22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🢝"/>
              <a:defRPr sz="20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100"/>
              <a:buFont typeface="Lucida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71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body" idx="2"/>
          </p:nvPr>
        </p:nvSpPr>
        <p:spPr>
          <a:xfrm>
            <a:off x="4645025" y="1535112"/>
            <a:ext cx="4041775" cy="75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71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3"/>
          </p:nvPr>
        </p:nvSpPr>
        <p:spPr>
          <a:xfrm>
            <a:off x="457200" y="2362200"/>
            <a:ext cx="4040188" cy="3763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▣"/>
              <a:defRPr sz="2400"/>
            </a:lvl1pPr>
            <a:lvl2pPr marL="914400" lvl="1" indent="-330200" algn="l">
              <a:spcBef>
                <a:spcPts val="400"/>
              </a:spcBef>
              <a:spcAft>
                <a:spcPts val="0"/>
              </a:spcAft>
              <a:buSzPts val="1600"/>
              <a:buChar char="◼"/>
              <a:defRPr sz="2000"/>
            </a:lvl2pPr>
            <a:lvl3pPr marL="1371600" lvl="2" indent="-337185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🢝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■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4"/>
          </p:nvPr>
        </p:nvSpPr>
        <p:spPr>
          <a:xfrm>
            <a:off x="4645025" y="2362200"/>
            <a:ext cx="4041775" cy="3763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▣"/>
              <a:defRPr sz="2400"/>
            </a:lvl1pPr>
            <a:lvl2pPr marL="914400" lvl="1" indent="-330200" algn="l">
              <a:spcBef>
                <a:spcPts val="400"/>
              </a:spcBef>
              <a:spcAft>
                <a:spcPts val="0"/>
              </a:spcAft>
              <a:buSzPts val="1600"/>
              <a:buChar char="◼"/>
              <a:defRPr sz="2000"/>
            </a:lvl2pPr>
            <a:lvl3pPr marL="1371600" lvl="2" indent="-337185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🢝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■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915" algn="l">
              <a:spcBef>
                <a:spcPts val="520"/>
              </a:spcBef>
              <a:spcAft>
                <a:spcPts val="0"/>
              </a:spcAft>
              <a:buSzPts val="1690"/>
              <a:buChar char="▣"/>
              <a:defRPr sz="2600"/>
            </a:lvl1pPr>
            <a:lvl2pPr marL="914400" lvl="1" indent="-350519" algn="l">
              <a:spcBef>
                <a:spcPts val="480"/>
              </a:spcBef>
              <a:spcAft>
                <a:spcPts val="0"/>
              </a:spcAft>
              <a:buSzPts val="1920"/>
              <a:buChar char="◼"/>
              <a:defRPr sz="2400"/>
            </a:lvl2pPr>
            <a:lvl3pPr marL="1371600" lvl="2" indent="-349250" algn="l">
              <a:spcBef>
                <a:spcPts val="400"/>
              </a:spcBef>
              <a:spcAft>
                <a:spcPts val="0"/>
              </a:spcAft>
              <a:buSzPts val="1900"/>
              <a:buChar char="🢭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915" algn="l">
              <a:spcBef>
                <a:spcPts val="520"/>
              </a:spcBef>
              <a:spcAft>
                <a:spcPts val="0"/>
              </a:spcAft>
              <a:buSzPts val="1690"/>
              <a:buChar char="▣"/>
              <a:defRPr sz="2600"/>
            </a:lvl1pPr>
            <a:lvl2pPr marL="914400" lvl="1" indent="-350519" algn="l">
              <a:spcBef>
                <a:spcPts val="480"/>
              </a:spcBef>
              <a:spcAft>
                <a:spcPts val="0"/>
              </a:spcAft>
              <a:buSzPts val="1920"/>
              <a:buChar char="◼"/>
              <a:defRPr sz="2400"/>
            </a:lvl2pPr>
            <a:lvl3pPr marL="1371600" lvl="2" indent="-349250" algn="l">
              <a:spcBef>
                <a:spcPts val="400"/>
              </a:spcBef>
              <a:spcAft>
                <a:spcPts val="0"/>
              </a:spcAft>
              <a:buSzPts val="1900"/>
              <a:buChar char="🢭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100"/>
              <a:buFont typeface="Lucida Sans"/>
              <a:buNone/>
              <a:defRPr sz="4100" b="1" i="0" u="none" strike="noStrike" cap="non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4170" algn="l" rtl="0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  <a:defRPr sz="2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marL="914400" marR="0" lvl="1" indent="-350519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920"/>
              <a:buFont typeface="Noto Sans Symbols"/>
              <a:buChar char="◼"/>
              <a:defRPr sz="2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marL="1371600" marR="0" lvl="2" indent="-361314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090"/>
              <a:buFont typeface="Noto Sans Symbols"/>
              <a:buChar char="🢭"/>
              <a:defRPr sz="22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🢝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🢝"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marL="3657600" marR="0" lvl="7" indent="-3175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100"/>
              <a:buFont typeface="Lucida Sans"/>
              <a:buNone/>
              <a:defRPr sz="4100" b="1" i="0" u="none" strike="noStrike" cap="non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4170" algn="l" rtl="0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  <a:defRPr sz="2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marL="914400" marR="0" lvl="1" indent="-350519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920"/>
              <a:buFont typeface="Noto Sans Symbols"/>
              <a:buChar char="◼"/>
              <a:defRPr sz="2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marL="1371600" marR="0" lvl="2" indent="-361314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090"/>
              <a:buFont typeface="Noto Sans Symbols"/>
              <a:buChar char="🢭"/>
              <a:defRPr sz="22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🢝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🢝"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marL="3657600" marR="0" lvl="7" indent="-3175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Times New Roman"/>
              <a:buNone/>
              <a:defRPr sz="1200" b="0" i="0" u="none" strike="noStrike" cap="none">
                <a:solidFill>
                  <a:srgbClr val="BCBCB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title" idx="4294967295"/>
          </p:nvPr>
        </p:nvSpPr>
        <p:spPr>
          <a:xfrm>
            <a:off x="1071538" y="1357298"/>
            <a:ext cx="7143768" cy="303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100"/>
              <a:buFont typeface="Lucida Sans"/>
              <a:buNone/>
            </a:pPr>
            <a:r>
              <a:rPr lang="ru-RU" sz="4100" b="1" i="0" u="none" strike="noStrike" cap="none" dirty="0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rPr>
              <a:t>Мастер- класс</a:t>
            </a:r>
            <a:br>
              <a:rPr lang="ru-RU" sz="4100" b="1" i="0" u="none" strike="noStrike" cap="none" dirty="0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rPr>
            </a:br>
            <a:r>
              <a:rPr lang="ru-RU" sz="4100" b="1" i="0" u="none" strike="noStrike" cap="none" dirty="0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rPr>
              <a:t> для педагогов</a:t>
            </a:r>
            <a:br>
              <a:rPr lang="ru-RU" sz="4100" b="1" i="0" u="none" strike="noStrike" cap="none" dirty="0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rPr>
            </a:br>
            <a:r>
              <a:rPr lang="ru-RU" sz="4100" b="1" i="0" u="none" strike="noStrike" cap="none" dirty="0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rPr>
              <a:t>«Применение </a:t>
            </a:r>
            <a:r>
              <a:rPr lang="ru-RU" sz="4100" b="1" i="0" u="none" strike="noStrike" cap="none" dirty="0" err="1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rPr>
              <a:t>квест</a:t>
            </a:r>
            <a:r>
              <a:rPr lang="ru-RU" sz="4100" b="1" i="0" u="none" strike="noStrike" cap="none" dirty="0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rPr>
              <a:t> -технологии»</a:t>
            </a:r>
            <a:endParaRPr sz="4100" b="1" i="0" u="none" strike="noStrike" cap="none">
              <a:solidFill>
                <a:srgbClr val="EAD594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Двигаемся дальше. И третий пункт нам говорит о том, что мы будем искать птиц.</a:t>
            </a:r>
            <a:endParaRPr sz="1800" b="0" i="0" u="none" strike="noStrike" cap="none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145" name="Google Shape;145;p23" descr="G:\мастер класс\IMG_20190214_083036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t="11529" b="20194"/>
          <a:stretch/>
        </p:blipFill>
        <p:spPr>
          <a:xfrm>
            <a:off x="1985962" y="1600200"/>
            <a:ext cx="5172075" cy="470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И здесь нас ожидало новое задание. Нужно было определить  какое перо от какой птицы.</a:t>
            </a:r>
            <a:endParaRPr sz="1800" b="0" i="0" u="none" strike="noStrike" cap="none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151" name="Google Shape;151;p24" descr="G:\мастер класс\IMG_20190214_083129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806700" y="1600200"/>
            <a:ext cx="3530600" cy="470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Мы прошли успешно уровень! Но  нам нужно было достигнуть цели и оживить лес.</a:t>
            </a:r>
            <a:endParaRPr sz="1800" b="0" i="0" u="none" strike="noStrike" cap="none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157" name="Google Shape;157;p25" descr="G:\мастер класс\IMG_20190214_083056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806700" y="1600200"/>
            <a:ext cx="3530600" cy="470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6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Итак, наша цель достигнута! Мы оживили лес! Педагогам раздали буклеты в подарок и послушали пение птиц.</a:t>
            </a:r>
            <a:endParaRPr sz="1800" b="0" i="0" u="none" strike="noStrike" cap="none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163" name="Google Shape;163;p26" descr="G:\мастер класс\IMG_20190214_083358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806700" y="1600200"/>
            <a:ext cx="3530600" cy="470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100"/>
              <a:buFont typeface="Lucida Sans"/>
              <a:buNone/>
            </a:pPr>
            <a:endParaRPr sz="4100" b="1" cap="none">
              <a:solidFill>
                <a:srgbClr val="EAD594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175" name="Google Shape;175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47687" marR="0" lvl="0" indent="-4111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300"/>
              <a:buFont typeface="Noto Sans Symbols"/>
              <a:buChar char="▣"/>
            </a:pPr>
            <a:r>
              <a:rPr lang="ru-RU" sz="20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Структура квеста:</a:t>
            </a:r>
            <a:endParaRPr/>
          </a:p>
          <a:p>
            <a:pPr marL="547687" marR="0" lvl="0" indent="-41116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9F9F9"/>
              </a:buClr>
              <a:buSzPts val="1300"/>
              <a:buFont typeface="Noto Sans Symbols"/>
              <a:buChar char="▣"/>
            </a:pPr>
            <a:r>
              <a:rPr lang="ru-RU" sz="20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Создание игровой ситуации (замотивировать участников, в данном случае мы хотим «оживить» лес)</a:t>
            </a:r>
            <a:endParaRPr/>
          </a:p>
          <a:p>
            <a:pPr marL="547687" marR="0" lvl="0" indent="-41116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9F9F9"/>
              </a:buClr>
              <a:buSzPts val="1300"/>
              <a:buFont typeface="Noto Sans Symbols"/>
              <a:buChar char="▣"/>
            </a:pPr>
            <a:r>
              <a:rPr lang="ru-RU" sz="20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Задание, т.е. мы ставим цель, по нашей игре нужно было найти обитателей леса.</a:t>
            </a:r>
            <a:endParaRPr/>
          </a:p>
          <a:p>
            <a:pPr marL="547687" marR="0" lvl="0" indent="-41116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9F9F9"/>
              </a:buClr>
              <a:buSzPts val="1300"/>
              <a:buFont typeface="Noto Sans Symbols"/>
              <a:buChar char="▣"/>
            </a:pPr>
            <a:r>
              <a:rPr lang="ru-RU" sz="20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Процесс: логически и последовательно построенная цепочка заданий. (в нашей игре мы нашли насекомых, животных и птиц, выполняя задания).</a:t>
            </a:r>
            <a:endParaRPr/>
          </a:p>
          <a:p>
            <a:pPr marL="547687" marR="0" lvl="0" indent="-41116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9F9F9"/>
              </a:buClr>
              <a:buSzPts val="1300"/>
              <a:buFont typeface="Noto Sans Symbols"/>
              <a:buChar char="▣"/>
            </a:pPr>
            <a:r>
              <a:rPr lang="ru-RU" sz="20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Завершение: подведение итогов, рефлексия.( мы закрепили обитателей леса, оживили лес, дошли до цели, в конце послушали пение птиц, получили подарок).</a:t>
            </a:r>
            <a:endParaRPr/>
          </a:p>
          <a:p>
            <a:pPr marL="547687" marR="0" lvl="0" indent="-41116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9F9F9"/>
              </a:buClr>
              <a:buSzPts val="1300"/>
              <a:buFont typeface="Noto Sans Symbols"/>
              <a:buChar char="▣"/>
            </a:pPr>
            <a:r>
              <a:rPr lang="ru-RU" sz="20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конце каждый педагог оставил веселый смайлик, что означало, что им понятна технология.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100"/>
              <a:buFont typeface="Lucida Sans"/>
              <a:buNone/>
            </a:pPr>
            <a:endParaRPr sz="4100" b="1" cap="none">
              <a:solidFill>
                <a:srgbClr val="EAD594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181" name="Google Shape;181;p29" descr="G:\мастер класс\IMG-20190213-WA0005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1639887"/>
            <a:ext cx="8229600" cy="462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100"/>
              <a:buFont typeface="Lucida Sans"/>
              <a:buNone/>
            </a:pPr>
            <a:endParaRPr sz="4100" b="1" cap="none">
              <a:solidFill>
                <a:srgbClr val="EAD594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187" name="Google Shape;187;p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47687" marR="0" lvl="0" indent="-41116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3900"/>
              <a:buFont typeface="Noto Sans Symbols"/>
              <a:buChar char="▣"/>
            </a:pPr>
            <a:r>
              <a:rPr lang="ru-RU" sz="60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Спасибо за внимание!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100"/>
              <a:buFont typeface="Lucida Sans"/>
              <a:buNone/>
            </a:pPr>
            <a:r>
              <a:rPr lang="ru-RU" sz="4100" b="1" i="0" u="none" strike="noStrike" cap="non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rPr>
              <a:t>Ход мастер- класса</a:t>
            </a:r>
            <a:endParaRPr sz="4100" b="1" i="0" u="none" strike="noStrike" cap="none">
              <a:solidFill>
                <a:srgbClr val="EAD594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96" name="Google Shape;96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47687" marR="0" lvl="0" indent="-4111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ru-RU" sz="28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Уважаемые коллеги, чтобы понять как работает данная технология, я предлагаю вам вместе со мной пройти фрагмент </a:t>
            </a:r>
            <a:r>
              <a:rPr lang="ru-RU" sz="2800" b="0" i="0" u="none" strike="noStrike" cap="none" dirty="0" err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квест</a:t>
            </a:r>
            <a:r>
              <a:rPr lang="ru-RU" sz="28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игры «Оживи лес»</a:t>
            </a:r>
            <a:endParaRPr/>
          </a:p>
          <a:p>
            <a:pPr marL="547687" marR="0" lvl="0" indent="-295592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endParaRPr sz="2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47687" marR="0" lvl="0" indent="-411162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ru-RU" sz="28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Такими словами началось наше небольшое путешествие с педагогами.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100"/>
              <a:buFont typeface="Lucida Sans"/>
              <a:buNone/>
            </a:pPr>
            <a:endParaRPr sz="4100" b="1" cap="none">
              <a:solidFill>
                <a:srgbClr val="EAD594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47687" marR="0" lvl="0" indent="-4111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ru-RU" sz="2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Мы выяснили, что «оживить лес»- значит заселить его обитателями леса.</a:t>
            </a:r>
            <a:endParaRPr/>
          </a:p>
          <a:p>
            <a:pPr marL="547687" marR="0" lvl="0" indent="-411162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ru-RU" sz="2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 показала схему маршрута, по которой мы должны были передвигаться от пункта к пункту, проходя уровни.</a:t>
            </a:r>
            <a:endParaRPr/>
          </a:p>
          <a:p>
            <a:pPr marL="548640" marR="0" lvl="0" indent="-295910" algn="l" rtl="0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endParaRPr sz="2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Рассмотрим первый уровень игры, он же будет являться первым пунктом выполнения задания. И это будет у нас цветочная поляна.</a:t>
            </a:r>
            <a:endParaRPr sz="1800" b="0" i="0" u="none" strike="noStrike" cap="none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108" name="Google Shape;108;p17" descr="G:\мастер класс\IMG_20190214_083036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t="10012" b="18677"/>
          <a:stretch/>
        </p:blipFill>
        <p:spPr>
          <a:xfrm>
            <a:off x="2806700" y="1373187"/>
            <a:ext cx="4265612" cy="4056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7" descr="G:\мастер класс\IMG_20190214_083036.jpg"/>
          <p:cNvPicPr preferRelativeResize="0"/>
          <p:nvPr/>
        </p:nvPicPr>
        <p:blipFill rotWithShape="1">
          <a:blip r:embed="rId3">
            <a:alphaModFix/>
          </a:blip>
          <a:srcRect t="10012" b="18677"/>
          <a:stretch/>
        </p:blipFill>
        <p:spPr>
          <a:xfrm>
            <a:off x="2786062" y="1357312"/>
            <a:ext cx="4265612" cy="40560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Находим эту поляну в нашем пространстве. Читаем задание. Нужно выбрать насекомых.</a:t>
            </a:r>
            <a:endParaRPr sz="1800" b="0" i="0" u="none" strike="noStrike" cap="none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115" name="Google Shape;115;p18" descr="G:\мастер класс\IMG_20190214_083048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806700" y="1600200"/>
            <a:ext cx="3530600" cy="470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Когда уровень был пройден, показываем красную карточку, что означает: уровень пройден успешно.</a:t>
            </a:r>
            <a:endParaRPr sz="1800" b="0" i="0" u="none" strike="noStrike" cap="none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121" name="Google Shape;121;p19" descr="G:\мастер класс\IMG_20190214_083056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806700" y="1600200"/>
            <a:ext cx="3530600" cy="470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И снова смотрим карту. Продвигаемся ко второму пункту- лес.</a:t>
            </a:r>
            <a:endParaRPr sz="1800" b="0" i="0" u="none" strike="noStrike" cap="none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127" name="Google Shape;127;p20" descr="G:\мастер класс\IMG_20190214_083036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t="11529" b="20194"/>
          <a:stretch/>
        </p:blipFill>
        <p:spPr>
          <a:xfrm>
            <a:off x="2806700" y="2143125"/>
            <a:ext cx="3530600" cy="3214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И здесь нас ожидало новое  задание. Нужно было определить где чьи следы и найти по ним их.</a:t>
            </a:r>
            <a:endParaRPr sz="1800" b="0" i="0" u="none" strike="noStrike" cap="none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133" name="Google Shape;133;p21" descr="G:\мастер класс\IMG_20190214_083118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806700" y="1600200"/>
            <a:ext cx="3530600" cy="470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И снова красная карточка. Значит и второй уровень пройден успешно.</a:t>
            </a:r>
            <a:endParaRPr sz="1800" b="0" i="0" u="none" strike="noStrike" cap="none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139" name="Google Shape;139;p22" descr="G:\мастер класс\IMG_20190214_083056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806700" y="1600200"/>
            <a:ext cx="3530600" cy="470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350</Words>
  <PresentationFormat>Экран (4:3)</PresentationFormat>
  <Paragraphs>24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Апекс</vt:lpstr>
      <vt:lpstr>1_Апекс</vt:lpstr>
      <vt:lpstr>Мастер- класс  для педагогов «Применение квест -технологии»</vt:lpstr>
      <vt:lpstr>Ход мастер- класса</vt:lpstr>
      <vt:lpstr>Слайд 3</vt:lpstr>
      <vt:lpstr>Рассмотрим первый уровень игры, он же будет являться первым пунктом выполнения задания. И это будет у нас цветочная поляна.</vt:lpstr>
      <vt:lpstr>Находим эту поляну в нашем пространстве. Читаем задание. Нужно выбрать насекомых.</vt:lpstr>
      <vt:lpstr>Когда уровень был пройден, показываем красную карточку, что означает: уровень пройден успешно.</vt:lpstr>
      <vt:lpstr>И снова смотрим карту. Продвигаемся ко второму пункту- лес.</vt:lpstr>
      <vt:lpstr>И здесь нас ожидало новое  задание. Нужно было определить где чьи следы и найти по ним их.</vt:lpstr>
      <vt:lpstr>И снова красная карточка. Значит и второй уровень пройден успешно.</vt:lpstr>
      <vt:lpstr>Двигаемся дальше. И третий пункт нам говорит о том, что мы будем искать птиц.</vt:lpstr>
      <vt:lpstr>И здесь нас ожидало новое задание. Нужно было определить  какое перо от какой птицы.</vt:lpstr>
      <vt:lpstr>Мы прошли успешно уровень! Но  нам нужно было достигнуть цели и оживить лес.</vt:lpstr>
      <vt:lpstr>Итак, наша цель достигнута! Мы оживили лес! Педагогам раздали буклеты в подарок и послушали пение птиц.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 класс  для педагогов «Применение квест -технологии»</dc:title>
  <cp:lastModifiedBy>Пользователь Windows</cp:lastModifiedBy>
  <cp:revision>2</cp:revision>
  <dcterms:modified xsi:type="dcterms:W3CDTF">2023-05-25T13:13:31Z</dcterms:modified>
</cp:coreProperties>
</file>