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</p:sldMasterIdLst>
  <p:sldIdLst>
    <p:sldId id="256" r:id="rId2"/>
    <p:sldId id="279" r:id="rId3"/>
    <p:sldId id="257" r:id="rId4"/>
    <p:sldId id="280" r:id="rId5"/>
    <p:sldId id="262" r:id="rId6"/>
    <p:sldId id="263" r:id="rId7"/>
    <p:sldId id="266" r:id="rId8"/>
    <p:sldId id="265" r:id="rId9"/>
    <p:sldId id="260" r:id="rId10"/>
    <p:sldId id="261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1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7CA1-A39E-4319-B36A-1215D6295299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5DFA3F4-BCD1-473F-BBDF-5BE2BE89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925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7CA1-A39E-4319-B36A-1215D6295299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5DFA3F4-BCD1-473F-BBDF-5BE2BE89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43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7CA1-A39E-4319-B36A-1215D6295299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5DFA3F4-BCD1-473F-BBDF-5BE2BE89600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862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7CA1-A39E-4319-B36A-1215D6295299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5DFA3F4-BCD1-473F-BBDF-5BE2BE89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073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7CA1-A39E-4319-B36A-1215D6295299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5DFA3F4-BCD1-473F-BBDF-5BE2BE89600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29618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7CA1-A39E-4319-B36A-1215D6295299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5DFA3F4-BCD1-473F-BBDF-5BE2BE89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0028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7CA1-A39E-4319-B36A-1215D6295299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FA3F4-BCD1-473F-BBDF-5BE2BE89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740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7CA1-A39E-4319-B36A-1215D6295299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FA3F4-BCD1-473F-BBDF-5BE2BE89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409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7CA1-A39E-4319-B36A-1215D6295299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FA3F4-BCD1-473F-BBDF-5BE2BE89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482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7CA1-A39E-4319-B36A-1215D6295299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5DFA3F4-BCD1-473F-BBDF-5BE2BE89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558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7CA1-A39E-4319-B36A-1215D6295299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5DFA3F4-BCD1-473F-BBDF-5BE2BE89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716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7CA1-A39E-4319-B36A-1215D6295299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5DFA3F4-BCD1-473F-BBDF-5BE2BE89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820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7CA1-A39E-4319-B36A-1215D6295299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FA3F4-BCD1-473F-BBDF-5BE2BE89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941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7CA1-A39E-4319-B36A-1215D6295299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FA3F4-BCD1-473F-BBDF-5BE2BE89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009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7CA1-A39E-4319-B36A-1215D6295299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FA3F4-BCD1-473F-BBDF-5BE2BE89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184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7CA1-A39E-4319-B36A-1215D6295299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5DFA3F4-BCD1-473F-BBDF-5BE2BE89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0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97CA1-A39E-4319-B36A-1215D6295299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5DFA3F4-BCD1-473F-BBDF-5BE2BE89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576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331640" y="1268760"/>
            <a:ext cx="7406640" cy="3960440"/>
          </a:xfrm>
        </p:spPr>
        <p:txBody>
          <a:bodyPr>
            <a:noAutofit/>
          </a:bodyPr>
          <a:lstStyle/>
          <a:p>
            <a:pPr algn="ctr"/>
            <a:br>
              <a:rPr lang="ru-RU" sz="3200" b="1" dirty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br>
              <a:rPr lang="ru-RU" sz="3200" b="1" dirty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br>
              <a:rPr lang="ru-RU" sz="3200" b="1" dirty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br>
              <a:rPr lang="ru-RU" sz="3200" b="1" dirty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br>
              <a:rPr lang="ru-RU" sz="3200" b="1" dirty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3200" b="1" dirty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«Развитие профессиональной компетентности педагогов в организации взаимодействия с семьями воспитанников. Ожидаемая результативность»</a:t>
            </a:r>
            <a:br>
              <a:rPr lang="ru-RU" sz="3200" b="1" dirty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br>
              <a:rPr lang="ru-RU" sz="3200" b="1" dirty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Воспитатели Симонова Елена Сергеевна</a:t>
            </a:r>
            <a:b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                       </a:t>
            </a:r>
            <a:r>
              <a:rPr lang="ru-RU" sz="2000" b="1" dirty="0" err="1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Микаилова</a:t>
            </a:r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Лейла </a:t>
            </a:r>
            <a:r>
              <a:rPr lang="ru-RU" sz="2000" b="1" dirty="0" err="1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Рафиговна</a:t>
            </a:r>
            <a:b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b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endParaRPr lang="ru-RU" sz="2000" b="1" dirty="0">
              <a:ln>
                <a:solidFill>
                  <a:schemeClr val="bg1"/>
                </a:solidFill>
              </a:ln>
              <a:solidFill>
                <a:schemeClr val="accent6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Портрет педагога с высоким уровнем профессиональной компетентности в сфере общения с родителями воспитанников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258516"/>
            <a:ext cx="8100392" cy="5256584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Обладает устойчивой потребностью в самосовершенствовании в сфере общения с родителями;</a:t>
            </a:r>
          </a:p>
          <a:p>
            <a:pPr lvl="0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Признает роль родителей в воспитании детей как ведущую и роль педагога как их «помощника»;</a:t>
            </a:r>
          </a:p>
          <a:p>
            <a:pPr lvl="0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Стремиться к активному и содержательному общению с родителями с целью оказания им помощи в воспитании детей;</a:t>
            </a:r>
          </a:p>
          <a:p>
            <a:pPr lvl="0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Обладает высокой степенью диалогичности (умеет вести диалог)</a:t>
            </a:r>
          </a:p>
          <a:p>
            <a:pPr lvl="0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В общении с родителями проявляет внимание, выдержку, тактичность и др. профессиональные качества;</a:t>
            </a:r>
          </a:p>
          <a:p>
            <a:pPr lvl="0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Владеет знаниями о семье, специфике семейного воспитания и образовательных потребностей родителей;</a:t>
            </a:r>
          </a:p>
          <a:p>
            <a:pPr lvl="0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Учитывает социальные запросы родителей при организации общения с ними;</a:t>
            </a:r>
          </a:p>
          <a:p>
            <a:pPr lvl="0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Умеет планировать предстоящее общение, подбирает необходимую информацию, традиционные и нетрадиционные формы организации общения и методы активизации родителей</a:t>
            </a:r>
          </a:p>
          <a:p>
            <a:pPr lvl="0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Обладает развитыми коммуникативными навыками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Формы взаимодействия педагогов с семьями воспитанников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492896"/>
            <a:ext cx="7498080" cy="375550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– 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индивидуальные;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– подгрупповые;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– коллективные;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– традиционные/нетрадиционные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96752"/>
            <a:ext cx="7384863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Традиционные 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формы взаимодействия 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ДО с семьями: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3068960"/>
            <a:ext cx="7498080" cy="4043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1. Педагогическое просвещение родителей: беседы, консультации.</a:t>
            </a:r>
          </a:p>
          <a:p>
            <a:pPr>
              <a:buNone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2. Общие и групповые собрания.</a:t>
            </a:r>
          </a:p>
          <a:p>
            <a:pPr>
              <a:buNone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3. Наглядная пропаганда: родительские уголки, стенды.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21014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Нетрадиционные </a:t>
            </a:r>
            <a:b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формы взаимодействия</a:t>
            </a:r>
            <a:b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педагогов и родителей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1844824"/>
            <a:ext cx="8100392" cy="475252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Информационно-аналитические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Проведение социологических срезов, опросов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Анкеты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Индивидуальные беседы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Картотека «Педагогическая копилка:</a:t>
            </a:r>
          </a:p>
          <a:p>
            <a:pPr>
              <a:buNone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«Родители для педагогов»,</a:t>
            </a:r>
          </a:p>
          <a:p>
            <a:pPr>
              <a:buNone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«Педагоги для родителей»</a:t>
            </a:r>
          </a:p>
          <a:p>
            <a:pPr>
              <a:buNone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(с целью взаимообогащения педагогического мастерства)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«Почтовый ящик»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Переписка по электронной почте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21014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Нетрадиционные формы взаимодействия педагогов и родителей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060848"/>
            <a:ext cx="8100392" cy="4752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err="1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Досуговые</a:t>
            </a:r>
            <a:endParaRPr lang="ru-RU" sz="2000" b="1" i="1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Совместные досуги, праздники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Выставки работ родителей и детей, семейные вернисажи. 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Дни добрых дел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Турниры знатоков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КВН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совместные экскурсии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21014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Нетрадиционные </a:t>
            </a:r>
            <a:b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формы взаимодействия </a:t>
            </a:r>
            <a:b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педагогов и родителей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844824"/>
            <a:ext cx="8100392" cy="4752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Познавательные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Педагогическая лаборатория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Семинары-практикумы 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Педагогическая конференция, круглый стол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Дискуссии, деловая игра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Родительские чтения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Мастер – классы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Педагогическая гостиная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Исследовательская, проектная деятельность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«Родительский Университет»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764" y="260648"/>
            <a:ext cx="7498080" cy="121014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Нетрадиционные </a:t>
            </a:r>
            <a:b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формы взаимодействия </a:t>
            </a:r>
            <a:b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педагогов и родителей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844824"/>
            <a:ext cx="8100392" cy="4752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Наглядно-информационные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Информационные проспекты для родителей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Дни открытых дверей 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Выпуск газет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Выставки работ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Буклеты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Электронные газеты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Взаимообмен фотографиями, видеозаписями о жизни ребёнка в семье и в детском саду.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1770" y="2706288"/>
            <a:ext cx="5166574" cy="11887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420217"/>
            <a:ext cx="7169517" cy="10912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1770" y="1563254"/>
            <a:ext cx="5238582" cy="10865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1770" y="3946755"/>
            <a:ext cx="5166574" cy="10605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5157192"/>
            <a:ext cx="2071096" cy="1529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1449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88640"/>
            <a:ext cx="6169687" cy="14570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5305" y="1844824"/>
            <a:ext cx="6830467" cy="4823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2151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60648"/>
            <a:ext cx="6255038" cy="14570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717718"/>
            <a:ext cx="7955970" cy="443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769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305000"/>
            <a:ext cx="8260974" cy="51699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441477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2415" y="188640"/>
            <a:ext cx="5976664" cy="14826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844824"/>
            <a:ext cx="8172400" cy="447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0613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3014641"/>
            <a:ext cx="3389188" cy="35842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501694"/>
            <a:ext cx="7572657" cy="242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8916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409313"/>
            <a:ext cx="6201310" cy="64486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520" y="1931822"/>
            <a:ext cx="2186485" cy="3738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4999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F05CE-EC8E-401F-B958-F4CC5A041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0ADC27-5075-47D2-BB51-FBF88456B2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780A5A2-0AD5-4080-A11C-F39C2FCDCD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124744"/>
            <a:ext cx="7272808" cy="545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536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04664"/>
            <a:ext cx="5697880" cy="508493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•   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Конвенция о правах ребенка</a:t>
            </a:r>
            <a:b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•   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Конституция РФ</a:t>
            </a:r>
            <a:b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•   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Закон «Об образовании» </a:t>
            </a:r>
            <a:b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•   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Семейный кодекс</a:t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</a:rPr>
            </a:b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780928"/>
            <a:ext cx="3897680" cy="29232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2807098"/>
            <a:ext cx="2413581" cy="291122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C381414-62F1-49CE-B08D-783982A5849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52" y="616049"/>
            <a:ext cx="8207896" cy="54719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E6602A-C7A7-4499-A4C7-5FF8AFC2F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FD911A-57A7-49A0-B4CB-C6597D9793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284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7498080" cy="640871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«Взаимодействие»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-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  <a:cs typeface="Arial" pitchFamily="34" charset="0"/>
              </a:rPr>
              <a:t>совместная деятельность педагогов и родителей по воспитанию ребенка</a:t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«Сотрудничество»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-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  <a:cs typeface="Arial" pitchFamily="34" charset="0"/>
              </a:rPr>
              <a:t>это общение «на равных», где родители выступают в позиции равноправных партнеров, а не в роли «учеников»</a:t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«Содружество»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-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  <a:cs typeface="Arial" pitchFamily="34" charset="0"/>
              </a:rPr>
              <a:t>объединение кого-либо, основанное на дружбе, единстве взглядов, интересов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48680"/>
            <a:ext cx="7498080" cy="6165304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Алгоритм взаимодействия 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с семьями воспитанников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331640" y="1916832"/>
            <a:ext cx="7498080" cy="590465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1-я стадия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Поиск контактов при первой встрече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.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  <a:cs typeface="Arial" pitchFamily="34" charset="0"/>
              </a:rPr>
              <a:t>Воспитатель должен проявить высокий педагогический такт, искреннее уважение к родителям, деликатность, сдержанность, важно не оттолкнуть непродуманным вопросом.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2-я стадия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Обсуждается, что необходимо развивать и воспитывать в ребенке</a:t>
            </a: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,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  <a:cs typeface="Arial" pitchFamily="34" charset="0"/>
              </a:rPr>
              <a:t>подчеркивать его индивидуальность, неповторимость.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7956376" cy="6858000"/>
          </a:xfrm>
        </p:spPr>
        <p:txBody>
          <a:bodyPr>
            <a:normAutofit/>
          </a:bodyPr>
          <a:lstStyle/>
          <a:p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3-я стадия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Установление общих требований к воспитанию ребенка. 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  <a:cs typeface="Arial" pitchFamily="34" charset="0"/>
              </a:rPr>
              <a:t>Педагог побуждает родителей высказать свои взгляды на воспитание ребенка, выслушивает мнение родителей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4-я стадия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Упрочение сотрудничества в достижении общей цели.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  <a:cs typeface="Arial" pitchFamily="34" charset="0"/>
              </a:rPr>
              <a:t>Согласившись на совместное сотрудничество, стороны уточняют воспитательные возможности друг друга, ставят единые цели и задачи.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7498080" cy="6597352"/>
          </a:xfrm>
        </p:spPr>
        <p:txBody>
          <a:bodyPr>
            <a:normAutofit/>
          </a:bodyPr>
          <a:lstStyle/>
          <a:p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5-я стадия</a:t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Реализация индивидуального подхода.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  <a:cs typeface="Arial" pitchFamily="34" charset="0"/>
              </a:rPr>
              <a:t>Вырабатывается целый ряд согласованных мер, направленных, в том числе и на перевоспитание ребенка.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6-я стадия</a:t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Совершенствование педагогического сотрудничества.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  <a:cs typeface="Arial" pitchFamily="34" charset="0"/>
              </a:rPr>
              <a:t>Это стадия развития педагогического сотрудничества, где идет реализация единых педагогических воздействий.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75656" y="1484784"/>
            <a:ext cx="7406640" cy="266429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Профессиональная компетентность педагогов</a:t>
            </a:r>
            <a:b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в области организации взаимодействия с родителями воспитанников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253</TotalTime>
  <Words>330</Words>
  <Application>Microsoft Office PowerPoint</Application>
  <PresentationFormat>Экран (4:3)</PresentationFormat>
  <Paragraphs>66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Bookman Old Style</vt:lpstr>
      <vt:lpstr>Century Gothic</vt:lpstr>
      <vt:lpstr>Wingdings 3</vt:lpstr>
      <vt:lpstr>Легкий дым</vt:lpstr>
      <vt:lpstr>     «Развитие профессиональной компетентности педагогов в организации взаимодействия с семьями воспитанников. Ожидаемая результативность»  Воспитатели Симонова Елена Сергеевна                         Микаилова Лейла Рафиговна  </vt:lpstr>
      <vt:lpstr>Презентация PowerPoint</vt:lpstr>
      <vt:lpstr>•   Конвенция о правах ребенка •   Конституция РФ •   Закон «Об образовании»  •   Семейный кодекс </vt:lpstr>
      <vt:lpstr>Презентация PowerPoint</vt:lpstr>
      <vt:lpstr>«Взаимодействие» - совместная деятельность педагогов и родителей по воспитанию ребенка «Сотрудничество» - это общение «на равных», где родители выступают в позиции равноправных партнеров, а не в роли «учеников» «Содружество» - объединение кого-либо, основанное на дружбе, единстве взглядов, интересов</vt:lpstr>
      <vt:lpstr>Алгоритм взаимодействия  с семьями воспитанников  </vt:lpstr>
      <vt:lpstr>3-я стадия  Установление общих требований к воспитанию ребенка.   Педагог побуждает родителей высказать свои взгляды на воспитание ребенка, выслушивает мнение родителей  4-я стадия  Упрочение сотрудничества в достижении общей цели. Согласившись на совместное сотрудничество, стороны уточняют воспитательные возможности друг друга, ставят единые цели и задачи. </vt:lpstr>
      <vt:lpstr>5-я стадия  Реализация индивидуального подхода. Вырабатывается целый ряд согласованных мер, направленных, в том числе и на перевоспитание ребенка.  6-я стадия  Совершенствование педагогического сотрудничества. Это стадия развития педагогического сотрудничества, где идет реализация единых педагогических воздействий. </vt:lpstr>
      <vt:lpstr>Профессиональная компетентность педагогов в области организации взаимодействия с родителями воспитанников</vt:lpstr>
      <vt:lpstr>Портрет педагога с высоким уровнем профессиональной компетентности в сфере общения с родителями воспитанников</vt:lpstr>
      <vt:lpstr>Формы взаимодействия педагогов с семьями воспитанников</vt:lpstr>
      <vt:lpstr>Традиционные  формы взаимодействия  ДО с семьями:</vt:lpstr>
      <vt:lpstr>Нетрадиционные  формы взаимодействия  педагогов и родителей</vt:lpstr>
      <vt:lpstr>Нетрадиционные формы взаимодействия педагогов и родителей</vt:lpstr>
      <vt:lpstr>Нетрадиционные  формы взаимодействия  педагогов и родителей</vt:lpstr>
      <vt:lpstr>Нетрадиционные  формы взаимодействия  педагогов и родителей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Профессиональная компетентность педагогов в области организации взаимодействия с родителями воспитанников</dc:title>
  <dc:creator>Николай</dc:creator>
  <cp:lastModifiedBy>kek</cp:lastModifiedBy>
  <cp:revision>22</cp:revision>
  <dcterms:created xsi:type="dcterms:W3CDTF">2017-11-07T03:50:26Z</dcterms:created>
  <dcterms:modified xsi:type="dcterms:W3CDTF">2023-05-25T13:15:28Z</dcterms:modified>
</cp:coreProperties>
</file>