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0" r:id="rId4"/>
    <p:sldId id="261" r:id="rId5"/>
    <p:sldId id="257" r:id="rId6"/>
    <p:sldId id="262" r:id="rId7"/>
    <p:sldId id="259" r:id="rId8"/>
    <p:sldId id="264" r:id="rId9"/>
    <p:sldId id="265" r:id="rId10"/>
    <p:sldId id="266" r:id="rId11"/>
    <p:sldId id="271" r:id="rId12"/>
    <p:sldId id="267" r:id="rId13"/>
    <p:sldId id="269" r:id="rId14"/>
    <p:sldId id="268" r:id="rId15"/>
    <p:sldId id="272" r:id="rId16"/>
    <p:sldId id="270" r:id="rId17"/>
    <p:sldId id="273" r:id="rId18"/>
    <p:sldId id="258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A12FE-F74F-4211-9510-B29FD3070F80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CC88F-E32B-41AA-9B80-2E048DF12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A12FE-F74F-4211-9510-B29FD3070F80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CC88F-E32B-41AA-9B80-2E048DF12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A12FE-F74F-4211-9510-B29FD3070F80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CC88F-E32B-41AA-9B80-2E048DF12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A12FE-F74F-4211-9510-B29FD3070F80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CC88F-E32B-41AA-9B80-2E048DF12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A12FE-F74F-4211-9510-B29FD3070F80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CC88F-E32B-41AA-9B80-2E048DF12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A12FE-F74F-4211-9510-B29FD3070F80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CC88F-E32B-41AA-9B80-2E048DF12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A12FE-F74F-4211-9510-B29FD3070F80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CC88F-E32B-41AA-9B80-2E048DF12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A12FE-F74F-4211-9510-B29FD3070F80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CC88F-E32B-41AA-9B80-2E048DF12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A12FE-F74F-4211-9510-B29FD3070F80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CC88F-E32B-41AA-9B80-2E048DF12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A12FE-F74F-4211-9510-B29FD3070F80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CC88F-E32B-41AA-9B80-2E048DF12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A12FE-F74F-4211-9510-B29FD3070F80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CC88F-E32B-41AA-9B80-2E048DF12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A12FE-F74F-4211-9510-B29FD3070F80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CC88F-E32B-41AA-9B80-2E048DF12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User\Desktop\&#1089;&#1090;&#1077;&#1087;\&#1091;&#1090;&#1088;&#1077;&#1085;&#1085;&#1103;&#1103;%20&#1075;&#1080;&#1084;&#1085;&#1072;&#1089;&#1090;&#1080;&#1082;&#1072;.mp4" TargetMode="Externa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0900710_19-p-fon-fizkultura-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23528" y="1484784"/>
            <a:ext cx="6696744" cy="3816424"/>
          </a:xfrm>
        </p:spPr>
        <p:txBody>
          <a:bodyPr>
            <a:normAutofit fontScale="90000"/>
          </a:bodyPr>
          <a:lstStyle/>
          <a:p>
            <a:pPr fontAlgn="base">
              <a:lnSpc>
                <a:spcPct val="150000"/>
              </a:lnSpc>
              <a:spcAft>
                <a:spcPts val="0"/>
              </a:spcAft>
            </a:pPr>
            <a:r>
              <a:rPr lang="ru-RU" sz="4800" b="1" kern="1800" dirty="0" smtClean="0">
                <a:solidFill>
                  <a:srgbClr val="002060"/>
                </a:solidFill>
                <a:latin typeface="Monotype Corsiva" pitchFamily="66" charset="0"/>
                <a:ea typeface="Times New Roman"/>
                <a:cs typeface="Times New Roman"/>
              </a:rPr>
              <a:t>Использование элементов </a:t>
            </a:r>
            <a:r>
              <a:rPr lang="ru-RU" sz="4800" b="1" kern="1800" dirty="0" err="1" smtClean="0">
                <a:solidFill>
                  <a:srgbClr val="002060"/>
                </a:solidFill>
                <a:latin typeface="Monotype Corsiva" pitchFamily="66" charset="0"/>
                <a:ea typeface="Times New Roman"/>
                <a:cs typeface="Times New Roman"/>
              </a:rPr>
              <a:t>степ-аэробики</a:t>
            </a:r>
            <a:r>
              <a:rPr lang="ru-RU" sz="4800" b="1" kern="1800" dirty="0" smtClean="0">
                <a:solidFill>
                  <a:srgbClr val="002060"/>
                </a:solidFill>
                <a:latin typeface="Monotype Corsiva" pitchFamily="66" charset="0"/>
                <a:ea typeface="Times New Roman"/>
                <a:cs typeface="Times New Roman"/>
              </a:rPr>
              <a:t> на занятиях по физической культуре в ДОУ</a:t>
            </a:r>
            <a:r>
              <a:rPr lang="ru-RU" kern="1800" dirty="0" smtClean="0">
                <a:solidFill>
                  <a:srgbClr val="222222"/>
                </a:solidFill>
                <a:latin typeface="Arial"/>
                <a:ea typeface="Times New Roman"/>
                <a:cs typeface="Times New Roman"/>
              </a:rPr>
              <a:t>.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dirty="0" smtClean="0">
                <a:latin typeface="Times New Roman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323528" y="548680"/>
            <a:ext cx="669674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b="1" kern="1800" dirty="0" smtClean="0">
                <a:solidFill>
                  <a:srgbClr val="002060"/>
                </a:solidFill>
                <a:latin typeface="Monotype Corsiva" pitchFamily="66" charset="0"/>
                <a:ea typeface="Calibri"/>
                <a:cs typeface="Times New Roman"/>
              </a:rPr>
              <a:t>Муниципальное казенное дошкольное образовательное учреждение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b="1" kern="1800" dirty="0" smtClean="0">
                <a:solidFill>
                  <a:srgbClr val="002060"/>
                </a:solidFill>
                <a:latin typeface="Monotype Corsiva" pitchFamily="66" charset="0"/>
                <a:ea typeface="Calibri"/>
                <a:cs typeface="Times New Roman"/>
              </a:rPr>
              <a:t>«Детский сад № 7 общеразвивающего вида»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395536" y="4941168"/>
            <a:ext cx="669674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b="1" kern="1800" noProof="0" dirty="0" smtClean="0">
                <a:solidFill>
                  <a:srgbClr val="002060"/>
                </a:solidFill>
                <a:latin typeface="Monotype Corsiva" pitchFamily="66" charset="0"/>
                <a:ea typeface="Calibri"/>
                <a:cs typeface="Times New Roman"/>
              </a:rPr>
              <a:t>Воспитатель высшей квалификационной категории</a:t>
            </a:r>
          </a:p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b="1" kern="1800" dirty="0" smtClean="0">
                <a:solidFill>
                  <a:srgbClr val="002060"/>
                </a:solidFill>
                <a:latin typeface="Monotype Corsiva" pitchFamily="66" charset="0"/>
                <a:ea typeface="Calibri"/>
                <a:cs typeface="Times New Roman"/>
              </a:rPr>
              <a:t>Минина Елена Ивановна</a:t>
            </a:r>
            <a:r>
              <a:rPr lang="ru-RU" sz="7200" b="1" kern="1800" noProof="0" dirty="0" smtClean="0">
                <a:solidFill>
                  <a:srgbClr val="002060"/>
                </a:solidFill>
                <a:latin typeface="Monotype Corsiva" pitchFamily="66" charset="0"/>
                <a:ea typeface="Calibri"/>
                <a:cs typeface="Times New Roman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660277396_55-kartinkin-net-p-fon-dlya-prezentatsii-fizkultura-i-sport-k-60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476672"/>
            <a:ext cx="6768752" cy="936104"/>
          </a:xfrm>
        </p:spPr>
        <p:txBody>
          <a:bodyPr>
            <a:normAutofit fontScale="90000"/>
          </a:bodyPr>
          <a:lstStyle/>
          <a:p>
            <a:pPr fontAlgn="base">
              <a:lnSpc>
                <a:spcPct val="150000"/>
              </a:lnSpc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Область применения «Утренняя гимнастика»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200" b="1" dirty="0" smtClean="0">
                <a:latin typeface="Monotype Corsiva" pitchFamily="66" charset="0"/>
                <a:ea typeface="Calibri"/>
                <a:cs typeface="Times New Roman"/>
              </a:rPr>
              <a:t/>
            </a:r>
            <a:br>
              <a:rPr lang="ru-RU" sz="2200" b="1" dirty="0" smtClean="0">
                <a:latin typeface="Monotype Corsiva" pitchFamily="66" charset="0"/>
                <a:ea typeface="Calibri"/>
                <a:cs typeface="Times New Roman"/>
              </a:rPr>
            </a:br>
            <a:r>
              <a:rPr lang="ru-RU" sz="1800" dirty="0" smtClean="0">
                <a:latin typeface="Monotype Corsiva" pitchFamily="66" charset="0"/>
                <a:ea typeface="Times New Roman"/>
                <a:cs typeface="Times New Roman"/>
              </a:rPr>
              <a:t/>
            </a:r>
            <a:br>
              <a:rPr lang="ru-RU" sz="1800" dirty="0" smtClean="0">
                <a:latin typeface="Monotype Corsiva" pitchFamily="66" charset="0"/>
                <a:ea typeface="Times New Roman"/>
                <a:cs typeface="Times New Roman"/>
              </a:rPr>
            </a:br>
            <a:endParaRPr lang="ru-RU" dirty="0"/>
          </a:p>
        </p:txBody>
      </p:sp>
      <p:pic>
        <p:nvPicPr>
          <p:cNvPr id="5" name="Рисунок 4" descr="IMG-20221114-WA00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23528" y="1052736"/>
            <a:ext cx="3360000" cy="252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Рисунок 6" descr="IMG-20221114-WA006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1700808"/>
            <a:ext cx="3360000" cy="252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Рисунок 7" descr="IMG-20221114-WA00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63688" y="3861048"/>
            <a:ext cx="3131840" cy="234888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660277396_55-kartinkin-net-p-fon-dlya-prezentatsii-fizkultura-i-sport-k-60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-12700" y="0"/>
            <a:ext cx="9156700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611560" y="1196752"/>
            <a:ext cx="384073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проведения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утренней гимнастики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степ-доски можно расположить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шахматном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порядке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dob.1september.ru/2007/12/17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572000" y="908720"/>
            <a:ext cx="3329940" cy="2049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dob.1september.ru/2007/12/20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645024"/>
            <a:ext cx="4762500" cy="1668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228184" y="4149080"/>
            <a:ext cx="14108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три ряда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660277396_55-kartinkin-net-p-fon-dlya-prezentatsii-fizkultura-i-sport-k-60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-6350" y="0"/>
            <a:ext cx="9144000" cy="6858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692696"/>
            <a:ext cx="5904656" cy="936104"/>
          </a:xfrm>
        </p:spPr>
        <p:txBody>
          <a:bodyPr>
            <a:normAutofit fontScale="90000"/>
          </a:bodyPr>
          <a:lstStyle/>
          <a:p>
            <a:pPr fontAlgn="base">
              <a:lnSpc>
                <a:spcPct val="150000"/>
              </a:lnSpc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Область применения «</a:t>
            </a:r>
            <a:r>
              <a:rPr lang="ru-RU" sz="2700" b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Общеразвивающие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упражнения»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200" b="1" dirty="0" smtClean="0">
                <a:latin typeface="Monotype Corsiva" pitchFamily="66" charset="0"/>
                <a:ea typeface="Calibri"/>
                <a:cs typeface="Times New Roman"/>
              </a:rPr>
              <a:t/>
            </a:r>
            <a:br>
              <a:rPr lang="ru-RU" sz="2200" b="1" dirty="0" smtClean="0">
                <a:latin typeface="Monotype Corsiva" pitchFamily="66" charset="0"/>
                <a:ea typeface="Calibri"/>
                <a:cs typeface="Times New Roman"/>
              </a:rPr>
            </a:br>
            <a:r>
              <a:rPr lang="ru-RU" sz="1800" dirty="0" smtClean="0">
                <a:latin typeface="Monotype Corsiva" pitchFamily="66" charset="0"/>
                <a:ea typeface="Times New Roman"/>
                <a:cs typeface="Times New Roman"/>
              </a:rPr>
              <a:t/>
            </a:r>
            <a:br>
              <a:rPr lang="ru-RU" sz="1800" dirty="0" smtClean="0">
                <a:latin typeface="Monotype Corsiva" pitchFamily="66" charset="0"/>
                <a:ea typeface="Times New Roman"/>
                <a:cs typeface="Times New Roman"/>
              </a:rPr>
            </a:br>
            <a:endParaRPr lang="ru-RU" dirty="0"/>
          </a:p>
        </p:txBody>
      </p:sp>
      <p:pic>
        <p:nvPicPr>
          <p:cNvPr id="5" name="Рисунок 4" descr="IMG-20221114-WA00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39552" y="1556792"/>
            <a:ext cx="2880000" cy="216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Рисунок 6" descr="IMG-20221114-WA006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1844824"/>
            <a:ext cx="2880000" cy="216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Рисунок 7" descr="IMG-20221114-WA00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4149080"/>
            <a:ext cx="3131840" cy="234888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660277396_55-kartinkin-net-p-fon-dlya-prezentatsii-fizkultura-i-sport-k-60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-6350" y="0"/>
            <a:ext cx="9144000" cy="6858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692696"/>
            <a:ext cx="5904656" cy="936104"/>
          </a:xfrm>
        </p:spPr>
        <p:txBody>
          <a:bodyPr>
            <a:normAutofit fontScale="90000"/>
          </a:bodyPr>
          <a:lstStyle/>
          <a:p>
            <a:pPr fontAlgn="base">
              <a:lnSpc>
                <a:spcPct val="150000"/>
              </a:lnSpc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Область применения </a:t>
            </a:r>
            <a:b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«Основные виды движения»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200" b="1" dirty="0" smtClean="0">
                <a:latin typeface="Monotype Corsiva" pitchFamily="66" charset="0"/>
                <a:ea typeface="Calibri"/>
                <a:cs typeface="Times New Roman"/>
              </a:rPr>
              <a:t/>
            </a:r>
            <a:br>
              <a:rPr lang="ru-RU" sz="2200" b="1" dirty="0" smtClean="0">
                <a:latin typeface="Monotype Corsiva" pitchFamily="66" charset="0"/>
                <a:ea typeface="Calibri"/>
                <a:cs typeface="Times New Roman"/>
              </a:rPr>
            </a:br>
            <a:r>
              <a:rPr lang="ru-RU" sz="1800" dirty="0" smtClean="0">
                <a:latin typeface="Monotype Corsiva" pitchFamily="66" charset="0"/>
                <a:ea typeface="Times New Roman"/>
                <a:cs typeface="Times New Roman"/>
              </a:rPr>
              <a:t/>
            </a:r>
            <a:br>
              <a:rPr lang="ru-RU" sz="1800" dirty="0" smtClean="0">
                <a:latin typeface="Monotype Corsiva" pitchFamily="66" charset="0"/>
                <a:ea typeface="Times New Roman"/>
                <a:cs typeface="Times New Roman"/>
              </a:rPr>
            </a:br>
            <a:endParaRPr lang="ru-RU" dirty="0"/>
          </a:p>
        </p:txBody>
      </p:sp>
      <p:pic>
        <p:nvPicPr>
          <p:cNvPr id="5" name="Рисунок 4" descr="IMG-20221114-WA00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39552" y="1556792"/>
            <a:ext cx="2880000" cy="216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Рисунок 6" descr="IMG-20221114-WA00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1844824"/>
            <a:ext cx="2880000" cy="216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Рисунок 7" descr="IMG-20221114-WA00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35696" y="4149080"/>
            <a:ext cx="3131840" cy="234888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660277396_55-kartinkin-net-p-fon-dlya-prezentatsii-fizkultura-i-sport-k-60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-6350" y="0"/>
            <a:ext cx="9144000" cy="6858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692696"/>
            <a:ext cx="5904656" cy="936104"/>
          </a:xfrm>
        </p:spPr>
        <p:txBody>
          <a:bodyPr>
            <a:normAutofit fontScale="90000"/>
          </a:bodyPr>
          <a:lstStyle/>
          <a:p>
            <a:pPr fontAlgn="base">
              <a:lnSpc>
                <a:spcPct val="150000"/>
              </a:lnSpc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Область применения </a:t>
            </a:r>
            <a:b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«Двигательная деятельность»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200" b="1" dirty="0" smtClean="0">
                <a:latin typeface="Monotype Corsiva" pitchFamily="66" charset="0"/>
                <a:ea typeface="Calibri"/>
                <a:cs typeface="Times New Roman"/>
              </a:rPr>
              <a:t/>
            </a:r>
            <a:br>
              <a:rPr lang="ru-RU" sz="2200" b="1" dirty="0" smtClean="0">
                <a:latin typeface="Monotype Corsiva" pitchFamily="66" charset="0"/>
                <a:ea typeface="Calibri"/>
                <a:cs typeface="Times New Roman"/>
              </a:rPr>
            </a:br>
            <a:r>
              <a:rPr lang="ru-RU" sz="1800" dirty="0" smtClean="0">
                <a:latin typeface="Monotype Corsiva" pitchFamily="66" charset="0"/>
                <a:ea typeface="Times New Roman"/>
                <a:cs typeface="Times New Roman"/>
              </a:rPr>
              <a:t/>
            </a:r>
            <a:br>
              <a:rPr lang="ru-RU" sz="1800" dirty="0" smtClean="0">
                <a:latin typeface="Monotype Corsiva" pitchFamily="66" charset="0"/>
                <a:ea typeface="Times New Roman"/>
                <a:cs typeface="Times New Roman"/>
              </a:rPr>
            </a:br>
            <a:endParaRPr lang="ru-RU" dirty="0"/>
          </a:p>
        </p:txBody>
      </p:sp>
      <p:pic>
        <p:nvPicPr>
          <p:cNvPr id="5" name="Рисунок 4" descr="IMG-20221114-WA00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39552" y="1556792"/>
            <a:ext cx="2880000" cy="216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Рисунок 6" descr="IMG-20221114-WA006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1844824"/>
            <a:ext cx="2880000" cy="216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Рисунок 7" descr="IMG-20221114-WA00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4149080"/>
            <a:ext cx="3131840" cy="234888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660277396_55-kartinkin-net-p-fon-dlya-prezentatsii-fizkultura-i-sport-k-60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-12700" y="0"/>
            <a:ext cx="9156700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611560" y="1196752"/>
            <a:ext cx="33123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игр и упражнений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релаксацию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28184" y="4149080"/>
            <a:ext cx="12360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кругу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dob.1september.ru/2007/12/19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340768"/>
            <a:ext cx="460208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dob.1september.ru/2007/12/18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501008"/>
            <a:ext cx="468052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660277396_55-kartinkin-net-p-fon-dlya-prezentatsii-fizkultura-i-sport-k-60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-12700" y="0"/>
            <a:ext cx="9156700" cy="6858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468052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200" b="1" u="sng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Традиционные и всем знакомые подвижные игры так же можно разнообразить, используя степы.</a:t>
            </a:r>
            <a:br>
              <a:rPr lang="ru-RU" sz="2200" b="1" u="sng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200" b="1" u="sng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1. </a:t>
            </a:r>
            <a:r>
              <a:rPr lang="ru-RU" sz="2200" u="sng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Игра «Воробышки и автомобиль».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Дети располагаются на степах («в гнездышках»). Под веселую музыку воробышки разлетаются по залу. По сигналу «Автомобиль! » бегут и забираются каждый на свою платформу.</a:t>
            </a:r>
            <a:r>
              <a:rPr lang="ru-RU" sz="2200" b="1" u="sng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200" b="1" u="sng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200" b="1" u="sng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</a:t>
            </a:r>
            <a:r>
              <a:rPr lang="ru-RU" sz="2200" b="1" u="sng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«Бездомный заяц».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 каждого «зайца» свой домик (степ, бездомный заяц стоит на полу. Под ритмичную музыку дети спрыгивают со степа и прыжками врассыпную передвигаются по залу. По окончании музыки «зайцы» стараются занять себе дом (степ). Оставшийся без домика (степа) ребенок, становится водящим.</a:t>
            </a:r>
            <a:r>
              <a:rPr lang="ru-RU" sz="2200" b="1" u="sng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200" b="1" u="sng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200" b="1" u="sng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3. </a:t>
            </a:r>
            <a:r>
              <a:rPr lang="ru-RU" sz="2200" b="1" u="sng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«Великаны и гномы».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Ходьба в колонне по одному вокруг степов. На сигнал педагога «Великаны» дети встают на степ-платформу и поднимаются на носки. На  степ-платформу и поднимаются на носки. На сигнал «Гномы» садятся на степ.</a:t>
            </a:r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200" b="1" dirty="0" smtClean="0">
                <a:latin typeface="Monotype Corsiva" pitchFamily="66" charset="0"/>
                <a:ea typeface="Calibri"/>
                <a:cs typeface="Times New Roman"/>
              </a:rPr>
              <a:t/>
            </a:r>
            <a:br>
              <a:rPr lang="ru-RU" sz="2200" b="1" dirty="0" smtClean="0">
                <a:latin typeface="Monotype Corsiva" pitchFamily="66" charset="0"/>
                <a:ea typeface="Calibri"/>
                <a:cs typeface="Times New Roman"/>
              </a:rPr>
            </a:br>
            <a:r>
              <a:rPr lang="ru-RU" sz="1800" dirty="0" smtClean="0">
                <a:latin typeface="Monotype Corsiva" pitchFamily="66" charset="0"/>
                <a:ea typeface="Times New Roman"/>
                <a:cs typeface="Times New Roman"/>
              </a:rPr>
              <a:t/>
            </a:r>
            <a:br>
              <a:rPr lang="ru-RU" sz="1800" dirty="0" smtClean="0">
                <a:latin typeface="Monotype Corsiva" pitchFamily="66" charset="0"/>
                <a:ea typeface="Times New Roman"/>
                <a:cs typeface="Times New Roman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660277396_55-kartinkin-net-p-fon-dlya-prezentatsii-fizkultura-i-sport-k-60.jpg" id="6" name="Содержимое 5"/>
          <p:cNvPicPr>
            <a:picLocks noChangeAspect="1" noGrp="1"/>
          </p:cNvPicPr>
          <p:nvPr>
            <p:ph idx="4294967295"/>
          </p:nvPr>
        </p:nvPicPr>
        <p:blipFill>
          <a:blip cstate="print" r:embed="rId2"/>
          <a:stretch>
            <a:fillRect/>
          </a:stretch>
        </p:blipFill>
        <p:spPr>
          <a:xfrm>
            <a:off x="-12700" y="0"/>
            <a:ext cx="9156700" cy="6858000"/>
          </a:xfrm>
        </p:spPr>
      </p:pic>
      <p:pic>
        <p:nvPicPr>
          <p:cNvPr descr="Screenshot_20230105_181707_com.vkontakte.android.jpg" id="7" name="Рисунок 6"/>
          <p:cNvPicPr>
            <a:picLocks noChangeAspect="1"/>
          </p:cNvPicPr>
          <p:nvPr/>
        </p:nvPicPr>
        <p:blipFill>
          <a:blip cstate="print" r:embed="rId3"/>
          <a:srcRect b="126" t="38"/>
          <a:stretch>
            <a:fillRect/>
          </a:stretch>
        </p:blipFill>
        <p:spPr>
          <a:xfrm>
            <a:off x="683568" y="692696"/>
            <a:ext cx="2344355" cy="288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descr="Screenshot_20230105_181751_com.vkontakte.android.jpg" id="8" name="Рисунок 7"/>
          <p:cNvPicPr>
            <a:picLocks noChangeAspect="1"/>
          </p:cNvPicPr>
          <p:nvPr/>
        </p:nvPicPr>
        <p:blipFill>
          <a:blip cstate="print" r:embed="rId4"/>
          <a:srcRect b="29" t="110"/>
          <a:stretch>
            <a:fillRect/>
          </a:stretch>
        </p:blipFill>
        <p:spPr>
          <a:xfrm>
            <a:off x="2699792" y="2564904"/>
            <a:ext cx="2583575" cy="288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descr="Screenshot_20230105_181821_com.vkontakte.android.jpg" id="9" name="Рисунок 8"/>
          <p:cNvPicPr>
            <a:picLocks noChangeAspect="1"/>
          </p:cNvPicPr>
          <p:nvPr/>
        </p:nvPicPr>
        <p:blipFill>
          <a:blip cstate="print" r:embed="rId5"/>
          <a:srcRect b="19" t="64"/>
          <a:stretch>
            <a:fillRect/>
          </a:stretch>
        </p:blipFill>
        <p:spPr>
          <a:xfrm>
            <a:off x="5652120" y="836712"/>
            <a:ext cx="2901462" cy="475252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0900710_19-p-fon-fizkultura-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IMG_20220718_0933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174947">
            <a:off x="765258" y="677970"/>
            <a:ext cx="2880000" cy="216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Рисунок 6" descr="IMG_20220718_0934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29288">
            <a:off x="3948610" y="609443"/>
            <a:ext cx="2880000" cy="216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Рисунок 8" descr="IMG-20220920-WA000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3501008"/>
            <a:ext cx="1800000" cy="240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Рисунок 9" descr="IMG_20220923_13315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55776" y="2924944"/>
            <a:ext cx="2400000" cy="180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Рисунок 10" descr="IMG-20220927-WA003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148064" y="3573016"/>
            <a:ext cx="1800000" cy="24000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06684393_35-p-sportivnie-detskie-foni-dlya-detskogo-sada-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660277396_55-kartinkin-net-p-fon-dlya-prezentatsii-fizkultura-i-sport-k-60.jpg" id="6" name="Содержимое 5"/>
          <p:cNvPicPr>
            <a:picLocks noChangeAspect="1" noGrp="1"/>
          </p:cNvPicPr>
          <p:nvPr>
            <p:ph idx="4294967295"/>
          </p:nvPr>
        </p:nvPicPr>
        <p:blipFill>
          <a:blip cstate="print" r:embed="rId2"/>
          <a:stretch>
            <a:fillRect/>
          </a:stretch>
        </p:blipFill>
        <p:spPr>
          <a:xfrm>
            <a:off x="-12700" y="0"/>
            <a:ext cx="9156700" cy="6858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080120"/>
          </a:xfrm>
        </p:spPr>
        <p:txBody>
          <a:bodyPr>
            <a:normAutofit fontScale="90000"/>
          </a:bodyPr>
          <a:lstStyle/>
          <a:p>
            <a:pPr fontAlgn="base">
              <a:lnSpc>
                <a:spcPts val="2580"/>
              </a:lnSpc>
              <a:spcAft>
                <a:spcPts val="0"/>
              </a:spcAft>
            </a:pPr>
            <a:r>
              <a:rPr b="1" dirty="0" lang="ru-RU" smtClean="0" sz="2200">
                <a:solidFill>
                  <a:srgbClr val="000000"/>
                </a:solidFill>
                <a:latin charset="0" pitchFamily="66" typeface="Monotype Corsiva"/>
                <a:ea typeface="Times New Roman"/>
                <a:cs typeface="Arial"/>
              </a:rPr>
              <a:t/>
            </a:r>
            <a:br>
              <a:rPr b="1" dirty="0" lang="ru-RU" smtClean="0" sz="2200">
                <a:solidFill>
                  <a:srgbClr val="000000"/>
                </a:solidFill>
                <a:latin charset="0" pitchFamily="66" typeface="Monotype Corsiva"/>
                <a:ea typeface="Times New Roman"/>
                <a:cs typeface="Arial"/>
              </a:rPr>
            </a:br>
            <a:r>
              <a:rPr b="1" dirty="0" lang="ru-RU" smtClean="0" sz="2200">
                <a:solidFill>
                  <a:srgbClr val="002060"/>
                </a:solidFill>
                <a:latin charset="0" pitchFamily="18" typeface="Times New Roman"/>
                <a:ea typeface="Times New Roman"/>
                <a:cs charset="0" pitchFamily="18" typeface="Times New Roman"/>
              </a:rPr>
              <a:t>Одна из задач дошкольного образования на современном этапе – создание максимально благоприятных условий для укрепления здоровья, гармоничного физического развития ребенка.</a:t>
            </a:r>
            <a:r>
              <a:rPr b="1" dirty="0" lang="ru-RU" smtClean="0" sz="2200">
                <a:latin charset="0" pitchFamily="66" typeface="Monotype Corsiva"/>
                <a:ea typeface="Calibri"/>
                <a:cs typeface="Times New Roman"/>
              </a:rPr>
              <a:t/>
            </a:r>
            <a:br>
              <a:rPr b="1" dirty="0" lang="ru-RU" smtClean="0" sz="2200">
                <a:latin charset="0" pitchFamily="66" typeface="Monotype Corsiva"/>
                <a:ea typeface="Calibri"/>
                <a:cs typeface="Times New Roman"/>
              </a:rPr>
            </a:br>
            <a:r>
              <a:rPr dirty="0" lang="ru-RU" smtClean="0" sz="1800">
                <a:latin charset="0" pitchFamily="66" typeface="Monotype Corsiva"/>
                <a:ea typeface="Times New Roman"/>
                <a:cs typeface="Times New Roman"/>
              </a:rPr>
              <a:t/>
            </a:r>
            <a:br>
              <a:rPr dirty="0" lang="ru-RU" smtClean="0" sz="1800">
                <a:latin charset="0" pitchFamily="66" typeface="Monotype Corsiva"/>
                <a:ea typeface="Times New Roman"/>
                <a:cs typeface="Times New Roman"/>
              </a:rPr>
            </a:br>
            <a:endParaRPr dirty="0" lang="ru-RU"/>
          </a:p>
        </p:txBody>
      </p:sp>
      <p:pic>
        <p:nvPicPr>
          <p:cNvPr descr="image-62.jpg" id="7" name="Рисунок 6"/>
          <p:cNvPicPr>
            <a:picLocks noChangeAspect="1"/>
          </p:cNvPicPr>
          <p:nvPr/>
        </p:nvPicPr>
        <p:blipFill>
          <a:blip cstate="print" r:embed="rId3"/>
          <a:srcRect b="124"/>
          <a:stretch>
            <a:fillRect/>
          </a:stretch>
        </p:blipFill>
        <p:spPr>
          <a:xfrm>
            <a:off x="1619672" y="1988840"/>
            <a:ext cx="5624783" cy="352839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1660277396_55-kartinkin-net-p-fon-dlya-prezentatsii-fizkultura-i-sport-k-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6577" cy="6858000"/>
          </a:xfrm>
        </p:spPr>
      </p:pic>
      <p:sp>
        <p:nvSpPr>
          <p:cNvPr id="4" name="Прямоугольник 3"/>
          <p:cNvSpPr/>
          <p:nvPr/>
        </p:nvSpPr>
        <p:spPr>
          <a:xfrm>
            <a:off x="899592" y="908720"/>
            <a:ext cx="7488832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Степ-аэробика - это современная оздоровительная технология, включающая систему общеразвивающих и танцевальных упражнений, выполняемых под музыкальное сопровождение, </a:t>
            </a:r>
          </a:p>
          <a:p>
            <a:pPr algn="ctr" eaLnBrk="0" hangingPunct="0"/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объединенных в непрерывный комплекс, направленная на сохранение здоровья и развитие физических качеств у старших дошкольников, активизацию их двигательной деятельности.</a:t>
            </a:r>
          </a:p>
          <a:p>
            <a:endParaRPr lang="ru-RU" dirty="0"/>
          </a:p>
        </p:txBody>
      </p:sp>
      <p:pic>
        <p:nvPicPr>
          <p:cNvPr id="5" name="Рисунок 4" descr="IMG-20221114-WA00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212976"/>
            <a:ext cx="3851920" cy="2888940"/>
          </a:xfrm>
          <a:prstGeom prst="rect">
            <a:avLst/>
          </a:prstGeom>
        </p:spPr>
      </p:pic>
      <p:pic>
        <p:nvPicPr>
          <p:cNvPr id="7" name="Рисунок 6" descr="102151409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600" y="3501008"/>
            <a:ext cx="2891237" cy="226600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1660277396_55-kartinkin-net-p-fon-dlya-prezentatsii-fizkultura-i-sport-k-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6577" cy="6858000"/>
          </a:xfrm>
        </p:spPr>
      </p:pic>
      <p:sp>
        <p:nvSpPr>
          <p:cNvPr id="8" name="Прямоугольник 7"/>
          <p:cNvSpPr/>
          <p:nvPr/>
        </p:nvSpPr>
        <p:spPr>
          <a:xfrm>
            <a:off x="2771800" y="1052736"/>
            <a:ext cx="3600000" cy="90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2276872"/>
            <a:ext cx="1800000" cy="180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силу, ловкость, выносливость, гибкость</a:t>
            </a:r>
          </a:p>
          <a:p>
            <a:pPr algn="ctr"/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71800" y="2564904"/>
            <a:ext cx="1800000" cy="180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Повышать тренированность мышц ног и тела</a:t>
            </a:r>
          </a:p>
          <a:p>
            <a:pPr algn="ctr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16016" y="2564904"/>
            <a:ext cx="1800000" cy="180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чувство ритма, музыкальный слух, умение согласовывать движения с музыкой</a:t>
            </a:r>
          </a:p>
          <a:p>
            <a:pPr algn="ctr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732240" y="2276872"/>
            <a:ext cx="1800000" cy="180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навыки выразительности, пластичности и грациозности движений</a:t>
            </a:r>
          </a:p>
          <a:p>
            <a:pPr algn="ctr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2267744" y="1988840"/>
            <a:ext cx="86409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6084168" y="1988840"/>
            <a:ext cx="122413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3923928" y="1916832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364088" y="1988840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0900710_19-p-fon-fizkultura-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IMG-20221114-WA0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620688"/>
            <a:ext cx="3360000" cy="252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Рисунок 7" descr="IMG-20221114-WA00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1988840"/>
            <a:ext cx="2880000" cy="216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Рисунок 8" descr="IMG-20221114-WA006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3501008"/>
            <a:ext cx="3360000" cy="25200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1660277396_55-kartinkin-net-p-fon-dlya-prezentatsii-fizkultura-i-sport-k-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6577" cy="6858000"/>
          </a:xfrm>
        </p:spPr>
      </p:pic>
      <p:sp>
        <p:nvSpPr>
          <p:cNvPr id="8" name="Прямоугольник 7"/>
          <p:cNvSpPr/>
          <p:nvPr/>
        </p:nvSpPr>
        <p:spPr>
          <a:xfrm>
            <a:off x="1475656" y="1052736"/>
            <a:ext cx="6264696" cy="90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Оздоровительный эффект степ- аэробики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2276872"/>
            <a:ext cx="1800000" cy="19442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огромный интерес детей к занятиям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степ-аэробикой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не иссякающий на протяжении всего учебного года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71800" y="2636912"/>
            <a:ext cx="1872208" cy="20882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детей формируется устойчивое равновесие, потому что они занимаются на уменьшенной площади опоры</a:t>
            </a:r>
          </a:p>
          <a:p>
            <a:pPr algn="ctr"/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2267744" y="1988840"/>
            <a:ext cx="86409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6084168" y="1988840"/>
            <a:ext cx="122413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3707904" y="1916832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4788024" y="2636912"/>
            <a:ext cx="1872208" cy="2448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у ребенка уверенности, ориентировки в пространстве, общей выносливости, совершенствование точности движений</a:t>
            </a:r>
          </a:p>
          <a:p>
            <a:pPr algn="ctr"/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5724128" y="1988840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6876256" y="2276872"/>
            <a:ext cx="1800000" cy="180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воспитание физических качеств: ловкости, быстроты, силы и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т.д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660277396_55-kartinkin-net-p-fon-dlya-prezentatsii-fizkultura-i-sport-k-60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-12700" y="0"/>
            <a:ext cx="9156700" cy="6858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4680520"/>
          </a:xfrm>
        </p:spPr>
        <p:txBody>
          <a:bodyPr>
            <a:normAutofit fontScale="90000"/>
          </a:bodyPr>
          <a:lstStyle/>
          <a:p>
            <a:pPr fontAlgn="base">
              <a:lnSpc>
                <a:spcPct val="150000"/>
              </a:lnSpc>
            </a:pPr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Три этапа обучения: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Этап ознакомления  с основными движениями степ – аэробики;</a:t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Этап разучивания основных движений;</a:t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-Этап совершенствования.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200" b="1" dirty="0" smtClean="0">
                <a:latin typeface="Monotype Corsiva" pitchFamily="66" charset="0"/>
                <a:ea typeface="Calibri"/>
                <a:cs typeface="Times New Roman"/>
              </a:rPr>
              <a:t/>
            </a:r>
            <a:br>
              <a:rPr lang="ru-RU" sz="2200" b="1" dirty="0" smtClean="0">
                <a:latin typeface="Monotype Corsiva" pitchFamily="66" charset="0"/>
                <a:ea typeface="Calibri"/>
                <a:cs typeface="Times New Roman"/>
              </a:rPr>
            </a:br>
            <a:r>
              <a:rPr lang="ru-RU" sz="1800" dirty="0" smtClean="0">
                <a:latin typeface="Monotype Corsiva" pitchFamily="66" charset="0"/>
                <a:ea typeface="Times New Roman"/>
                <a:cs typeface="Times New Roman"/>
              </a:rPr>
              <a:t/>
            </a:r>
            <a:br>
              <a:rPr lang="ru-RU" sz="1800" dirty="0" smtClean="0">
                <a:latin typeface="Monotype Corsiva" pitchFamily="66" charset="0"/>
                <a:ea typeface="Times New Roman"/>
                <a:cs typeface="Times New Roman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660277396_55-kartinkin-net-p-fon-dlya-prezentatsii-fizkultura-i-sport-k-60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-6350" y="0"/>
            <a:ext cx="9144000" cy="6858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908720"/>
            <a:ext cx="6336704" cy="936104"/>
          </a:xfrm>
        </p:spPr>
        <p:txBody>
          <a:bodyPr>
            <a:normAutofit fontScale="90000"/>
          </a:bodyPr>
          <a:lstStyle/>
          <a:p>
            <a:pPr fontAlgn="base">
              <a:lnSpc>
                <a:spcPct val="150000"/>
              </a:lnSpc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1.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Этап ознакомления  </a:t>
            </a:r>
            <a:b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 основными движениями степ – аэробики</a:t>
            </a:r>
            <a:b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200" b="1" dirty="0" smtClean="0">
                <a:latin typeface="Monotype Corsiva" pitchFamily="66" charset="0"/>
                <a:ea typeface="Calibri"/>
                <a:cs typeface="Times New Roman"/>
              </a:rPr>
              <a:t/>
            </a:r>
            <a:br>
              <a:rPr lang="ru-RU" sz="2200" b="1" dirty="0" smtClean="0">
                <a:latin typeface="Monotype Corsiva" pitchFamily="66" charset="0"/>
                <a:ea typeface="Calibri"/>
                <a:cs typeface="Times New Roman"/>
              </a:rPr>
            </a:br>
            <a:r>
              <a:rPr lang="ru-RU" sz="1800" dirty="0" smtClean="0">
                <a:latin typeface="Monotype Corsiva" pitchFamily="66" charset="0"/>
                <a:ea typeface="Times New Roman"/>
                <a:cs typeface="Times New Roman"/>
              </a:rPr>
              <a:t/>
            </a:r>
            <a:br>
              <a:rPr lang="ru-RU" sz="1800" dirty="0" smtClean="0">
                <a:latin typeface="Monotype Corsiva" pitchFamily="66" charset="0"/>
                <a:ea typeface="Times New Roman"/>
                <a:cs typeface="Times New Roman"/>
              </a:rPr>
            </a:br>
            <a:endParaRPr lang="ru-RU" dirty="0"/>
          </a:p>
        </p:txBody>
      </p:sp>
      <p:pic>
        <p:nvPicPr>
          <p:cNvPr id="5" name="Рисунок 4" descr="IMG-20221114-WA00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611560" y="1916832"/>
            <a:ext cx="3360000" cy="252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Рисунок 6" descr="IMG-20221114-WA006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3501008"/>
            <a:ext cx="3360000" cy="25200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660277396_55-kartinkin-net-p-fon-dlya-prezentatsii-fizkultura-i-sport-k-60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-6350" y="0"/>
            <a:ext cx="9144000" cy="6858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908720"/>
            <a:ext cx="7200800" cy="936104"/>
          </a:xfrm>
        </p:spPr>
        <p:txBody>
          <a:bodyPr>
            <a:normAutofit fontScale="90000"/>
          </a:bodyPr>
          <a:lstStyle/>
          <a:p>
            <a:pPr fontAlgn="base">
              <a:lnSpc>
                <a:spcPct val="150000"/>
              </a:lnSpc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2. Этап разучивания основных движений</a:t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3. Этап совершенствования 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200" b="1" dirty="0" smtClean="0">
                <a:latin typeface="Monotype Corsiva" pitchFamily="66" charset="0"/>
                <a:ea typeface="Calibri"/>
                <a:cs typeface="Times New Roman"/>
              </a:rPr>
              <a:t/>
            </a:r>
            <a:br>
              <a:rPr lang="ru-RU" sz="2200" b="1" dirty="0" smtClean="0">
                <a:latin typeface="Monotype Corsiva" pitchFamily="66" charset="0"/>
                <a:ea typeface="Calibri"/>
                <a:cs typeface="Times New Roman"/>
              </a:rPr>
            </a:br>
            <a:r>
              <a:rPr lang="ru-RU" sz="1800" dirty="0" smtClean="0">
                <a:latin typeface="Monotype Corsiva" pitchFamily="66" charset="0"/>
                <a:ea typeface="Times New Roman"/>
                <a:cs typeface="Times New Roman"/>
              </a:rPr>
              <a:t/>
            </a:r>
            <a:br>
              <a:rPr lang="ru-RU" sz="1800" dirty="0" smtClean="0">
                <a:latin typeface="Monotype Corsiva" pitchFamily="66" charset="0"/>
                <a:ea typeface="Times New Roman"/>
                <a:cs typeface="Times New Roman"/>
              </a:rPr>
            </a:br>
            <a:endParaRPr lang="ru-RU" dirty="0"/>
          </a:p>
        </p:txBody>
      </p:sp>
      <p:pic>
        <p:nvPicPr>
          <p:cNvPr id="8" name="утренняя гимнастик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59632" y="1988840"/>
            <a:ext cx="4908376" cy="36812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188</Words>
  <Application>Microsoft Office PowerPoint</Application>
  <PresentationFormat>Экран (4:3)</PresentationFormat>
  <Paragraphs>42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Использование элементов степ-аэробики на занятиях по физической культуре в ДОУ. </vt:lpstr>
      <vt:lpstr> Одна из задач дошкольного образования на современном этапе – создание максимально благоприятных условий для укрепления здоровья, гармоничного физического развития ребенка.  </vt:lpstr>
      <vt:lpstr>Слайд 3</vt:lpstr>
      <vt:lpstr>Слайд 4</vt:lpstr>
      <vt:lpstr>Слайд 5</vt:lpstr>
      <vt:lpstr>Слайд 6</vt:lpstr>
      <vt:lpstr> Три этапа обучения: - Этап ознакомления  с основными движениями степ – аэробики; - Этап разучивания основных движений; -Этап совершенствования.   </vt:lpstr>
      <vt:lpstr>   1. Этап ознакомления   с основными движениями степ – аэробики     </vt:lpstr>
      <vt:lpstr>   2. Этап разучивания основных движений 3. Этап совершенствования       </vt:lpstr>
      <vt:lpstr>   Область применения «Утренняя гимнастика»     </vt:lpstr>
      <vt:lpstr>Слайд 11</vt:lpstr>
      <vt:lpstr>   Область применения «Общеразвивающие упражнения»     </vt:lpstr>
      <vt:lpstr>   Область применения  «Основные виды движения»     </vt:lpstr>
      <vt:lpstr>   Область применения  «Двигательная деятельность»     </vt:lpstr>
      <vt:lpstr>Слайд 15</vt:lpstr>
      <vt:lpstr>   Традиционные и всем знакомые подвижные игры так же можно разнообразить, используя степы. 1. Игра «Воробышки и автомобиль». Дети располагаются на степах («в гнездышках»). Под веселую музыку воробышки разлетаются по залу. По сигналу «Автомобиль! » бегут и забираются каждый на свою платформу. 2. «Бездомный заяц». У каждого «зайца» свой домик (степ, бездомный заяц стоит на полу. Под ритмичную музыку дети спрыгивают со степа и прыжками врассыпную передвигаются по залу. По окончании музыки «зайцы» стараются занять себе дом (степ). Оставшийся без домика (степа) ребенок, становится водящим. 3. «Великаны и гномы». Ходьба в колонне по одному вокруг степов. На сигнал педагога «Великаны» дети встают на степ-платформу и поднимаются на носки. На  степ-платформу и поднимаются на носки. На сигнал «Гномы» садятся на степ.    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Умник</cp:lastModifiedBy>
  <cp:revision>4</cp:revision>
  <dcterms:created xsi:type="dcterms:W3CDTF">2023-01-04T14:46:38Z</dcterms:created>
  <dcterms:modified xsi:type="dcterms:W3CDTF">2023-01-09T12:44:09Z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971717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