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7" r:id="rId11"/>
    <p:sldId id="269" r:id="rId12"/>
    <p:sldId id="270" r:id="rId13"/>
    <p:sldId id="271" r:id="rId14"/>
    <p:sldId id="27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506" y="-4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gif"/></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Рисунок 18"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7938"/>
            <a:ext cx="9143999" cy="6850062"/>
          </a:xfrm>
          <a:prstGeom prst="rect">
            <a:avLst/>
          </a:prstGeom>
          <a:noFill/>
          <a:ln>
            <a:noFill/>
          </a:ln>
        </p:spPr>
      </p:pic>
      <p:sp>
        <p:nvSpPr>
          <p:cNvPr id="2" name="Заголовок 1"/>
          <p:cNvSpPr>
            <a:spLocks noGrp="1"/>
          </p:cNvSpPr>
          <p:nvPr>
            <p:ph type="ctrTitle"/>
          </p:nvPr>
        </p:nvSpPr>
        <p:spPr>
          <a:xfrm>
            <a:off x="615950" y="465138"/>
            <a:ext cx="8134672" cy="5340127"/>
          </a:xfrm>
        </p:spPr>
        <p:txBody>
          <a:bodyPr>
            <a:normAutofit/>
          </a:bodyPr>
          <a:lstStyle/>
          <a:p>
            <a:r>
              <a:rPr lang="ru-RU" sz="6600" b="1" dirty="0"/>
              <a:t>Резьба по </a:t>
            </a:r>
            <a:r>
              <a:rPr lang="ru-RU" sz="6600" b="1" dirty="0" smtClean="0"/>
              <a:t>кости  </a:t>
            </a:r>
            <a:r>
              <a:rPr lang="ru-RU" sz="6600" dirty="0"/>
              <a:t/>
            </a:r>
            <a:br>
              <a:rPr lang="ru-RU" sz="6600" dirty="0"/>
            </a:br>
            <a:r>
              <a:rPr lang="ru-RU" sz="6600" b="1" dirty="0"/>
              <a:t>в Нижегородской области</a:t>
            </a:r>
            <a:r>
              <a:rPr lang="ru-RU" sz="6600" dirty="0"/>
              <a:t/>
            </a:r>
            <a:br>
              <a:rPr lang="ru-RU" sz="6600" dirty="0"/>
            </a:br>
            <a:endParaRPr lang="ru-RU" sz="6600" dirty="0"/>
          </a:p>
        </p:txBody>
      </p:sp>
      <p:sp>
        <p:nvSpPr>
          <p:cNvPr id="4" name="AutoShape 6" descr="https://oboi.ws/wallpapers/11_8435_oboi_bezhevaja_stena_1280x1024.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8" descr="https://oboi.ws/wallpapers/11_8435_oboi_bezhevaja_stena_1280x1024.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0" descr="https://oboi.ws/wallpapers/11_8435_oboi_bezhevaja_stena_1280x1024.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12" descr="https://oboi.ws/wallpapers/11_8435_oboi_bezhevaja_stena_1280x1024.jp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14" descr="https://oboi.ws/wallpapers/11_8435_oboi_bezhevaja_stena_1280x1024.jpg"/>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16" descr="https://oboi.ws/wallpapers/11_8435_oboi_bezhevaja_stena_1280x1024.jpg"/>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AutoShape 18" descr="https://oboi.ws/wallpapers/11_8435_oboi_bezhevaja_stena_1280x1024.jpg"/>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20" descr="https://oboi.ws/wallpapers/11_8435_oboi_bezhevaja_stena_1280x1024.jpg"/>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AutoShape 22" descr="https://oboi.ws/wallpapers/11_8435_oboi_bezhevaja_stena_1280x1024.jpg"/>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24" descr="https://oboi.ws/wallpapers/11_8435_oboi_bezhevaja_stena_1280x1024.jpg"/>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26" descr="https://oboi.ws/wallpapers/11_8435_oboi_bezhevaja_stena_1280x1024.jpg"/>
          <p:cNvSpPr>
            <a:spLocks noChangeAspect="1" noChangeArrowheads="1"/>
          </p:cNvSpPr>
          <p:nvPr/>
        </p:nvSpPr>
        <p:spPr bwMode="auto">
          <a:xfrm>
            <a:off x="1679575" y="1379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AutoShape 28" descr="https://www.pravmissia.ru/fhjeu745t/uploads/2019/01/imgs_touch-7.jpeg"/>
          <p:cNvSpPr>
            <a:spLocks noChangeAspect="1" noChangeArrowheads="1"/>
          </p:cNvSpPr>
          <p:nvPr/>
        </p:nvSpPr>
        <p:spPr bwMode="auto">
          <a:xfrm>
            <a:off x="1831975" y="1531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2" descr="https://phonoteka.org/uploads/posts/2021-04/1618356835_47-phonoteka_org-p-fon-dlya-prezentatsii-v-zelenikh-tonakh-48.jpg"/>
          <p:cNvSpPr>
            <a:spLocks noChangeAspect="1" noChangeArrowheads="1"/>
          </p:cNvSpPr>
          <p:nvPr/>
        </p:nvSpPr>
        <p:spPr bwMode="auto">
          <a:xfrm>
            <a:off x="1984375" y="1684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AutoShape 4" descr="https://phonoteka.org/uploads/posts/2021-04/1618356835_47-phonoteka_org-p-fon-dlya-prezentatsii-v-zelenikh-tonakh-48.jpg"/>
          <p:cNvSpPr>
            <a:spLocks noChangeAspect="1" noChangeArrowheads="1"/>
          </p:cNvSpPr>
          <p:nvPr/>
        </p:nvSpPr>
        <p:spPr bwMode="auto">
          <a:xfrm>
            <a:off x="2136775" y="1836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AutoShape 6" descr="https://phonoteka.org/uploads/posts/2021-04/1618356835_47-phonoteka_org-p-fon-dlya-prezentatsii-v-zelenikh-tonakh-48.jpg"/>
          <p:cNvSpPr>
            <a:spLocks noChangeAspect="1" noChangeArrowheads="1"/>
          </p:cNvSpPr>
          <p:nvPr/>
        </p:nvSpPr>
        <p:spPr bwMode="auto">
          <a:xfrm>
            <a:off x="2289175" y="1989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AutoShape 8" descr="https://phonoteka.org/uploads/posts/2021-04/1618356835_47-phonoteka_org-p-fon-dlya-prezentatsii-v-zelenikh-tonakh-48.jpg"/>
          <p:cNvSpPr>
            <a:spLocks noChangeAspect="1" noChangeArrowheads="1"/>
          </p:cNvSpPr>
          <p:nvPr/>
        </p:nvSpPr>
        <p:spPr bwMode="auto">
          <a:xfrm>
            <a:off x="2441575" y="2141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434953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a:bodyPr>
          <a:lstStyle/>
          <a:p>
            <a:r>
              <a:rPr lang="ru-RU" sz="2000" dirty="0" smtClean="0"/>
              <a:t/>
            </a:r>
            <a:br>
              <a:rPr lang="ru-RU" sz="2000" dirty="0" smtClean="0"/>
            </a:br>
            <a:endParaRPr lang="ru-RU" sz="2000" dirty="0"/>
          </a:p>
        </p:txBody>
      </p:sp>
      <p:sp>
        <p:nvSpPr>
          <p:cNvPr id="4" name="Прямоугольник 3"/>
          <p:cNvSpPr/>
          <p:nvPr/>
        </p:nvSpPr>
        <p:spPr>
          <a:xfrm>
            <a:off x="539552" y="404664"/>
            <a:ext cx="8064896" cy="1477328"/>
          </a:xfrm>
          <a:prstGeom prst="rect">
            <a:avLst/>
          </a:prstGeom>
        </p:spPr>
        <p:txBody>
          <a:bodyPr wrap="square">
            <a:spAutoFit/>
          </a:bodyPr>
          <a:lstStyle/>
          <a:p>
            <a:r>
              <a:rPr lang="ru-RU" b="1" dirty="0"/>
              <a:t>В  качестве основного сырья мастера используют трубчатую кость крупного рогатого скота – "цевку" и рог. Кроме того, в работе используются и ценные виды кости - мамонта и моржа. Форма кости, ее белый цвет и матовость поверхности дают возможность народным мастерам, используя народные приемы декорирования, создавать оригинальные произведения. </a:t>
            </a:r>
          </a:p>
        </p:txBody>
      </p:sp>
      <p:pic>
        <p:nvPicPr>
          <p:cNvPr id="6" name="Объект 5" descr="Для резьбы по кости используются: бивень мамонта, зуб кашалота, моржовый кл..."/>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1" y="2492896"/>
            <a:ext cx="4392487" cy="3312368"/>
          </a:xfrm>
          <a:prstGeom prst="rect">
            <a:avLst/>
          </a:prstGeom>
          <a:noFill/>
          <a:ln>
            <a:noFill/>
          </a:ln>
        </p:spPr>
      </p:pic>
      <p:pic>
        <p:nvPicPr>
          <p:cNvPr id="7" name="Рисунок 6" descr="http://koptelovy.ru/wp-content/uploads/2014/05/11602956_1_l.jpg"/>
          <p:cNvPicPr/>
          <p:nvPr/>
        </p:nvPicPr>
        <p:blipFill>
          <a:blip r:embed="rId4">
            <a:extLst>
              <a:ext uri="{28A0092B-C50C-407E-A947-70E740481C1C}">
                <a14:useLocalDpi xmlns:a14="http://schemas.microsoft.com/office/drawing/2010/main" val="0"/>
              </a:ext>
            </a:extLst>
          </a:blip>
          <a:srcRect/>
          <a:stretch>
            <a:fillRect/>
          </a:stretch>
        </p:blipFill>
        <p:spPr bwMode="auto">
          <a:xfrm>
            <a:off x="4871163" y="2475248"/>
            <a:ext cx="4093325" cy="3330015"/>
          </a:xfrm>
          <a:prstGeom prst="rect">
            <a:avLst/>
          </a:prstGeom>
          <a:noFill/>
          <a:ln>
            <a:noFill/>
          </a:ln>
        </p:spPr>
      </p:pic>
    </p:spTree>
    <p:extLst>
      <p:ext uri="{BB962C8B-B14F-4D97-AF65-F5344CB8AC3E}">
        <p14:creationId xmlns:p14="http://schemas.microsoft.com/office/powerpoint/2010/main" val="4138338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Autofit/>
          </a:bodyPr>
          <a:lstStyle/>
          <a:p>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a:t/>
            </a:r>
            <a:br>
              <a:rPr lang="ru-RU" sz="2000" b="1" dirty="0"/>
            </a:br>
            <a:r>
              <a:rPr lang="ru-RU" sz="2000" b="1" dirty="0" smtClean="0"/>
              <a:t>Работа </a:t>
            </a:r>
            <a:r>
              <a:rPr lang="ru-RU" sz="2000" b="1" dirty="0"/>
              <a:t>выполняется вручную с помощью лобзика, специальных приспособлений и инструментов. Изделия </a:t>
            </a:r>
            <a:r>
              <a:rPr lang="ru-RU" sz="2000" b="1" dirty="0" err="1"/>
              <a:t>варнавинских</a:t>
            </a:r>
            <a:r>
              <a:rPr lang="ru-RU" sz="2000" b="1" dirty="0"/>
              <a:t> косторезов отличает изысканная ажурная или рельефная резьба, гравировка. Рельефная резьба заключается в следующем: на костяной пластинке по контурам нанесенного рисунка режущими инструментами выбирают фон, оставляя при этом выпуклые рельефы на поверхности кости. Ажурная резьба на проем отличается от рельефной тем, что в местах фона сверлят отверстия. При гравировке вначале на костяной пластинке делают рисунок, затем гравировальной иглой наносят линии различной глубины.</a:t>
            </a:r>
            <a:br>
              <a:rPr lang="ru-RU" sz="2000" b="1" dirty="0"/>
            </a:br>
            <a:r>
              <a:rPr lang="ru-RU" sz="2000" b="1" dirty="0"/>
              <a:t/>
            </a:r>
            <a:br>
              <a:rPr lang="ru-RU" sz="2000" b="1" dirty="0"/>
            </a:br>
            <a:endParaRPr lang="ru-RU" sz="2000" b="1" dirty="0"/>
          </a:p>
        </p:txBody>
      </p:sp>
      <p:pic>
        <p:nvPicPr>
          <p:cNvPr id="5" name="Объект 4" descr="http://metallurgu.ru/books/item/f00/s00/z0000027/pic/000143.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5576" y="3717032"/>
            <a:ext cx="4339529" cy="2736304"/>
          </a:xfrm>
          <a:prstGeom prst="rect">
            <a:avLst/>
          </a:prstGeom>
          <a:noFill/>
          <a:ln>
            <a:noFill/>
          </a:ln>
        </p:spPr>
      </p:pic>
      <p:pic>
        <p:nvPicPr>
          <p:cNvPr id="6" name="Рисунок 5" descr="https://avatars.mds.yandex.net/get-zen_doc/758638/pub_5e3e9e82ed9e3c373ebf08b8_5e3efbc60b15b02a792bb550/scale_1200"/>
          <p:cNvPicPr/>
          <p:nvPr/>
        </p:nvPicPr>
        <p:blipFill>
          <a:blip r:embed="rId4">
            <a:extLst>
              <a:ext uri="{28A0092B-C50C-407E-A947-70E740481C1C}">
                <a14:useLocalDpi xmlns:a14="http://schemas.microsoft.com/office/drawing/2010/main" val="0"/>
              </a:ext>
            </a:extLst>
          </a:blip>
          <a:srcRect/>
          <a:stretch>
            <a:fillRect/>
          </a:stretch>
        </p:blipFill>
        <p:spPr bwMode="auto">
          <a:xfrm>
            <a:off x="5585234" y="3717032"/>
            <a:ext cx="3216910" cy="2664296"/>
          </a:xfrm>
          <a:prstGeom prst="rect">
            <a:avLst/>
          </a:prstGeom>
          <a:noFill/>
          <a:ln>
            <a:noFill/>
          </a:ln>
        </p:spPr>
      </p:pic>
    </p:spTree>
    <p:extLst>
      <p:ext uri="{BB962C8B-B14F-4D97-AF65-F5344CB8AC3E}">
        <p14:creationId xmlns:p14="http://schemas.microsoft.com/office/powerpoint/2010/main" val="1434899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C:\Users\User\Downloads\фон для презентации.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200" b="1" dirty="0" smtClean="0"/>
              <a:t/>
            </a:r>
            <a:br>
              <a:rPr lang="ru-RU" sz="2200" b="1" dirty="0" smtClean="0"/>
            </a:br>
            <a:r>
              <a:rPr lang="ru-RU" sz="2200" b="1" dirty="0"/>
              <a:t/>
            </a:r>
            <a:br>
              <a:rPr lang="ru-RU" sz="2200" b="1" dirty="0"/>
            </a:br>
            <a:r>
              <a:rPr lang="ru-RU" sz="2200" b="1" dirty="0" smtClean="0"/>
              <a:t/>
            </a:r>
            <a:br>
              <a:rPr lang="ru-RU" sz="2200" b="1" dirty="0" smtClean="0"/>
            </a:br>
            <a:r>
              <a:rPr lang="ru-RU" sz="2200" b="1" dirty="0"/>
              <a:t/>
            </a:r>
            <a:br>
              <a:rPr lang="ru-RU" sz="2200" b="1" dirty="0"/>
            </a:br>
            <a:r>
              <a:rPr lang="ru-RU" sz="2200" b="1" dirty="0" smtClean="0"/>
              <a:t>Мотивы </a:t>
            </a:r>
            <a:r>
              <a:rPr lang="ru-RU" sz="2200" b="1" dirty="0"/>
              <a:t>для своих изделий косторезы берут в орнаментах нижегородской резьбы и росписи по дереву. На резных предметах часто можно увидеть изображения исторических и архитектурных памятников Нижегородской области. </a:t>
            </a:r>
            <a:br>
              <a:rPr lang="ru-RU" sz="2200" b="1" dirty="0"/>
            </a:br>
            <a:r>
              <a:rPr lang="ru-RU" dirty="0"/>
              <a:t/>
            </a:r>
            <a:br>
              <a:rPr lang="ru-RU" dirty="0"/>
            </a:br>
            <a:endParaRPr lang="ru-RU" dirty="0"/>
          </a:p>
        </p:txBody>
      </p:sp>
      <p:pic>
        <p:nvPicPr>
          <p:cNvPr id="5" name="Рисунок 4" descr="http://mirtv.ru/files/video/20317/main.jpg"/>
          <p:cNvPicPr/>
          <p:nvPr/>
        </p:nvPicPr>
        <p:blipFill>
          <a:blip r:embed="rId3">
            <a:extLst>
              <a:ext uri="{28A0092B-C50C-407E-A947-70E740481C1C}">
                <a14:useLocalDpi xmlns:a14="http://schemas.microsoft.com/office/drawing/2010/main" val="0"/>
              </a:ext>
            </a:extLst>
          </a:blip>
          <a:srcRect/>
          <a:stretch>
            <a:fillRect/>
          </a:stretch>
        </p:blipFill>
        <p:spPr bwMode="auto">
          <a:xfrm>
            <a:off x="395536" y="1844824"/>
            <a:ext cx="3960440" cy="3024336"/>
          </a:xfrm>
          <a:prstGeom prst="rect">
            <a:avLst/>
          </a:prstGeom>
          <a:noFill/>
          <a:ln>
            <a:noFill/>
          </a:ln>
        </p:spPr>
      </p:pic>
      <p:pic>
        <p:nvPicPr>
          <p:cNvPr id="1028" name="Picture 4" descr="https://filed17-15.my.mail.ru/pic?url=https%3A%2F%2Fcontent.foto.my.mail.ru%2Fmail%2Fioshik.2%2F_blogs%2Fi-2883.jpg&amp;mw=&amp;mh=&amp;sig=da4da0394e916d6e2c73c7646668afa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356992"/>
            <a:ext cx="42672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128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Autofit/>
          </a:bodyPr>
          <a:lstStyle/>
          <a:p>
            <a:r>
              <a:rPr lang="ru-RU" sz="2000" dirty="0" smtClean="0"/>
              <a:t/>
            </a:r>
            <a:br>
              <a:rPr lang="ru-RU" sz="2000" dirty="0" smtClean="0"/>
            </a:br>
            <a:r>
              <a:rPr lang="ru-RU" sz="2000" b="1" dirty="0" smtClean="0"/>
              <a:t>Резные </a:t>
            </a:r>
            <a:r>
              <a:rPr lang="ru-RU" sz="2000" b="1" dirty="0"/>
              <a:t>изделия из кости постоянно экспонируются на выставках и ярмарках как в России, так и за рубежом. Продукция фабрики поставляется во Францию, Швейцарию, Польшу, Германию, Венесуэлу, Данию.</a:t>
            </a:r>
            <a:br>
              <a:rPr lang="ru-RU" sz="2000" b="1" dirty="0"/>
            </a:br>
            <a:endParaRPr lang="ru-RU" sz="2000" b="1" dirty="0"/>
          </a:p>
        </p:txBody>
      </p:sp>
      <p:pic>
        <p:nvPicPr>
          <p:cNvPr id="5" name="Объект 4" descr="hello_html_m696a043b.pn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7504" y="1484784"/>
            <a:ext cx="2952328" cy="3198832"/>
          </a:xfrm>
          <a:prstGeom prst="rect">
            <a:avLst/>
          </a:prstGeom>
          <a:noFill/>
          <a:ln>
            <a:noFill/>
          </a:ln>
        </p:spPr>
      </p:pic>
      <p:pic>
        <p:nvPicPr>
          <p:cNvPr id="6" name="Рисунок 5" descr="hello_html_m49e1f03a.gif"/>
          <p:cNvPicPr/>
          <p:nvPr/>
        </p:nvPicPr>
        <p:blipFill>
          <a:blip r:embed="rId4">
            <a:extLst>
              <a:ext uri="{28A0092B-C50C-407E-A947-70E740481C1C}">
                <a14:useLocalDpi xmlns:a14="http://schemas.microsoft.com/office/drawing/2010/main" val="0"/>
              </a:ext>
            </a:extLst>
          </a:blip>
          <a:srcRect/>
          <a:stretch>
            <a:fillRect/>
          </a:stretch>
        </p:blipFill>
        <p:spPr bwMode="auto">
          <a:xfrm>
            <a:off x="6171423" y="1196752"/>
            <a:ext cx="2937778" cy="3240360"/>
          </a:xfrm>
          <a:prstGeom prst="rect">
            <a:avLst/>
          </a:prstGeom>
          <a:noFill/>
          <a:ln>
            <a:noFill/>
          </a:ln>
        </p:spPr>
      </p:pic>
      <p:pic>
        <p:nvPicPr>
          <p:cNvPr id="2050" name="Picture 2" descr="http://letopisi.org/images/c/c2/%D0%92%D0%B0%D1%80%D0%BD%D0%B0%D0%B2%D0%B8%D0%BD%D1%81%D0%BA%D0%B0%D1%8F_%D1%80%D0%B5%D0%B7%D1%8C%D0%B1%D0%B0_%D0%BF%D0%BE_%D0%BA%D0%BE%D1%81%D1%82%D0%B8._%D0%90%D0%B2%D1%82%D0%BE%D1%80%D1%81%D0%BA%D0%B0%D1%8F_%D1%80%D0%B0%D0%B1%D0%BE%D1%82%D0%B0_%D0%9A%D1%83%D1%87%D1%83%D0%BC%D0%BE%D0%B2%D0%BE%D0%B9_%D0%A2.%D0%9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9832" y="3717032"/>
            <a:ext cx="3436835" cy="2973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062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Autofit/>
          </a:bodyPr>
          <a:lstStyle/>
          <a:p>
            <a:r>
              <a:rPr lang="ru-RU" sz="2000" dirty="0" smtClean="0"/>
              <a:t/>
            </a:r>
            <a:br>
              <a:rPr lang="ru-RU" sz="2000" dirty="0" smtClean="0"/>
            </a:br>
            <a:endParaRPr lang="ru-RU" sz="2000" b="1" dirty="0"/>
          </a:p>
        </p:txBody>
      </p:sp>
      <p:sp>
        <p:nvSpPr>
          <p:cNvPr id="3" name="Объект 2"/>
          <p:cNvSpPr>
            <a:spLocks noGrp="1"/>
          </p:cNvSpPr>
          <p:nvPr>
            <p:ph idx="1"/>
          </p:nvPr>
        </p:nvSpPr>
        <p:spPr/>
        <p:txBody>
          <a:bodyPr/>
          <a:lstStyle/>
          <a:p>
            <a:pPr marL="0" indent="0" algn="ctr">
              <a:buNone/>
            </a:pPr>
            <a:r>
              <a:rPr lang="ru-RU" dirty="0" smtClean="0"/>
              <a:t>		</a:t>
            </a:r>
            <a:r>
              <a:rPr lang="ru-RU" sz="6600" b="1" dirty="0" smtClean="0">
                <a:solidFill>
                  <a:schemeClr val="tx2"/>
                </a:solidFill>
              </a:rPr>
              <a:t>Спасибо за </a:t>
            </a:r>
            <a:r>
              <a:rPr lang="ru-RU" sz="6600" b="1" dirty="0" smtClean="0">
                <a:solidFill>
                  <a:schemeClr val="tx2"/>
                </a:solidFill>
              </a:rPr>
              <a:t>		внимание</a:t>
            </a:r>
            <a:r>
              <a:rPr lang="ru-RU" sz="6600" b="1" dirty="0" smtClean="0">
                <a:solidFill>
                  <a:schemeClr val="tx2"/>
                </a:solidFill>
              </a:rPr>
              <a:t>! </a:t>
            </a:r>
            <a:endParaRPr lang="ru-RU" sz="6600" b="1" dirty="0">
              <a:solidFill>
                <a:schemeClr val="tx2"/>
              </a:solidFill>
            </a:endParaRPr>
          </a:p>
        </p:txBody>
      </p:sp>
    </p:spTree>
    <p:extLst>
      <p:ext uri="{BB962C8B-B14F-4D97-AF65-F5344CB8AC3E}">
        <p14:creationId xmlns:p14="http://schemas.microsoft.com/office/powerpoint/2010/main" val="2049817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ln>
            <a:noFill/>
          </a:ln>
        </p:spPr>
      </p:pic>
      <p:sp>
        <p:nvSpPr>
          <p:cNvPr id="2" name="Заголовок 1"/>
          <p:cNvSpPr>
            <a:spLocks noGrp="1"/>
          </p:cNvSpPr>
          <p:nvPr>
            <p:ph type="title"/>
          </p:nvPr>
        </p:nvSpPr>
        <p:spPr>
          <a:xfrm>
            <a:off x="467544" y="274638"/>
            <a:ext cx="8219256" cy="1642194"/>
          </a:xfrm>
        </p:spPr>
        <p:txBody>
          <a:bodyPr>
            <a:normAutofit fontScale="90000"/>
          </a:bodyPr>
          <a:lstStyle/>
          <a:p>
            <a:pPr algn="l"/>
            <a:r>
              <a:rPr lang="ru-RU" sz="2400" dirty="0" smtClean="0"/>
              <a:t/>
            </a:r>
            <a:br>
              <a:rPr lang="ru-RU" sz="2400" dirty="0" smtClean="0"/>
            </a:br>
            <a:r>
              <a:rPr lang="ru-RU" sz="2400" dirty="0"/>
              <a:t/>
            </a:r>
            <a:br>
              <a:rPr lang="ru-RU" sz="2400" dirty="0"/>
            </a:br>
            <a:r>
              <a:rPr lang="ru-RU" sz="2400" dirty="0" smtClean="0"/>
              <a:t/>
            </a:r>
            <a:br>
              <a:rPr lang="ru-RU" sz="2400" dirty="0" smtClean="0"/>
            </a:br>
            <a:r>
              <a:rPr lang="ru-RU" sz="2400" dirty="0" smtClean="0"/>
              <a:t>Искусство </a:t>
            </a:r>
            <a:r>
              <a:rPr lang="ru-RU" sz="2400" dirty="0"/>
              <a:t>резьбы по кости - яркое проявление народной художественной культуры России</a:t>
            </a:r>
            <a:r>
              <a:rPr lang="ru-RU" sz="2400" dirty="0" smtClean="0"/>
              <a:t>.</a:t>
            </a:r>
            <a:r>
              <a:rPr lang="ru-RU" sz="2400" dirty="0"/>
              <a:t/>
            </a:r>
            <a:br>
              <a:rPr lang="ru-RU" sz="2400" dirty="0"/>
            </a:br>
            <a:r>
              <a:rPr lang="ru-RU" sz="2400" dirty="0"/>
              <a:t>Вообще-то резьба по кости – промысел, нашей местности несвойственный. В области, как известно, не водится ни моржей, ни слонов, чьи клыки с бивнями обычно служат материалом для мастеров-косторезов. </a:t>
            </a:r>
            <a:br>
              <a:rPr lang="ru-RU" sz="2400" dirty="0"/>
            </a:br>
            <a:endParaRPr lang="ru-RU" sz="2200" b="1" dirty="0"/>
          </a:p>
        </p:txBody>
      </p:sp>
      <p:pic>
        <p:nvPicPr>
          <p:cNvPr id="6" name="Объект 5" descr="https://content.foto.my.mail.ru/mail/nordprod75/varnavino/h-31795.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1640" y="2636912"/>
            <a:ext cx="6192688" cy="4104456"/>
          </a:xfrm>
          <a:prstGeom prst="rect">
            <a:avLst/>
          </a:prstGeom>
          <a:noFill/>
          <a:ln>
            <a:noFill/>
          </a:ln>
        </p:spPr>
      </p:pic>
    </p:spTree>
    <p:extLst>
      <p:ext uri="{BB962C8B-B14F-4D97-AF65-F5344CB8AC3E}">
        <p14:creationId xmlns:p14="http://schemas.microsoft.com/office/powerpoint/2010/main" val="802597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a:bodyPr>
          <a:lstStyle/>
          <a:p>
            <a:r>
              <a:rPr lang="ru-RU" dirty="0" smtClean="0"/>
              <a:t> </a:t>
            </a:r>
            <a:endParaRPr lang="ru-RU" sz="2200" b="1" dirty="0"/>
          </a:p>
        </p:txBody>
      </p:sp>
      <p:sp>
        <p:nvSpPr>
          <p:cNvPr id="3" name="Объект 2"/>
          <p:cNvSpPr>
            <a:spLocks noGrp="1"/>
          </p:cNvSpPr>
          <p:nvPr>
            <p:ph idx="1"/>
          </p:nvPr>
        </p:nvSpPr>
        <p:spPr>
          <a:xfrm>
            <a:off x="4067944" y="404664"/>
            <a:ext cx="4618855" cy="5544615"/>
          </a:xfrm>
        </p:spPr>
        <p:txBody>
          <a:bodyPr>
            <a:normAutofit fontScale="70000" lnSpcReduction="20000"/>
          </a:bodyPr>
          <a:lstStyle/>
          <a:p>
            <a:pPr marL="0" indent="0">
              <a:buNone/>
            </a:pPr>
            <a:r>
              <a:rPr lang="ru-RU" dirty="0" smtClean="0"/>
              <a:t>	Косторезным </a:t>
            </a:r>
            <a:r>
              <a:rPr lang="ru-RU" dirty="0"/>
              <a:t>промыслом в Нижегородском крае занимались давно. Еще в XVIII веке мастера Павлова и Ворсмы украшали ножи костяными рукоятками в виде объемной небольшой скульптуры. Фигурки львов, драконов, птиц, воинов выполнены с тонким пластическим мастерством. Они являются образцами мелкой пластики в Нижегородской народной резьбе по кости. Возрождение промысла в XX веке связано с именем мастера Парфена Черникова, </a:t>
            </a:r>
            <a:r>
              <a:rPr lang="ru-RU" dirty="0" smtClean="0"/>
              <a:t>который </a:t>
            </a:r>
            <a:r>
              <a:rPr lang="ru-RU" dirty="0"/>
              <a:t>был приглашен в Нижний Новгород из всемирно известного центра косторезного искусства г. Холмогоры Архангельской области.</a:t>
            </a:r>
            <a:br>
              <a:rPr lang="ru-RU" dirty="0"/>
            </a:br>
            <a:endParaRPr lang="ru-RU" dirty="0"/>
          </a:p>
        </p:txBody>
      </p:sp>
      <p:pic>
        <p:nvPicPr>
          <p:cNvPr id="2050" name="Picture 2" descr="http://letopisi.org/images/3/3f/%D0%A7%D0%B5%D1%80%D0%BD%D0%B8%D0%BA%D0%BE%D0%B2%D0%B8%D1%87_%D0%9F.%D0%9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908720"/>
            <a:ext cx="3312368"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970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a:t/>
            </a:r>
            <a:br>
              <a:rPr lang="ru-RU" sz="2000" b="1" dirty="0"/>
            </a:br>
            <a:r>
              <a:rPr lang="ru-RU" sz="2000" b="1" dirty="0" smtClean="0"/>
              <a:t>В </a:t>
            </a:r>
            <a:r>
              <a:rPr lang="ru-RU" sz="2000" b="1" dirty="0"/>
              <a:t>1973 году в поселке Варнавино Нижегородской области была организована фабрика художественной резьбы по кости.</a:t>
            </a:r>
            <a:br>
              <a:rPr lang="ru-RU" sz="2000" b="1" dirty="0"/>
            </a:br>
            <a:r>
              <a:rPr lang="ru-RU" sz="2000" b="1" dirty="0"/>
              <a:t> В 1989 году фабрика была преобразована в ООО "Варко" ("</a:t>
            </a:r>
            <a:r>
              <a:rPr lang="ru-RU" sz="2000" b="1" dirty="0" err="1"/>
              <a:t>Варнавинская</a:t>
            </a:r>
            <a:r>
              <a:rPr lang="ru-RU" sz="2000" b="1" dirty="0"/>
              <a:t> резная кость"). Сейчас на предприятии выпускают украшения, шкатулки (более 25 видов!), ларцы, письменные приборы, шахматы, стаканы, вазы, вязальные крючки, игольницы, подсвечники, скульптурные композиции. Работы </a:t>
            </a:r>
            <a:r>
              <a:rPr lang="ru-RU" sz="2000" b="1" dirty="0" err="1"/>
              <a:t>варнавинских</a:t>
            </a:r>
            <a:r>
              <a:rPr lang="ru-RU" sz="2000" b="1" dirty="0"/>
              <a:t> мастеров неоднократно получали награды на престижных международных выставках.</a:t>
            </a:r>
            <a:br>
              <a:rPr lang="ru-RU" sz="2000" b="1" dirty="0"/>
            </a:br>
            <a:endParaRPr lang="ru-RU" sz="2000" b="1" dirty="0"/>
          </a:p>
        </p:txBody>
      </p:sp>
      <p:pic>
        <p:nvPicPr>
          <p:cNvPr id="5" name="Объект 4" descr="http://xn----7sbabgc6bk4addidsh.xn--p1ai/2014/varko/v_5.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75656" y="2492896"/>
            <a:ext cx="6393185" cy="3960168"/>
          </a:xfrm>
          <a:prstGeom prst="rect">
            <a:avLst/>
          </a:prstGeom>
          <a:noFill/>
          <a:ln>
            <a:noFill/>
          </a:ln>
        </p:spPr>
      </p:pic>
    </p:spTree>
    <p:extLst>
      <p:ext uri="{BB962C8B-B14F-4D97-AF65-F5344CB8AC3E}">
        <p14:creationId xmlns:p14="http://schemas.microsoft.com/office/powerpoint/2010/main" val="1254456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smtClean="0"/>
              <a:t/>
            </a:r>
            <a:br>
              <a:rPr lang="ru-RU" sz="2000" b="1" dirty="0" smtClean="0"/>
            </a:br>
            <a:r>
              <a:rPr lang="ru-RU" sz="2000" b="1" dirty="0" smtClean="0"/>
              <a:t>Варнавинским </a:t>
            </a:r>
            <a:r>
              <a:rPr lang="ru-RU" sz="2000" b="1" dirty="0"/>
              <a:t>мастерам-резчикам свойственен постоянный поиск новых выразительных решений, видов обработки и сочетаний материалов, своеобразие форм, орнаментации и композиции изделий.</a:t>
            </a:r>
            <a:br>
              <a:rPr lang="ru-RU" sz="2000" b="1" dirty="0"/>
            </a:br>
            <a:r>
              <a:rPr lang="ru-RU" sz="2000" b="1" dirty="0"/>
              <a:t>Начиная с 2000-2001 года мастерами фабрики освоена художественная обработка местного сырья - рога лося. Каждое изделие режется мастером от начала до конца вручную, без применения штампов и шаблонов, что позволяет сохранять авторскую индивидуальность</a:t>
            </a:r>
            <a:br>
              <a:rPr lang="ru-RU" sz="2000" b="1" dirty="0"/>
            </a:br>
            <a:r>
              <a:rPr lang="ru-RU" sz="2000" b="1" dirty="0" smtClean="0"/>
              <a:t/>
            </a:r>
            <a:br>
              <a:rPr lang="ru-RU" sz="2000" b="1" dirty="0" smtClean="0"/>
            </a:br>
            <a:endParaRPr lang="ru-RU" sz="2000" b="1" dirty="0"/>
          </a:p>
        </p:txBody>
      </p:sp>
      <p:pic>
        <p:nvPicPr>
          <p:cNvPr id="7" name="Рисунок 6" descr="https://ic.pics.livejournal.com/yaroslav_gunin/24267787/2767657/2767657_original.jpg"/>
          <p:cNvPicPr/>
          <p:nvPr/>
        </p:nvPicPr>
        <p:blipFill>
          <a:blip r:embed="rId3">
            <a:extLst>
              <a:ext uri="{28A0092B-C50C-407E-A947-70E740481C1C}">
                <a14:useLocalDpi xmlns:a14="http://schemas.microsoft.com/office/drawing/2010/main" val="0"/>
              </a:ext>
            </a:extLst>
          </a:blip>
          <a:srcRect/>
          <a:stretch>
            <a:fillRect/>
          </a:stretch>
        </p:blipFill>
        <p:spPr bwMode="auto">
          <a:xfrm>
            <a:off x="337050" y="2204864"/>
            <a:ext cx="4090934" cy="3168352"/>
          </a:xfrm>
          <a:prstGeom prst="rect">
            <a:avLst/>
          </a:prstGeom>
          <a:noFill/>
          <a:ln>
            <a:noFill/>
          </a:ln>
        </p:spPr>
      </p:pic>
      <p:pic>
        <p:nvPicPr>
          <p:cNvPr id="3074" name="Picture 2" descr="https://cache3.youla.io/files/images/720_720_out/5a/5c/5a5c40eb2756ba796f4ad8b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8069" y="2996952"/>
            <a:ext cx="4333945"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283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000" dirty="0" smtClean="0"/>
              <a:t/>
            </a:r>
            <a:br>
              <a:rPr lang="ru-RU" sz="2000" dirty="0" smtClean="0"/>
            </a:br>
            <a:r>
              <a:rPr lang="ru-RU" sz="2000" dirty="0"/>
              <a:t/>
            </a:r>
            <a:br>
              <a:rPr lang="ru-RU" sz="2000" dirty="0"/>
            </a:br>
            <a:r>
              <a:rPr lang="ru-RU" sz="2000" b="1" dirty="0" smtClean="0"/>
              <a:t>Работы </a:t>
            </a:r>
            <a:r>
              <a:rPr lang="ru-RU" sz="2000" b="1" dirty="0" err="1"/>
              <a:t>варнавинских</a:t>
            </a:r>
            <a:r>
              <a:rPr lang="ru-RU" sz="2000" b="1" dirty="0"/>
              <a:t> косторезов экспонируются в музеях и выставочных залах России и за рубежом.</a:t>
            </a:r>
            <a:br>
              <a:rPr lang="ru-RU" sz="2000" b="1" dirty="0"/>
            </a:br>
            <a:r>
              <a:rPr lang="ru-RU" sz="2000" b="1" dirty="0"/>
              <a:t>В ассортименте предприятия насчитывается более 300 наименований изделий утилитарного и декоративного назначения, 285 наименований отнесено к изделиям народных художественных промыслов.</a:t>
            </a:r>
            <a:br>
              <a:rPr lang="ru-RU" sz="2000" b="1" dirty="0"/>
            </a:br>
            <a:endParaRPr lang="ru-RU" sz="2000" b="1" dirty="0"/>
          </a:p>
        </p:txBody>
      </p:sp>
      <p:pic>
        <p:nvPicPr>
          <p:cNvPr id="4" name="Объект 3" descr="http://ch.nnwelcome.ru/upload/medialibrary/681/681639dbfa4bdf4510179fa52b776c5e.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9552" y="1772816"/>
            <a:ext cx="4752528" cy="4525963"/>
          </a:xfrm>
          <a:prstGeom prst="rect">
            <a:avLst/>
          </a:prstGeom>
          <a:noFill/>
          <a:ln>
            <a:noFill/>
          </a:ln>
        </p:spPr>
      </p:pic>
      <p:sp>
        <p:nvSpPr>
          <p:cNvPr id="3" name="AutoShape 2" descr="https://nnews.nnov.ru/media/W1siZiIsInRodW1icy8yMDIxXzAzXzAzLzAzNTMzMjBfNzIweDQzNC5qcGciXV0?sha=2ba82141ccc2481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7" name="Рисунок 6" descr="http://nnovgorodcrafts.ucoz.net/_si/0/16553299.gif"/>
          <p:cNvPicPr/>
          <p:nvPr/>
        </p:nvPicPr>
        <p:blipFill>
          <a:blip r:embed="rId4">
            <a:extLst>
              <a:ext uri="{28A0092B-C50C-407E-A947-70E740481C1C}">
                <a14:useLocalDpi xmlns:a14="http://schemas.microsoft.com/office/drawing/2010/main" val="0"/>
              </a:ext>
            </a:extLst>
          </a:blip>
          <a:srcRect/>
          <a:stretch>
            <a:fillRect/>
          </a:stretch>
        </p:blipFill>
        <p:spPr bwMode="auto">
          <a:xfrm>
            <a:off x="5580112" y="1844824"/>
            <a:ext cx="3384376" cy="4392488"/>
          </a:xfrm>
          <a:prstGeom prst="rect">
            <a:avLst/>
          </a:prstGeom>
          <a:noFill/>
          <a:ln>
            <a:noFill/>
          </a:ln>
        </p:spPr>
      </p:pic>
    </p:spTree>
    <p:extLst>
      <p:ext uri="{BB962C8B-B14F-4D97-AF65-F5344CB8AC3E}">
        <p14:creationId xmlns:p14="http://schemas.microsoft.com/office/powerpoint/2010/main" val="4026326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000" b="1" dirty="0"/>
              <a:t>Ассортимент изделий из кости, выполненных на высоком профессиональном уровне, представлен женскими украшениями (заколки, гребни, шпильки, расчески, броши, кулоны, бусы, колье, подвески, браслеты, серьги, различные гарнитуры и комплекты украшений, кольца, перстни ). </a:t>
            </a:r>
          </a:p>
        </p:txBody>
      </p:sp>
      <p:pic>
        <p:nvPicPr>
          <p:cNvPr id="5" name="Объект 4" descr="http://podaroknn.com/uploads/product/3700/3791/oAVH3XG0zrBeEy5sZ6ghpsRAp71rLN.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95862" y="4133162"/>
            <a:ext cx="3240360" cy="2265115"/>
          </a:xfrm>
          <a:prstGeom prst="rect">
            <a:avLst/>
          </a:prstGeom>
          <a:noFill/>
          <a:ln>
            <a:noFill/>
          </a:ln>
        </p:spPr>
      </p:pic>
      <p:pic>
        <p:nvPicPr>
          <p:cNvPr id="6" name="Рисунок 5" descr="https://static.auction.ru/offer_images/cmn8/2019/04/21/02/big/V/vrfspXRGytg/kulon_slonovaja_kost.jpg"/>
          <p:cNvPicPr/>
          <p:nvPr/>
        </p:nvPicPr>
        <p:blipFill>
          <a:blip r:embed="rId4">
            <a:extLst>
              <a:ext uri="{28A0092B-C50C-407E-A947-70E740481C1C}">
                <a14:useLocalDpi xmlns:a14="http://schemas.microsoft.com/office/drawing/2010/main" val="0"/>
              </a:ext>
            </a:extLst>
          </a:blip>
          <a:srcRect/>
          <a:stretch>
            <a:fillRect/>
          </a:stretch>
        </p:blipFill>
        <p:spPr bwMode="auto">
          <a:xfrm>
            <a:off x="3536211" y="2564904"/>
            <a:ext cx="2376264" cy="3329541"/>
          </a:xfrm>
          <a:prstGeom prst="rect">
            <a:avLst/>
          </a:prstGeom>
          <a:noFill/>
          <a:ln>
            <a:noFill/>
          </a:ln>
        </p:spPr>
      </p:pic>
      <p:pic>
        <p:nvPicPr>
          <p:cNvPr id="7" name="Рисунок 6" descr="купить изделия из кости, косторезный промысел, варнавинская резьба по кости, ..."/>
          <p:cNvPicPr/>
          <p:nvPr/>
        </p:nvPicPr>
        <p:blipFill>
          <a:blip r:embed="rId5">
            <a:extLst>
              <a:ext uri="{28A0092B-C50C-407E-A947-70E740481C1C}">
                <a14:useLocalDpi xmlns:a14="http://schemas.microsoft.com/office/drawing/2010/main" val="0"/>
              </a:ext>
            </a:extLst>
          </a:blip>
          <a:srcRect/>
          <a:stretch>
            <a:fillRect/>
          </a:stretch>
        </p:blipFill>
        <p:spPr bwMode="auto">
          <a:xfrm>
            <a:off x="179512" y="1628801"/>
            <a:ext cx="3124820" cy="2232248"/>
          </a:xfrm>
          <a:prstGeom prst="rect">
            <a:avLst/>
          </a:prstGeom>
          <a:noFill/>
          <a:ln>
            <a:noFill/>
          </a:ln>
        </p:spPr>
      </p:pic>
      <p:pic>
        <p:nvPicPr>
          <p:cNvPr id="8" name="Рисунок 7" descr="https://i.pinimg.com/originals/c0/a8/c2/c0a8c2c4052911512f740fbb8df601f5.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4168" y="1628800"/>
            <a:ext cx="2908979" cy="2232249"/>
          </a:xfrm>
          <a:prstGeom prst="rect">
            <a:avLst/>
          </a:prstGeom>
          <a:noFill/>
          <a:ln>
            <a:noFill/>
          </a:ln>
        </p:spPr>
      </p:pic>
      <p:pic>
        <p:nvPicPr>
          <p:cNvPr id="9" name="Рисунок 8" descr="https://i.pinimg.com/originals/b6/70/5b/b6705b88319ddc800b0117ed0a8f9a60.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97829" y="4099024"/>
            <a:ext cx="3081655" cy="2311400"/>
          </a:xfrm>
          <a:prstGeom prst="rect">
            <a:avLst/>
          </a:prstGeom>
          <a:noFill/>
          <a:ln>
            <a:noFill/>
          </a:ln>
        </p:spPr>
      </p:pic>
    </p:spTree>
    <p:extLst>
      <p:ext uri="{BB962C8B-B14F-4D97-AF65-F5344CB8AC3E}">
        <p14:creationId xmlns:p14="http://schemas.microsoft.com/office/powerpoint/2010/main" val="1746179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000" b="1" dirty="0"/>
              <a:t>Украшения работы </a:t>
            </a:r>
            <a:r>
              <a:rPr lang="ru-RU" sz="2000" b="1" dirty="0" err="1"/>
              <a:t>варнавинских</a:t>
            </a:r>
            <a:r>
              <a:rPr lang="ru-RU" sz="2000" b="1" dirty="0"/>
              <a:t> косторезов отличает изысканная ажурная или рельефная резьба. Они великолепно дополняют и украшают повседневную и элегантную вечернюю одежду.</a:t>
            </a:r>
            <a:br>
              <a:rPr lang="ru-RU" sz="2000" b="1" dirty="0"/>
            </a:br>
            <a:endParaRPr lang="ru-RU" sz="2000" b="1" dirty="0"/>
          </a:p>
        </p:txBody>
      </p:sp>
      <p:pic>
        <p:nvPicPr>
          <p:cNvPr id="5" name="Объект 4" descr="https://static.mk.ru/upload/entities/2019/07/31/11/articlesImages/image/af/c8/03/23/50e6efeed7a10f7964a01809aa09b769.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5576" y="1600200"/>
            <a:ext cx="7560839" cy="4925144"/>
          </a:xfrm>
          <a:prstGeom prst="rect">
            <a:avLst/>
          </a:prstGeom>
          <a:noFill/>
          <a:ln>
            <a:noFill/>
          </a:ln>
        </p:spPr>
      </p:pic>
    </p:spTree>
    <p:extLst>
      <p:ext uri="{BB962C8B-B14F-4D97-AF65-F5344CB8AC3E}">
        <p14:creationId xmlns:p14="http://schemas.microsoft.com/office/powerpoint/2010/main" val="3341838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User\Downloads\фон для презентации.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
        <p:nvSpPr>
          <p:cNvPr id="2" name="Заголовок 1"/>
          <p:cNvSpPr>
            <a:spLocks noGrp="1"/>
          </p:cNvSpPr>
          <p:nvPr>
            <p:ph type="title"/>
          </p:nvPr>
        </p:nvSpPr>
        <p:spPr/>
        <p:txBody>
          <a:bodyPr>
            <a:normAutofit fontScale="90000"/>
          </a:bodyPr>
          <a:lstStyle/>
          <a:p>
            <a:r>
              <a:rPr lang="ru-RU" sz="2000" dirty="0" smtClean="0"/>
              <a:t/>
            </a:r>
            <a:br>
              <a:rPr lang="ru-RU" sz="2000" dirty="0" smtClean="0"/>
            </a:br>
            <a:r>
              <a:rPr lang="ru-RU" sz="2000" b="1" dirty="0" smtClean="0"/>
              <a:t>Шкатулки</a:t>
            </a:r>
            <a:r>
              <a:rPr lang="ru-RU" sz="2000" b="1" dirty="0"/>
              <a:t>, ларцы, шахматы, оригинальные настольные письменные приборы, авторучки, </a:t>
            </a:r>
            <a:r>
              <a:rPr lang="ru-RU" sz="2000" b="1" dirty="0" err="1"/>
              <a:t>брелки</a:t>
            </a:r>
            <a:r>
              <a:rPr lang="ru-RU" sz="2000" b="1" dirty="0"/>
              <a:t>, декоративные стаканы-</a:t>
            </a:r>
            <a:r>
              <a:rPr lang="ru-RU" sz="2000" b="1" dirty="0" err="1"/>
              <a:t>карандашницы</a:t>
            </a:r>
            <a:r>
              <a:rPr lang="ru-RU" sz="2000" b="1" dirty="0"/>
              <a:t>, </a:t>
            </a:r>
            <a:r>
              <a:rPr lang="ru-RU" sz="2000" b="1" dirty="0" err="1"/>
              <a:t>календарницы</a:t>
            </a:r>
            <a:r>
              <a:rPr lang="ru-RU" sz="2000" b="1" dirty="0"/>
              <a:t>, ножи для разрезания бумаги, подарочные адресные папки - отличные подарки и незаменимые аксессуары для офисов.</a:t>
            </a:r>
            <a:br>
              <a:rPr lang="ru-RU" sz="2000" b="1" dirty="0"/>
            </a:br>
            <a:endParaRPr lang="ru-RU" sz="2000" b="1" dirty="0"/>
          </a:p>
        </p:txBody>
      </p:sp>
      <p:pic>
        <p:nvPicPr>
          <p:cNvPr id="5" name="Объект 4" descr="https://webpulse.imgsmail.ru/imgpreview?key=pic3878825036658243746&amp;mb=pulse"/>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4226" y="1828390"/>
            <a:ext cx="4248472" cy="3201219"/>
          </a:xfrm>
          <a:prstGeom prst="rect">
            <a:avLst/>
          </a:prstGeom>
          <a:noFill/>
          <a:ln>
            <a:noFill/>
          </a:ln>
        </p:spPr>
      </p:pic>
      <p:pic>
        <p:nvPicPr>
          <p:cNvPr id="6" name="Рисунок 5" descr="В Нижегородской области пройдет фестиваль &amp;quot;Варнавинская резная кость&amp;q..."/>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645024"/>
            <a:ext cx="4283968" cy="2822574"/>
          </a:xfrm>
          <a:prstGeom prst="rect">
            <a:avLst/>
          </a:prstGeom>
          <a:noFill/>
          <a:ln>
            <a:noFill/>
          </a:ln>
        </p:spPr>
      </p:pic>
    </p:spTree>
    <p:extLst>
      <p:ext uri="{BB962C8B-B14F-4D97-AF65-F5344CB8AC3E}">
        <p14:creationId xmlns:p14="http://schemas.microsoft.com/office/powerpoint/2010/main" val="221429870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74</Words>
  <Application>Microsoft Office PowerPoint</Application>
  <PresentationFormat>Экран (4:3)</PresentationFormat>
  <Paragraphs>17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Резьба по кости   в Нижегородской области </vt:lpstr>
      <vt:lpstr>   Искусство резьбы по кости - яркое проявление народной художественной культуры России. Вообще-то резьба по кости – промысел, нашей местности несвойственный. В области, как известно, не водится ни моржей, ни слонов, чьи клыки с бивнями обычно служат материалом для мастеров-косторезов.  </vt:lpstr>
      <vt:lpstr> </vt:lpstr>
      <vt:lpstr>    В 1973 году в поселке Варнавино Нижегородской области была организована фабрика художественной резьбы по кости.  В 1989 году фабрика была преобразована в ООО "Варко" ("Варнавинская резная кость"). Сейчас на предприятии выпускают украшения, шкатулки (более 25 видов!), ларцы, письменные приборы, шахматы, стаканы, вазы, вязальные крючки, игольницы, подсвечники, скульптурные композиции. Работы варнавинских мастеров неоднократно получали награды на престижных международных выставках. </vt:lpstr>
      <vt:lpstr>    Варнавинским мастерам-резчикам свойственен постоянный поиск новых выразительных решений, видов обработки и сочетаний материалов, своеобразие форм, орнаментации и композиции изделий. Начиная с 2000-2001 года мастерами фабрики освоена художественная обработка местного сырья - рога лося. Каждое изделие режется мастером от начала до конца вручную, без применения штампов и шаблонов, что позволяет сохранять авторскую индивидуальность  </vt:lpstr>
      <vt:lpstr>  Работы варнавинских косторезов экспонируются в музеях и выставочных залах России и за рубежом. В ассортименте предприятия насчитывается более 300 наименований изделий утилитарного и декоративного назначения, 285 наименований отнесено к изделиям народных художественных промыслов. </vt:lpstr>
      <vt:lpstr>Ассортимент изделий из кости, выполненных на высоком профессиональном уровне, представлен женскими украшениями (заколки, гребни, шпильки, расчески, броши, кулоны, бусы, колье, подвески, браслеты, серьги, различные гарнитуры и комплекты украшений, кольца, перстни ). </vt:lpstr>
      <vt:lpstr>Украшения работы варнавинских косторезов отличает изысканная ажурная или рельефная резьба. Они великолепно дополняют и украшают повседневную и элегантную вечернюю одежду. </vt:lpstr>
      <vt:lpstr> Шкатулки, ларцы, шахматы, оригинальные настольные письменные приборы, авторучки, брелки, декоративные стаканы-карандашницы, календарницы, ножи для разрезания бумаги, подарочные адресные папки - отличные подарки и незаменимые аксессуары для офисов. </vt:lpstr>
      <vt:lpstr> </vt:lpstr>
      <vt:lpstr>        Работа выполняется вручную с помощью лобзика, специальных приспособлений и инструментов. Изделия варнавинских косторезов отличает изысканная ажурная или рельефная резьба, гравировка. Рельефная резьба заключается в следующем: на костяной пластинке по контурам нанесенного рисунка режущими инструментами выбирают фон, оставляя при этом выпуклые рельефы на поверхности кости. Ажурная резьба на проем отличается от рельефной тем, что в местах фона сверлят отверстия. При гравировке вначале на костяной пластинке делают рисунок, затем гравировальной иглой наносят линии различной глубины.  </vt:lpstr>
      <vt:lpstr>    Мотивы для своих изделий косторезы берут в орнаментах нижегородской резьбы и росписи по дереву. На резных предметах часто можно увидеть изображения исторических и архитектурных памятников Нижегородской области.   </vt:lpstr>
      <vt:lpstr> Резные изделия из кости постоянно экспонируются на выставках и ярмарках как в России, так и за рубежом. Продукция фабрики поставляется во Францию, Швейцарию, Польшу, Германию, Венесуэлу, Данию.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21</cp:revision>
  <dcterms:created xsi:type="dcterms:W3CDTF">2019-03-22T11:25:44Z</dcterms:created>
  <dcterms:modified xsi:type="dcterms:W3CDTF">2022-02-25T06:21:19Z</dcterms:modified>
</cp:coreProperties>
</file>